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8" r:id="rId2"/>
    <p:sldId id="284" r:id="rId3"/>
    <p:sldId id="282" r:id="rId4"/>
    <p:sldId id="285" r:id="rId5"/>
    <p:sldId id="286" r:id="rId6"/>
    <p:sldId id="287" r:id="rId7"/>
    <p:sldId id="259" r:id="rId8"/>
    <p:sldId id="288" r:id="rId9"/>
    <p:sldId id="289" r:id="rId10"/>
    <p:sldId id="290" r:id="rId11"/>
    <p:sldId id="301" r:id="rId12"/>
    <p:sldId id="291" r:id="rId13"/>
    <p:sldId id="302" r:id="rId14"/>
    <p:sldId id="292" r:id="rId15"/>
    <p:sldId id="293" r:id="rId16"/>
    <p:sldId id="303" r:id="rId17"/>
    <p:sldId id="294" r:id="rId18"/>
    <p:sldId id="295" r:id="rId19"/>
    <p:sldId id="296" r:id="rId20"/>
    <p:sldId id="297" r:id="rId21"/>
    <p:sldId id="298" r:id="rId22"/>
    <p:sldId id="299" r:id="rId23"/>
    <p:sldId id="300" r:id="rId24"/>
    <p:sldId id="304" r:id="rId25"/>
    <p:sldId id="260" r:id="rId26"/>
    <p:sldId id="261" r:id="rId27"/>
    <p:sldId id="262" r:id="rId28"/>
    <p:sldId id="263" r:id="rId29"/>
    <p:sldId id="311" r:id="rId30"/>
    <p:sldId id="272" r:id="rId31"/>
    <p:sldId id="280" r:id="rId32"/>
    <p:sldId id="279" r:id="rId33"/>
    <p:sldId id="281" r:id="rId34"/>
    <p:sldId id="306" r:id="rId35"/>
    <p:sldId id="264" r:id="rId36"/>
    <p:sldId id="265" r:id="rId37"/>
    <p:sldId id="273" r:id="rId38"/>
    <p:sldId id="266" r:id="rId39"/>
    <p:sldId id="305" r:id="rId40"/>
    <p:sldId id="307" r:id="rId41"/>
    <p:sldId id="308" r:id="rId42"/>
    <p:sldId id="309" r:id="rId43"/>
    <p:sldId id="312" r:id="rId44"/>
    <p:sldId id="310" r:id="rId45"/>
    <p:sldId id="313" r:id="rId46"/>
    <p:sldId id="314" r:id="rId47"/>
    <p:sldId id="315" r:id="rId4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2E"/>
    <a:srgbClr val="000066"/>
    <a:srgbClr val="3333CC"/>
    <a:srgbClr val="1C1C1C"/>
    <a:srgbClr val="FF0000"/>
    <a:srgbClr val="003399"/>
    <a:srgbClr val="336699"/>
    <a:srgbClr val="008080"/>
    <a:srgbClr val="FFFF00"/>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40" autoAdjust="0"/>
    <p:restoredTop sz="94625" autoAdjust="0"/>
  </p:normalViewPr>
  <p:slideViewPr>
    <p:cSldViewPr snapToObjects="1">
      <p:cViewPr>
        <p:scale>
          <a:sx n="80" d="100"/>
          <a:sy n="80" d="100"/>
        </p:scale>
        <p:origin x="-1848" y="-7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notesViewPr>
    <p:cSldViewPr snapToObjects="1">
      <p:cViewPr varScale="1">
        <p:scale>
          <a:sx n="58" d="100"/>
          <a:sy n="58" d="100"/>
        </p:scale>
        <p:origin x="-2526" y="-102"/>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vl1pPr>
          </a:lstStyle>
          <a:p>
            <a:endParaRPr lang="es-ES"/>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vl1pPr>
          </a:lstStyle>
          <a:p>
            <a:endParaRPr lang="es-ES"/>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vl1pPr>
          </a:lstStyle>
          <a:p>
            <a:r>
              <a:rPr lang="es-ES"/>
              <a:t>Espacios L2</a:t>
            </a: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vl1pPr>
          </a:lstStyle>
          <a:p>
            <a:fld id="{E8480388-A0EE-4373-A57D-4FE34A7AF669}"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vl1pPr>
          </a:lstStyle>
          <a:p>
            <a:endParaRPr lang="es-ES"/>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vl1pPr>
          </a:lstStyle>
          <a:p>
            <a:endParaRPr lang="es-E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vl1pPr>
          </a:lstStyle>
          <a:p>
            <a:endParaRPr lang="es-ES"/>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vl1pPr>
          </a:lstStyle>
          <a:p>
            <a:fld id="{23449156-8440-45B6-96DB-B4DE3885C934}"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3EA7C-42AD-43A5-8037-BEF30C8CBF2E}" type="slidenum">
              <a:rPr lang="es-ES"/>
              <a:pPr/>
              <a:t>1</a:t>
            </a:fld>
            <a:endParaRPr lang="es-E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2EC76-D6F2-46B2-800C-9CE661B5430E}" type="slidenum">
              <a:rPr lang="es-ES"/>
              <a:pPr/>
              <a:t>10</a:t>
            </a:fld>
            <a:endParaRPr lang="es-E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37984-5DBB-49F5-BA61-F047878D96F0}" type="slidenum">
              <a:rPr lang="es-ES"/>
              <a:pPr/>
              <a:t>11</a:t>
            </a:fld>
            <a:endParaRPr lang="es-E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37984-5DBB-49F5-BA61-F047878D96F0}" type="slidenum">
              <a:rPr lang="es-ES"/>
              <a:pPr/>
              <a:t>12</a:t>
            </a:fld>
            <a:endParaRPr lang="es-E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37984-5DBB-49F5-BA61-F047878D96F0}" type="slidenum">
              <a:rPr lang="es-ES"/>
              <a:pPr/>
              <a:t>13</a:t>
            </a:fld>
            <a:endParaRPr lang="es-E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ECCCB-FFA5-42AE-9635-2BF03B104F8B}" type="slidenum">
              <a:rPr lang="es-ES"/>
              <a:pPr/>
              <a:t>14</a:t>
            </a:fld>
            <a:endParaRPr lang="es-E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ADA82-3E92-4CAE-B1E4-6B6AC8F8B3FB}" type="slidenum">
              <a:rPr lang="es-ES"/>
              <a:pPr/>
              <a:t>15</a:t>
            </a:fld>
            <a:endParaRPr lang="es-E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ADA82-3E92-4CAE-B1E4-6B6AC8F8B3FB}" type="slidenum">
              <a:rPr lang="es-ES"/>
              <a:pPr/>
              <a:t>16</a:t>
            </a:fld>
            <a:endParaRPr lang="es-E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56EA2-B7E1-4944-8703-992FA031EFE0}" type="slidenum">
              <a:rPr lang="es-ES"/>
              <a:pPr/>
              <a:t>17</a:t>
            </a:fld>
            <a:endParaRPr lang="es-E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445A4-4CD0-4BCE-BC9B-F017345C444B}" type="slidenum">
              <a:rPr lang="es-ES"/>
              <a:pPr/>
              <a:t>18</a:t>
            </a:fld>
            <a:endParaRPr lang="es-E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82FAD-68EE-49B5-ABD2-DC076EF1721E}" type="slidenum">
              <a:rPr lang="es-ES"/>
              <a:pPr/>
              <a:t>19</a:t>
            </a:fld>
            <a:endParaRPr lang="es-E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F28AE-AC2D-470D-8900-264463BA3E4C}" type="slidenum">
              <a:rPr lang="es-ES"/>
              <a:pPr/>
              <a:t>2</a:t>
            </a:fld>
            <a:endParaRPr lang="es-E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4F06E-E52B-4FA5-AA4C-D632073ABE0D}" type="slidenum">
              <a:rPr lang="es-ES"/>
              <a:pPr/>
              <a:t>20</a:t>
            </a:fld>
            <a:endParaRPr lang="es-E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57F4B-D5F9-4EF8-8069-CD186A0F0941}" type="slidenum">
              <a:rPr lang="es-ES"/>
              <a:pPr/>
              <a:t>21</a:t>
            </a:fld>
            <a:endParaRPr lang="es-E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03544-9188-411A-AE98-90A42743710C}" type="slidenum">
              <a:rPr lang="es-ES"/>
              <a:pPr/>
              <a:t>22</a:t>
            </a:fld>
            <a:endParaRPr lang="es-E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1DAB9-8D02-423B-A98A-5E53FF48CCD1}" type="slidenum">
              <a:rPr lang="es-ES"/>
              <a:pPr/>
              <a:t>23</a:t>
            </a:fld>
            <a:endParaRPr lang="es-E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ECF90-75B4-4E1D-A34E-BBFA90B2AE86}" type="slidenum">
              <a:rPr lang="es-ES"/>
              <a:pPr/>
              <a:t>24</a:t>
            </a:fld>
            <a:endParaRPr lang="es-E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ECF90-75B4-4E1D-A34E-BBFA90B2AE86}" type="slidenum">
              <a:rPr lang="es-ES"/>
              <a:pPr/>
              <a:t>25</a:t>
            </a:fld>
            <a:endParaRPr lang="es-E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0A5AA-C7DC-42EF-AA87-B3E061C8638A}" type="slidenum">
              <a:rPr lang="es-ES"/>
              <a:pPr/>
              <a:t>26</a:t>
            </a:fld>
            <a:endParaRPr lang="es-E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FF668-3E12-4472-B545-1B079EB62C2A}" type="slidenum">
              <a:rPr lang="es-ES"/>
              <a:pPr/>
              <a:t>27</a:t>
            </a:fld>
            <a:endParaRPr lang="es-E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0EB5C-8B2E-4004-A26B-C243AF2CA48E}" type="slidenum">
              <a:rPr lang="es-ES"/>
              <a:pPr/>
              <a:t>28</a:t>
            </a:fld>
            <a:endParaRPr lang="es-E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0EB5C-8B2E-4004-A26B-C243AF2CA48E}" type="slidenum">
              <a:rPr lang="es-ES"/>
              <a:pPr/>
              <a:t>29</a:t>
            </a:fld>
            <a:endParaRPr lang="es-E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F28AE-AC2D-470D-8900-264463BA3E4C}" type="slidenum">
              <a:rPr lang="es-ES"/>
              <a:pPr/>
              <a:t>3</a:t>
            </a:fld>
            <a:endParaRPr lang="es-E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F28AE-AC2D-470D-8900-264463BA3E4C}" type="slidenum">
              <a:rPr lang="es-ES"/>
              <a:pPr/>
              <a:t>30</a:t>
            </a:fld>
            <a:endParaRPr lang="es-E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AFA13-C9BE-4A32-90A8-DE289F9A7A1D}" type="slidenum">
              <a:rPr lang="es-ES"/>
              <a:pPr/>
              <a:t>31</a:t>
            </a:fld>
            <a:endParaRPr lang="es-E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FD340-96EC-425B-8202-051CF1D4871C}" type="slidenum">
              <a:rPr lang="es-ES"/>
              <a:pPr/>
              <a:t>32</a:t>
            </a:fld>
            <a:endParaRPr lang="es-E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EE236-0116-49E1-AE8A-97B7737436E2}" type="slidenum">
              <a:rPr lang="es-ES"/>
              <a:pPr/>
              <a:t>33</a:t>
            </a:fld>
            <a:endParaRPr lang="es-E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EE236-0116-49E1-AE8A-97B7737436E2}" type="slidenum">
              <a:rPr lang="es-ES"/>
              <a:pPr/>
              <a:t>34</a:t>
            </a:fld>
            <a:endParaRPr lang="es-E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4EF390-504E-48E4-8454-4818DA8299CA}" type="slidenum">
              <a:rPr lang="es-ES"/>
              <a:pPr/>
              <a:t>35</a:t>
            </a:fld>
            <a:endParaRPr lang="es-E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78EDF-9EF4-441C-8A00-88B75094774D}" type="slidenum">
              <a:rPr lang="es-ES"/>
              <a:pPr/>
              <a:t>36</a:t>
            </a:fld>
            <a:endParaRPr lang="es-E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B7B88-4372-4F93-88E4-029A27D9F44C}" type="slidenum">
              <a:rPr lang="es-ES"/>
              <a:pPr/>
              <a:t>37</a:t>
            </a:fld>
            <a:endParaRPr lang="es-E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38</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39</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F28AE-AC2D-470D-8900-264463BA3E4C}" type="slidenum">
              <a:rPr lang="es-ES"/>
              <a:pPr/>
              <a:t>4</a:t>
            </a:fld>
            <a:endParaRPr lang="es-E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40</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41</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42</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43</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44</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45</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46</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147C-423E-44AA-818B-B504732C8D4D}" type="slidenum">
              <a:rPr lang="es-ES"/>
              <a:pPr/>
              <a:t>47</a:t>
            </a:fld>
            <a:endParaRPr lang="es-E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F28AE-AC2D-470D-8900-264463BA3E4C}" type="slidenum">
              <a:rPr lang="es-ES"/>
              <a:pPr/>
              <a:t>5</a:t>
            </a:fld>
            <a:endParaRPr lang="es-E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F28AE-AC2D-470D-8900-264463BA3E4C}" type="slidenum">
              <a:rPr lang="es-ES"/>
              <a:pPr/>
              <a:t>6</a:t>
            </a:fld>
            <a:endParaRPr lang="es-E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2EC76-D6F2-46B2-800C-9CE661B5430E}" type="slidenum">
              <a:rPr lang="es-ES"/>
              <a:pPr/>
              <a:t>7</a:t>
            </a:fld>
            <a:endParaRPr lang="es-E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2EC76-D6F2-46B2-800C-9CE661B5430E}" type="slidenum">
              <a:rPr lang="es-ES"/>
              <a:pPr/>
              <a:t>8</a:t>
            </a:fld>
            <a:endParaRPr lang="es-E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2EC76-D6F2-46B2-800C-9CE661B5430E}" type="slidenum">
              <a:rPr lang="es-ES"/>
              <a:pPr/>
              <a:t>9</a:t>
            </a:fld>
            <a:endParaRPr lang="es-E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 name="5 Marcador de número de diapositiva"/>
          <p:cNvSpPr>
            <a:spLocks noGrp="1"/>
          </p:cNvSpPr>
          <p:nvPr>
            <p:ph type="sldNum" sz="quarter" idx="12"/>
          </p:nvPr>
        </p:nvSpPr>
        <p:spPr/>
        <p:txBody>
          <a:bodyPr/>
          <a:lstStyle>
            <a:lvl1pPr>
              <a:defRPr/>
            </a:lvl1pPr>
          </a:lstStyle>
          <a:p>
            <a:fld id="{10E45C04-B0CF-4003-A0C5-74D6CED00E8A}"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 name="5 Marcador de número de diapositiva"/>
          <p:cNvSpPr>
            <a:spLocks noGrp="1"/>
          </p:cNvSpPr>
          <p:nvPr>
            <p:ph type="sldNum" sz="quarter" idx="12"/>
          </p:nvPr>
        </p:nvSpPr>
        <p:spPr/>
        <p:txBody>
          <a:bodyPr/>
          <a:lstStyle>
            <a:lvl1pPr>
              <a:defRPr/>
            </a:lvl1pPr>
          </a:lstStyle>
          <a:p>
            <a:fld id="{79F88617-2F1B-42EC-80A7-6C2D9E12653A}"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62750" y="188913"/>
            <a:ext cx="2152650" cy="5907087"/>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04800" y="188913"/>
            <a:ext cx="6305550" cy="59070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 name="5 Marcador de número de diapositiva"/>
          <p:cNvSpPr>
            <a:spLocks noGrp="1"/>
          </p:cNvSpPr>
          <p:nvPr>
            <p:ph type="sldNum" sz="quarter" idx="12"/>
          </p:nvPr>
        </p:nvSpPr>
        <p:spPr/>
        <p:txBody>
          <a:bodyPr/>
          <a:lstStyle>
            <a:lvl1pPr>
              <a:defRPr/>
            </a:lvl1pPr>
          </a:lstStyle>
          <a:p>
            <a:fld id="{89A0552B-0A79-4635-884C-32BD8158BCC5}"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913"/>
            <a:ext cx="8610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304800" y="1484313"/>
            <a:ext cx="4229100" cy="4611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86300" y="1484313"/>
            <a:ext cx="4229100" cy="22288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86300" y="3865563"/>
            <a:ext cx="4229100" cy="22304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304800" y="62484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2555875" y="6561138"/>
            <a:ext cx="3921125" cy="180975"/>
          </a:xfrm>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8" name="7 Marcador de número de diapositiva"/>
          <p:cNvSpPr>
            <a:spLocks noGrp="1"/>
          </p:cNvSpPr>
          <p:nvPr>
            <p:ph type="sldNum" sz="quarter" idx="12"/>
          </p:nvPr>
        </p:nvSpPr>
        <p:spPr>
          <a:xfrm>
            <a:off x="7010400" y="6248400"/>
            <a:ext cx="1905000" cy="457200"/>
          </a:xfrm>
        </p:spPr>
        <p:txBody>
          <a:bodyPr/>
          <a:lstStyle>
            <a:lvl1pPr>
              <a:defRPr/>
            </a:lvl1pPr>
          </a:lstStyle>
          <a:p>
            <a:fld id="{3B415C40-6A0A-465A-8D02-8FBFE977A6D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sz="1000"/>
            </a:lvl1pPr>
          </a:lstStyle>
          <a:p>
            <a:r>
              <a:rPr lang="es-ES" dirty="0" smtClean="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 name="5 Marcador de número de diapositiva"/>
          <p:cNvSpPr>
            <a:spLocks noGrp="1"/>
          </p:cNvSpPr>
          <p:nvPr>
            <p:ph type="sldNum" sz="quarter" idx="12"/>
          </p:nvPr>
        </p:nvSpPr>
        <p:spPr/>
        <p:txBody>
          <a:bodyPr/>
          <a:lstStyle>
            <a:lvl1pPr>
              <a:defRPr/>
            </a:lvl1pPr>
          </a:lstStyle>
          <a:p>
            <a:fld id="{C57F8536-8474-44C8-A553-D5BD05985E87}"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 name="5 Marcador de número de diapositiva"/>
          <p:cNvSpPr>
            <a:spLocks noGrp="1"/>
          </p:cNvSpPr>
          <p:nvPr>
            <p:ph type="sldNum" sz="quarter" idx="12"/>
          </p:nvPr>
        </p:nvSpPr>
        <p:spPr/>
        <p:txBody>
          <a:bodyPr/>
          <a:lstStyle>
            <a:lvl1pPr>
              <a:defRPr/>
            </a:lvl1pPr>
          </a:lstStyle>
          <a:p>
            <a:fld id="{FC8D2DFC-E0E6-437C-A77C-6526A8F12935}"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04800" y="1484313"/>
            <a:ext cx="4229100" cy="4611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86300" y="1484313"/>
            <a:ext cx="4229100" cy="4611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7" name="6 Marcador de número de diapositiva"/>
          <p:cNvSpPr>
            <a:spLocks noGrp="1"/>
          </p:cNvSpPr>
          <p:nvPr>
            <p:ph type="sldNum" sz="quarter" idx="12"/>
          </p:nvPr>
        </p:nvSpPr>
        <p:spPr/>
        <p:txBody>
          <a:bodyPr/>
          <a:lstStyle>
            <a:lvl1pPr>
              <a:defRPr/>
            </a:lvl1pPr>
          </a:lstStyle>
          <a:p>
            <a:fld id="{E1AA1230-7958-4B44-956A-C795D4A8BEF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r>
              <a:rPr lang="es-ES" dirty="0" smtClean="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9" name="8 Marcador de número de diapositiva"/>
          <p:cNvSpPr>
            <a:spLocks noGrp="1"/>
          </p:cNvSpPr>
          <p:nvPr>
            <p:ph type="sldNum" sz="quarter" idx="12"/>
          </p:nvPr>
        </p:nvSpPr>
        <p:spPr/>
        <p:txBody>
          <a:bodyPr/>
          <a:lstStyle>
            <a:lvl1pPr>
              <a:defRPr/>
            </a:lvl1pPr>
          </a:lstStyle>
          <a:p>
            <a:fld id="{A29CDDC4-AF76-489E-80E1-50B90D5083FC}"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 name="4 Marcador de número de diapositiva"/>
          <p:cNvSpPr>
            <a:spLocks noGrp="1"/>
          </p:cNvSpPr>
          <p:nvPr>
            <p:ph type="sldNum" sz="quarter" idx="12"/>
          </p:nvPr>
        </p:nvSpPr>
        <p:spPr/>
        <p:txBody>
          <a:bodyPr/>
          <a:lstStyle>
            <a:lvl1pPr>
              <a:defRPr/>
            </a:lvl1pPr>
          </a:lstStyle>
          <a:p>
            <a:fld id="{94DD07C2-FC22-4DF7-8E35-30FE1E847DA9}"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4" name="3 Marcador de número de diapositiva"/>
          <p:cNvSpPr>
            <a:spLocks noGrp="1"/>
          </p:cNvSpPr>
          <p:nvPr>
            <p:ph type="sldNum" sz="quarter" idx="12"/>
          </p:nvPr>
        </p:nvSpPr>
        <p:spPr/>
        <p:txBody>
          <a:bodyPr/>
          <a:lstStyle>
            <a:lvl1pPr>
              <a:defRPr/>
            </a:lvl1pPr>
          </a:lstStyle>
          <a:p>
            <a:fld id="{E1C02A1F-AE5B-4FE8-BAB5-610648B3D72A}"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7" name="6 Marcador de número de diapositiva"/>
          <p:cNvSpPr>
            <a:spLocks noGrp="1"/>
          </p:cNvSpPr>
          <p:nvPr>
            <p:ph type="sldNum" sz="quarter" idx="12"/>
          </p:nvPr>
        </p:nvSpPr>
        <p:spPr/>
        <p:txBody>
          <a:bodyPr/>
          <a:lstStyle>
            <a:lvl1pPr>
              <a:defRPr/>
            </a:lvl1pPr>
          </a:lstStyle>
          <a:p>
            <a:fld id="{AEB981CA-C86B-4235-BF92-DE42700D13EC}"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7" name="6 Marcador de número de diapositiva"/>
          <p:cNvSpPr>
            <a:spLocks noGrp="1"/>
          </p:cNvSpPr>
          <p:nvPr>
            <p:ph type="sldNum" sz="quarter" idx="12"/>
          </p:nvPr>
        </p:nvSpPr>
        <p:spPr/>
        <p:txBody>
          <a:bodyPr/>
          <a:lstStyle>
            <a:lvl1pPr>
              <a:defRPr/>
            </a:lvl1pPr>
          </a:lstStyle>
          <a:p>
            <a:fld id="{CAB6B907-6387-4D70-BC17-4E2340F225F5}"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E"/>
            </a:gs>
          </a:gsLst>
          <a:lin ang="0" scaled="1"/>
        </a:gradFill>
        <a:effectLst/>
      </p:bgPr>
    </p:bg>
    <p:spTree>
      <p:nvGrpSpPr>
        <p:cNvPr id="1" name=""/>
        <p:cNvGrpSpPr/>
        <p:nvPr/>
      </p:nvGrpSpPr>
      <p:grpSpPr>
        <a:xfrm>
          <a:off x="0" y="0"/>
          <a:ext cx="0" cy="0"/>
          <a:chOff x="0" y="0"/>
          <a:chExt cx="0" cy="0"/>
        </a:xfrm>
      </p:grpSpPr>
      <p:sp>
        <p:nvSpPr>
          <p:cNvPr id="1026" name="Arc 2"/>
          <p:cNvSpPr>
            <a:spLocks/>
          </p:cNvSpPr>
          <p:nvPr userDrawn="1"/>
        </p:nvSpPr>
        <p:spPr bwMode="auto">
          <a:xfrm>
            <a:off x="0" y="4797152"/>
            <a:ext cx="9144000" cy="2016399"/>
          </a:xfrm>
          <a:custGeom>
            <a:avLst/>
            <a:gdLst>
              <a:gd name="G0" fmla="+- 0 0 0"/>
              <a:gd name="G1" fmla="+- 21328 0 0"/>
              <a:gd name="G2" fmla="+- 21600 0 0"/>
              <a:gd name="T0" fmla="*/ 3419 w 15514"/>
              <a:gd name="T1" fmla="*/ 0 h 21328"/>
              <a:gd name="T2" fmla="*/ 15514 w 15514"/>
              <a:gd name="T3" fmla="*/ 6299 h 21328"/>
              <a:gd name="T4" fmla="*/ 0 w 15514"/>
              <a:gd name="T5" fmla="*/ 21328 h 21328"/>
            </a:gdLst>
            <a:ahLst/>
            <a:cxnLst>
              <a:cxn ang="0">
                <a:pos x="T0" y="T1"/>
              </a:cxn>
              <a:cxn ang="0">
                <a:pos x="T2" y="T3"/>
              </a:cxn>
              <a:cxn ang="0">
                <a:pos x="T4" y="T5"/>
              </a:cxn>
            </a:cxnLst>
            <a:rect l="0" t="0" r="r" b="b"/>
            <a:pathLst>
              <a:path w="15514" h="21328" fill="none" extrusionOk="0">
                <a:moveTo>
                  <a:pt x="3418" y="0"/>
                </a:moveTo>
                <a:cubicBezTo>
                  <a:pt x="8025" y="738"/>
                  <a:pt x="12268" y="2948"/>
                  <a:pt x="15514" y="6298"/>
                </a:cubicBezTo>
              </a:path>
              <a:path w="15514" h="21328" stroke="0" extrusionOk="0">
                <a:moveTo>
                  <a:pt x="3418" y="0"/>
                </a:moveTo>
                <a:cubicBezTo>
                  <a:pt x="8025" y="738"/>
                  <a:pt x="12268" y="2948"/>
                  <a:pt x="15514" y="6298"/>
                </a:cubicBezTo>
                <a:lnTo>
                  <a:pt x="0" y="21328"/>
                </a:lnTo>
                <a:close/>
              </a:path>
            </a:pathLst>
          </a:custGeom>
          <a:gradFill rotWithShape="0">
            <a:gsLst>
              <a:gs pos="0">
                <a:schemeClr val="accent2">
                  <a:lumMod val="20000"/>
                  <a:lumOff val="80000"/>
                  <a:alpha val="0"/>
                </a:schemeClr>
              </a:gs>
              <a:gs pos="100000">
                <a:schemeClr val="accent2">
                  <a:alpha val="80000"/>
                </a:schemeClr>
              </a:gs>
            </a:gsLst>
            <a:lin ang="2700000" scaled="1"/>
          </a:gradFill>
          <a:ln w="9525">
            <a:noFill/>
            <a:round/>
            <a:headEnd type="none" w="sm" len="sm"/>
            <a:tailEnd type="none" w="sm" len="sm"/>
          </a:ln>
          <a:effectLst/>
        </p:spPr>
        <p:txBody>
          <a:bodyPr/>
          <a:lstStyle/>
          <a:p>
            <a:endParaRPr kumimoji="1" lang="es-ES"/>
          </a:p>
        </p:txBody>
      </p:sp>
      <p:sp>
        <p:nvSpPr>
          <p:cNvPr id="1027" name="Rectangle 3"/>
          <p:cNvSpPr>
            <a:spLocks noGrp="1" noChangeArrowheads="1"/>
          </p:cNvSpPr>
          <p:nvPr>
            <p:ph type="title"/>
          </p:nvPr>
        </p:nvSpPr>
        <p:spPr bwMode="auto">
          <a:xfrm>
            <a:off x="304800" y="188913"/>
            <a:ext cx="86106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1028" name="Rectangle 4"/>
          <p:cNvSpPr>
            <a:spLocks noGrp="1" noChangeArrowheads="1"/>
          </p:cNvSpPr>
          <p:nvPr>
            <p:ph type="body" idx="1"/>
          </p:nvPr>
        </p:nvSpPr>
        <p:spPr bwMode="auto">
          <a:xfrm>
            <a:off x="304800" y="1484313"/>
            <a:ext cx="8610600" cy="46116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s-ES"/>
          </a:p>
        </p:txBody>
      </p:sp>
      <p:sp>
        <p:nvSpPr>
          <p:cNvPr id="1030" name="Rectangle 6"/>
          <p:cNvSpPr>
            <a:spLocks noGrp="1" noChangeArrowheads="1"/>
          </p:cNvSpPr>
          <p:nvPr>
            <p:ph type="ftr" sz="quarter" idx="3"/>
          </p:nvPr>
        </p:nvSpPr>
        <p:spPr bwMode="auto">
          <a:xfrm>
            <a:off x="2555875" y="6561138"/>
            <a:ext cx="3921125" cy="180975"/>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000">
                <a:effectLst>
                  <a:outerShdw blurRad="38100" dist="38100" dir="2700000" algn="tl">
                    <a:srgbClr val="000000"/>
                  </a:outerShdw>
                </a:effectLst>
                <a:latin typeface="+mn-lt"/>
              </a:defRPr>
            </a:lvl1pPr>
          </a:lstStyle>
          <a:p>
            <a:r>
              <a:rPr lang="es-ES" dirty="0" smtClean="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fld id="{24BE192C-3736-4C12-968B-3882DB373B64}" type="slidenum">
              <a:rPr lang="es-ES"/>
              <a:pPr/>
              <a:t>‹Nº›</a:t>
            </a:fld>
            <a:endParaRPr lang="es-ES"/>
          </a:p>
        </p:txBody>
      </p:sp>
      <p:pic>
        <p:nvPicPr>
          <p:cNvPr id="1034" name="Picture 10" descr="Escudo FIE"/>
          <p:cNvPicPr>
            <a:picLocks noChangeAspect="1" noChangeArrowheads="1"/>
          </p:cNvPicPr>
          <p:nvPr userDrawn="1"/>
        </p:nvPicPr>
        <p:blipFill>
          <a:blip r:embed="rId14" cstate="print"/>
          <a:srcRect/>
          <a:stretch>
            <a:fillRect/>
          </a:stretch>
        </p:blipFill>
        <p:spPr bwMode="auto">
          <a:xfrm>
            <a:off x="31750" y="6248400"/>
            <a:ext cx="792163" cy="482600"/>
          </a:xfrm>
          <a:prstGeom prst="rect">
            <a:avLst/>
          </a:prstGeom>
          <a:noFill/>
        </p:spPr>
      </p:pic>
      <p:pic>
        <p:nvPicPr>
          <p:cNvPr id="1035" name="Picture 11" descr="umsnh-grande-1_jpg"/>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8280400" y="6096000"/>
            <a:ext cx="635000" cy="725488"/>
          </a:xfrm>
          <a:prstGeom prst="rect">
            <a:avLst/>
          </a:prstGeom>
          <a:noFill/>
        </p:spPr>
      </p:pic>
      <p:sp>
        <p:nvSpPr>
          <p:cNvPr id="1036" name="Rectangle 12"/>
          <p:cNvSpPr>
            <a:spLocks noChangeArrowheads="1"/>
          </p:cNvSpPr>
          <p:nvPr userDrawn="1"/>
        </p:nvSpPr>
        <p:spPr bwMode="auto">
          <a:xfrm>
            <a:off x="947738" y="6451600"/>
            <a:ext cx="7224712" cy="73025"/>
          </a:xfrm>
          <a:prstGeom prst="rect">
            <a:avLst/>
          </a:prstGeom>
          <a:gradFill rotWithShape="1">
            <a:gsLst>
              <a:gs pos="0">
                <a:schemeClr val="bg1"/>
              </a:gs>
              <a:gs pos="50000">
                <a:schemeClr val="bg2">
                  <a:lumMod val="60000"/>
                  <a:lumOff val="40000"/>
                  <a:alpha val="40000"/>
                </a:schemeClr>
              </a:gs>
              <a:gs pos="100000">
                <a:srgbClr val="FF0000">
                  <a:alpha val="62000"/>
                </a:srgbClr>
              </a:gs>
            </a:gsLst>
            <a:lin ang="0" scaled="1"/>
          </a:gradFill>
          <a:ln w="9525">
            <a:noFill/>
            <a:miter lim="800000"/>
            <a:headEnd/>
            <a:tailEnd/>
          </a:ln>
          <a:effectLst/>
        </p:spPr>
        <p:txBody>
          <a:bodyPr wrap="none" anchor="ctr"/>
          <a:lstStyle/>
          <a:p>
            <a:endParaRPr lang="es-MX"/>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0" fontAlgn="base">
        <a:lnSpc>
          <a:spcPct val="70000"/>
        </a:lnSpc>
        <a:spcBef>
          <a:spcPct val="0"/>
        </a:spcBef>
        <a:spcAft>
          <a:spcPct val="0"/>
        </a:spcAft>
        <a:defRPr sz="4400" b="1">
          <a:solidFill>
            <a:schemeClr val="tx2"/>
          </a:solidFill>
          <a:latin typeface="+mj-lt"/>
          <a:ea typeface="+mj-ea"/>
          <a:cs typeface="+mj-cs"/>
        </a:defRPr>
      </a:lvl1pPr>
      <a:lvl2pPr algn="l" rtl="0" fontAlgn="base">
        <a:lnSpc>
          <a:spcPct val="70000"/>
        </a:lnSpc>
        <a:spcBef>
          <a:spcPct val="0"/>
        </a:spcBef>
        <a:spcAft>
          <a:spcPct val="0"/>
        </a:spcAft>
        <a:defRPr sz="4400" b="1">
          <a:solidFill>
            <a:schemeClr val="tx2"/>
          </a:solidFill>
          <a:latin typeface="Arial Narrow" pitchFamily="34" charset="0"/>
        </a:defRPr>
      </a:lvl2pPr>
      <a:lvl3pPr algn="l" rtl="0" fontAlgn="base">
        <a:lnSpc>
          <a:spcPct val="70000"/>
        </a:lnSpc>
        <a:spcBef>
          <a:spcPct val="0"/>
        </a:spcBef>
        <a:spcAft>
          <a:spcPct val="0"/>
        </a:spcAft>
        <a:defRPr sz="4400" b="1">
          <a:solidFill>
            <a:schemeClr val="tx2"/>
          </a:solidFill>
          <a:latin typeface="Arial Narrow" pitchFamily="34" charset="0"/>
        </a:defRPr>
      </a:lvl3pPr>
      <a:lvl4pPr algn="l" rtl="0" fontAlgn="base">
        <a:lnSpc>
          <a:spcPct val="70000"/>
        </a:lnSpc>
        <a:spcBef>
          <a:spcPct val="0"/>
        </a:spcBef>
        <a:spcAft>
          <a:spcPct val="0"/>
        </a:spcAft>
        <a:defRPr sz="4400" b="1">
          <a:solidFill>
            <a:schemeClr val="tx2"/>
          </a:solidFill>
          <a:latin typeface="Arial Narrow" pitchFamily="34" charset="0"/>
        </a:defRPr>
      </a:lvl4pPr>
      <a:lvl5pPr algn="l" rtl="0" fontAlgn="base">
        <a:lnSpc>
          <a:spcPct val="70000"/>
        </a:lnSpc>
        <a:spcBef>
          <a:spcPct val="0"/>
        </a:spcBef>
        <a:spcAft>
          <a:spcPct val="0"/>
        </a:spcAft>
        <a:defRPr sz="4400" b="1">
          <a:solidFill>
            <a:schemeClr val="tx2"/>
          </a:solidFill>
          <a:latin typeface="Arial Narrow" pitchFamily="34" charset="0"/>
        </a:defRPr>
      </a:lvl5pPr>
      <a:lvl6pPr marL="457200" algn="l" rtl="0" fontAlgn="base">
        <a:lnSpc>
          <a:spcPct val="70000"/>
        </a:lnSpc>
        <a:spcBef>
          <a:spcPct val="0"/>
        </a:spcBef>
        <a:spcAft>
          <a:spcPct val="0"/>
        </a:spcAft>
        <a:defRPr sz="4400" b="1">
          <a:solidFill>
            <a:schemeClr val="tx2"/>
          </a:solidFill>
          <a:latin typeface="Arial Narrow" pitchFamily="34" charset="0"/>
        </a:defRPr>
      </a:lvl6pPr>
      <a:lvl7pPr marL="914400" algn="l" rtl="0" fontAlgn="base">
        <a:lnSpc>
          <a:spcPct val="70000"/>
        </a:lnSpc>
        <a:spcBef>
          <a:spcPct val="0"/>
        </a:spcBef>
        <a:spcAft>
          <a:spcPct val="0"/>
        </a:spcAft>
        <a:defRPr sz="4400" b="1">
          <a:solidFill>
            <a:schemeClr val="tx2"/>
          </a:solidFill>
          <a:latin typeface="Arial Narrow" pitchFamily="34" charset="0"/>
        </a:defRPr>
      </a:lvl7pPr>
      <a:lvl8pPr marL="1371600" algn="l" rtl="0" fontAlgn="base">
        <a:lnSpc>
          <a:spcPct val="70000"/>
        </a:lnSpc>
        <a:spcBef>
          <a:spcPct val="0"/>
        </a:spcBef>
        <a:spcAft>
          <a:spcPct val="0"/>
        </a:spcAft>
        <a:defRPr sz="4400" b="1">
          <a:solidFill>
            <a:schemeClr val="tx2"/>
          </a:solidFill>
          <a:latin typeface="Arial Narrow" pitchFamily="34" charset="0"/>
        </a:defRPr>
      </a:lvl8pPr>
      <a:lvl9pPr marL="1828800" algn="l" rtl="0" fontAlgn="base">
        <a:lnSpc>
          <a:spcPct val="70000"/>
        </a:lnSpc>
        <a:spcBef>
          <a:spcPct val="0"/>
        </a:spcBef>
        <a:spcAft>
          <a:spcPct val="0"/>
        </a:spcAft>
        <a:defRPr sz="44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upload.wikimedia.org/wikipedia/commons/2/24/Feedback_loop_with_descriptions.sv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33794" name="Rectangle 2"/>
          <p:cNvSpPr>
            <a:spLocks noGrp="1" noChangeArrowheads="1"/>
          </p:cNvSpPr>
          <p:nvPr>
            <p:ph type="title"/>
          </p:nvPr>
        </p:nvSpPr>
        <p:spPr>
          <a:xfrm>
            <a:off x="827584" y="1196752"/>
            <a:ext cx="7560840" cy="1224136"/>
          </a:xfrm>
        </p:spPr>
        <p:txBody>
          <a:bodyPr>
            <a:scene3d>
              <a:camera prst="orthographicFront"/>
              <a:lightRig rig="threePt" dir="t"/>
            </a:scene3d>
            <a:sp3d extrusionH="57150">
              <a:bevelT w="38100" h="38100"/>
            </a:sp3d>
          </a:bodyPr>
          <a:lstStyle/>
          <a:p>
            <a:pPr algn="ctr"/>
            <a:r>
              <a:rPr lang="es-MX" sz="6000" dirty="0" smtClean="0">
                <a:effectLst>
                  <a:outerShdw blurRad="38100" dist="38100" dir="2700000" algn="tl">
                    <a:srgbClr val="000000">
                      <a:alpha val="43137"/>
                    </a:srgbClr>
                  </a:outerShdw>
                  <a:reflection blurRad="6350" stA="50000" endA="300" endPos="50000" dist="29997" dir="5400000" sy="-100000" algn="bl" rotWithShape="0"/>
                </a:effectLst>
              </a:rPr>
              <a:t>Control Digital</a:t>
            </a:r>
            <a:endParaRPr lang="es-ES" sz="6000" dirty="0">
              <a:effectLst>
                <a:outerShdw blurRad="38100" dist="38100" dir="2700000" algn="tl">
                  <a:srgbClr val="000000">
                    <a:alpha val="43137"/>
                  </a:srgbClr>
                </a:outerShdw>
                <a:reflection blurRad="6350" stA="50000" endA="300" endPos="50000" dist="29997" dir="5400000" sy="-100000" algn="bl" rotWithShape="0"/>
              </a:effectLst>
            </a:endParaRPr>
          </a:p>
        </p:txBody>
      </p:sp>
      <p:sp>
        <p:nvSpPr>
          <p:cNvPr id="33795" name="Rectangle 3"/>
          <p:cNvSpPr>
            <a:spLocks noGrp="1" noChangeArrowheads="1"/>
          </p:cNvSpPr>
          <p:nvPr>
            <p:ph type="body" idx="1"/>
          </p:nvPr>
        </p:nvSpPr>
        <p:spPr>
          <a:xfrm>
            <a:off x="1924843" y="4807173"/>
            <a:ext cx="4951413" cy="854075"/>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lnSpc>
                <a:spcPct val="70000"/>
              </a:lnSpc>
              <a:spcBef>
                <a:spcPct val="0"/>
              </a:spcBef>
            </a:pPr>
            <a:r>
              <a:rPr lang="es-MX" sz="3600" b="1" dirty="0">
                <a:solidFill>
                  <a:schemeClr val="tx2"/>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rPr>
              <a:t>Introducción</a:t>
            </a:r>
            <a:endParaRPr lang="es-ES" sz="3600" b="1" dirty="0">
              <a:solidFill>
                <a:schemeClr val="tx2"/>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35842" name="Rectangle 2"/>
          <p:cNvSpPr>
            <a:spLocks noGrp="1" noChangeArrowheads="1"/>
          </p:cNvSpPr>
          <p:nvPr>
            <p:ph type="title"/>
          </p:nvPr>
        </p:nvSpPr>
        <p:spPr>
          <a:xfrm>
            <a:off x="533400" y="76200"/>
            <a:ext cx="8077200" cy="762000"/>
          </a:xfrm>
        </p:spPr>
        <p:txBody>
          <a:bodyPr/>
          <a:lstStyle/>
          <a:p>
            <a:pPr algn="ctr"/>
            <a:r>
              <a:rPr lang="es-MX" sz="4000"/>
              <a:t>Esquema básico de control digital</a:t>
            </a:r>
            <a:endParaRPr lang="es-ES" sz="4000"/>
          </a:p>
        </p:txBody>
      </p:sp>
      <p:sp>
        <p:nvSpPr>
          <p:cNvPr id="35843" name="Rectangle 3"/>
          <p:cNvSpPr>
            <a:spLocks noGrp="1" noChangeArrowheads="1"/>
          </p:cNvSpPr>
          <p:nvPr>
            <p:ph type="body" idx="1"/>
          </p:nvPr>
        </p:nvSpPr>
        <p:spPr>
          <a:xfrm>
            <a:off x="533400" y="836711"/>
            <a:ext cx="8382000" cy="1676301"/>
          </a:xfrm>
        </p:spPr>
        <p:txBody>
          <a:bodyPr/>
          <a:lstStyle/>
          <a:p>
            <a:pPr marL="0" indent="0">
              <a:lnSpc>
                <a:spcPct val="90000"/>
              </a:lnSpc>
              <a:buFont typeface="Wingdings" pitchFamily="2" charset="2"/>
              <a:buNone/>
            </a:pPr>
            <a:r>
              <a:rPr lang="es-MX" dirty="0" smtClean="0"/>
              <a:t>Y finalmente la acción calculada u(k) puede ser enviada a la planta mediante una convertidor de Digital a Analógico (D/A) el cual realiza el proceso inverso al de muestreo.</a:t>
            </a:r>
            <a:endParaRPr lang="es-ES" dirty="0"/>
          </a:p>
        </p:txBody>
      </p:sp>
      <p:graphicFrame>
        <p:nvGraphicFramePr>
          <p:cNvPr id="35844" name="Object 4"/>
          <p:cNvGraphicFramePr>
            <a:graphicFrameLocks noChangeAspect="1"/>
          </p:cNvGraphicFramePr>
          <p:nvPr/>
        </p:nvGraphicFramePr>
        <p:xfrm>
          <a:off x="350838" y="2513013"/>
          <a:ext cx="8564562" cy="3359150"/>
        </p:xfrm>
        <a:graphic>
          <a:graphicData uri="http://schemas.openxmlformats.org/presentationml/2006/ole">
            <p:oleObj spid="_x0000_s106498" name="Picture" r:id="rId4" imgW="5305320" imgH="2088360" progId="Word.Picture.8">
              <p:embed/>
            </p:oleObj>
          </a:graphicData>
        </a:graphic>
      </p:graphicFrame>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2226"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¿Porqué una teoría de control por computadora?</a:t>
            </a:r>
            <a:endParaRPr lang="es-ES" sz="3200" dirty="0">
              <a:effectLst>
                <a:outerShdw blurRad="38100" dist="38100" dir="2700000" algn="tl">
                  <a:srgbClr val="000000"/>
                </a:outerShdw>
              </a:effectLst>
            </a:endParaRPr>
          </a:p>
        </p:txBody>
      </p:sp>
      <p:sp>
        <p:nvSpPr>
          <p:cNvPr id="52227" name="Rectangle 3"/>
          <p:cNvSpPr>
            <a:spLocks noGrp="1" noChangeArrowheads="1"/>
          </p:cNvSpPr>
          <p:nvPr>
            <p:ph type="body" idx="1"/>
          </p:nvPr>
        </p:nvSpPr>
        <p:spPr>
          <a:xfrm>
            <a:off x="684213" y="1921396"/>
            <a:ext cx="7848600" cy="1143000"/>
          </a:xfrm>
        </p:spPr>
        <p:txBody>
          <a:bodyPr/>
          <a:lstStyle/>
          <a:p>
            <a:pPr marL="0" indent="0" algn="ctr">
              <a:lnSpc>
                <a:spcPct val="90000"/>
              </a:lnSpc>
              <a:buFont typeface="Wingdings" pitchFamily="2" charset="2"/>
              <a:buNone/>
            </a:pPr>
            <a:r>
              <a:rPr lang="es-MX" dirty="0" smtClean="0"/>
              <a:t>…. Volvemos a la pregunta original</a:t>
            </a:r>
            <a:endParaRPr lang="es-MX" dirty="0"/>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2226"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¿Porqué una teoría de control por computadora?</a:t>
            </a:r>
            <a:endParaRPr lang="es-ES" sz="3200" dirty="0">
              <a:effectLst>
                <a:outerShdw blurRad="38100" dist="38100" dir="2700000" algn="tl">
                  <a:srgbClr val="000000"/>
                </a:outerShdw>
              </a:effectLst>
            </a:endParaRPr>
          </a:p>
        </p:txBody>
      </p:sp>
      <p:sp>
        <p:nvSpPr>
          <p:cNvPr id="52227" name="Rectangle 3"/>
          <p:cNvSpPr>
            <a:spLocks noGrp="1" noChangeArrowheads="1"/>
          </p:cNvSpPr>
          <p:nvPr>
            <p:ph type="body" idx="1"/>
          </p:nvPr>
        </p:nvSpPr>
        <p:spPr>
          <a:xfrm>
            <a:off x="684213" y="1205880"/>
            <a:ext cx="7848600" cy="3447256"/>
          </a:xfrm>
        </p:spPr>
        <p:txBody>
          <a:bodyPr/>
          <a:lstStyle/>
          <a:p>
            <a:pPr marL="0" indent="0" algn="just">
              <a:lnSpc>
                <a:spcPct val="90000"/>
              </a:lnSpc>
              <a:buFont typeface="Wingdings" pitchFamily="2" charset="2"/>
              <a:buNone/>
            </a:pPr>
            <a:r>
              <a:rPr lang="es-MX" dirty="0" smtClean="0"/>
              <a:t>Si finalmente  el bloque de computadora digital trabaja con muestras  de y(t) en lugar de toda la información de y(t):</a:t>
            </a:r>
          </a:p>
          <a:p>
            <a:pPr marL="0" indent="0" algn="just">
              <a:lnSpc>
                <a:spcPct val="90000"/>
              </a:lnSpc>
              <a:buFont typeface="Wingdings" pitchFamily="2" charset="2"/>
              <a:buNone/>
            </a:pPr>
            <a:endParaRPr lang="es-MX" dirty="0"/>
          </a:p>
          <a:p>
            <a:pPr marL="0" indent="0" algn="just">
              <a:lnSpc>
                <a:spcPct val="90000"/>
              </a:lnSpc>
              <a:buFont typeface="Wingdings" pitchFamily="2" charset="2"/>
              <a:buNone/>
            </a:pPr>
            <a:r>
              <a:rPr lang="es-MX" dirty="0" smtClean="0"/>
              <a:t>Una </a:t>
            </a:r>
            <a:r>
              <a:rPr lang="es-MX" dirty="0"/>
              <a:t>manera simple de ver el control digital es considerarlo como una versión aproximada del control analógico.</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2226"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¿Porqué una teoría de control por computadora?</a:t>
            </a:r>
            <a:endParaRPr lang="es-ES" sz="3200" dirty="0">
              <a:effectLst>
                <a:outerShdw blurRad="38100" dist="38100" dir="2700000" algn="tl">
                  <a:srgbClr val="000000"/>
                </a:outerShdw>
              </a:effectLst>
            </a:endParaRPr>
          </a:p>
        </p:txBody>
      </p:sp>
      <p:sp>
        <p:nvSpPr>
          <p:cNvPr id="7" name="Rectangle 9"/>
          <p:cNvSpPr>
            <a:spLocks noGrp="1" noChangeArrowheads="1"/>
          </p:cNvSpPr>
          <p:nvPr>
            <p:ph idx="1"/>
          </p:nvPr>
        </p:nvSpPr>
        <p:spPr bwMode="auto">
          <a:xfrm>
            <a:off x="304800" y="1484313"/>
            <a:ext cx="8610600" cy="3673475"/>
          </a:xfrm>
          <a:prstGeom prst="rect">
            <a:avLst/>
          </a:prstGeom>
          <a:noFill/>
          <a:ln w="9525">
            <a:noFill/>
            <a:miter lim="800000"/>
            <a:headEnd/>
            <a:tailEnd/>
          </a:ln>
          <a:effectLst/>
        </p:spPr>
        <p:txBody>
          <a:bodyPr lIns="92075" tIns="46038" rIns="92075" bIns="46038"/>
          <a:lstStyle/>
          <a:p>
            <a:pPr algn="just">
              <a:lnSpc>
                <a:spcPct val="90000"/>
              </a:lnSpc>
              <a:spcBef>
                <a:spcPct val="20000"/>
              </a:spcBef>
              <a:buClr>
                <a:schemeClr val="hlink"/>
              </a:buClr>
              <a:buSzPct val="60000"/>
              <a:buFont typeface="Wingdings" pitchFamily="2" charset="2"/>
              <a:buNone/>
            </a:pPr>
            <a:r>
              <a:rPr lang="es-MX" dirty="0">
                <a:latin typeface="Arial" pitchFamily="34" charset="0"/>
              </a:rPr>
              <a:t>Una estrategia de diseño basada en esta idea para resolver el problema de control es:</a:t>
            </a:r>
          </a:p>
          <a:p>
            <a:pPr algn="just">
              <a:lnSpc>
                <a:spcPct val="90000"/>
              </a:lnSpc>
              <a:spcBef>
                <a:spcPct val="20000"/>
              </a:spcBef>
              <a:buClr>
                <a:schemeClr val="hlink"/>
              </a:buClr>
              <a:buSzPct val="60000"/>
              <a:buFont typeface="Wingdings" pitchFamily="2" charset="2"/>
              <a:buNone/>
            </a:pPr>
            <a:endParaRPr lang="es-MX" dirty="0">
              <a:latin typeface="Arial" pitchFamily="34" charset="0"/>
            </a:endParaRPr>
          </a:p>
          <a:p>
            <a:pPr algn="just">
              <a:lnSpc>
                <a:spcPct val="90000"/>
              </a:lnSpc>
              <a:spcBef>
                <a:spcPct val="20000"/>
              </a:spcBef>
              <a:buClr>
                <a:schemeClr val="hlink"/>
              </a:buClr>
              <a:buSzPct val="60000"/>
              <a:buFont typeface="Wingdings" pitchFamily="2" charset="2"/>
              <a:buNone/>
            </a:pPr>
            <a:r>
              <a:rPr lang="es-MX" dirty="0">
                <a:latin typeface="Arial" pitchFamily="34" charset="0"/>
              </a:rPr>
              <a:t>1.- Diseñar un controlador </a:t>
            </a:r>
            <a:r>
              <a:rPr lang="es-MX" dirty="0" smtClean="0">
                <a:latin typeface="Arial" pitchFamily="34" charset="0"/>
              </a:rPr>
              <a:t>analógico</a:t>
            </a:r>
          </a:p>
          <a:p>
            <a:pPr algn="just">
              <a:lnSpc>
                <a:spcPct val="90000"/>
              </a:lnSpc>
              <a:spcBef>
                <a:spcPct val="20000"/>
              </a:spcBef>
              <a:buClr>
                <a:schemeClr val="hlink"/>
              </a:buClr>
              <a:buSzPct val="60000"/>
              <a:buFont typeface="Wingdings" pitchFamily="2" charset="2"/>
              <a:buNone/>
            </a:pPr>
            <a:endParaRPr lang="es-MX" dirty="0">
              <a:latin typeface="Arial" pitchFamily="34" charset="0"/>
            </a:endParaRPr>
          </a:p>
          <a:p>
            <a:pPr algn="just">
              <a:lnSpc>
                <a:spcPct val="90000"/>
              </a:lnSpc>
              <a:spcBef>
                <a:spcPct val="20000"/>
              </a:spcBef>
              <a:buClr>
                <a:schemeClr val="hlink"/>
              </a:buClr>
              <a:buSzPct val="60000"/>
              <a:buFont typeface="Wingdings" pitchFamily="2" charset="2"/>
              <a:buNone/>
            </a:pPr>
            <a:r>
              <a:rPr lang="es-MX" dirty="0">
                <a:latin typeface="Arial" pitchFamily="34" charset="0"/>
              </a:rPr>
              <a:t>2.- Implementar en la computadora una versión </a:t>
            </a:r>
            <a:r>
              <a:rPr lang="es-MX" dirty="0" err="1">
                <a:latin typeface="Arial" pitchFamily="34" charset="0"/>
              </a:rPr>
              <a:t>discretizada</a:t>
            </a:r>
            <a:r>
              <a:rPr lang="es-MX" dirty="0">
                <a:latin typeface="Arial" pitchFamily="34" charset="0"/>
              </a:rPr>
              <a:t> eligiendo </a:t>
            </a:r>
            <a:r>
              <a:rPr lang="es-MX" dirty="0" smtClean="0">
                <a:latin typeface="Arial" pitchFamily="34" charset="0"/>
              </a:rPr>
              <a:t>instantes de </a:t>
            </a:r>
            <a:r>
              <a:rPr lang="es-MX" dirty="0">
                <a:latin typeface="Arial" pitchFamily="34" charset="0"/>
              </a:rPr>
              <a:t>muestreo lo más </a:t>
            </a:r>
            <a:r>
              <a:rPr lang="es-MX" dirty="0" smtClean="0">
                <a:latin typeface="Arial" pitchFamily="34" charset="0"/>
              </a:rPr>
              <a:t>“junto” posible.</a:t>
            </a:r>
          </a:p>
          <a:p>
            <a:pPr algn="just">
              <a:lnSpc>
                <a:spcPct val="90000"/>
              </a:lnSpc>
              <a:spcBef>
                <a:spcPct val="20000"/>
              </a:spcBef>
              <a:buClr>
                <a:schemeClr val="hlink"/>
              </a:buClr>
              <a:buSzPct val="60000"/>
              <a:buFont typeface="Wingdings" pitchFamily="2" charset="2"/>
              <a:buNone/>
            </a:pPr>
            <a:endParaRPr lang="es-MX" dirty="0">
              <a:latin typeface="Arial" pitchFamily="34" charset="0"/>
            </a:endParaRPr>
          </a:p>
          <a:p>
            <a:pPr algn="just">
              <a:lnSpc>
                <a:spcPct val="90000"/>
              </a:lnSpc>
              <a:spcBef>
                <a:spcPct val="20000"/>
              </a:spcBef>
              <a:buClr>
                <a:schemeClr val="hlink"/>
              </a:buClr>
              <a:buSzPct val="60000"/>
              <a:buFont typeface="Wingdings" pitchFamily="2" charset="2"/>
              <a:buNone/>
            </a:pPr>
            <a:r>
              <a:rPr lang="es-MX" dirty="0" smtClean="0">
                <a:solidFill>
                  <a:srgbClr val="FFFF00"/>
                </a:solidFill>
                <a:latin typeface="Arial" pitchFamily="34" charset="0"/>
              </a:rPr>
              <a:t>¿Esto funcionará …?</a:t>
            </a:r>
            <a:endParaRPr lang="es-MX" dirty="0">
              <a:solidFill>
                <a:srgbClr val="FFFF00"/>
              </a:solidFill>
              <a:latin typeface="Arial" pitchFamily="34" charset="0"/>
            </a:endParaRP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75778"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¿Porqué una teoría de control por computadora?</a:t>
            </a:r>
            <a:endParaRPr lang="es-ES" sz="3200" dirty="0">
              <a:effectLst>
                <a:outerShdw blurRad="38100" dist="38100" dir="2700000" algn="tl">
                  <a:srgbClr val="000000"/>
                </a:outerShdw>
              </a:effectLst>
            </a:endParaRPr>
          </a:p>
        </p:txBody>
      </p:sp>
      <p:sp>
        <p:nvSpPr>
          <p:cNvPr id="75779" name="Rectangle 3"/>
          <p:cNvSpPr>
            <a:spLocks noGrp="1" noChangeArrowheads="1"/>
          </p:cNvSpPr>
          <p:nvPr>
            <p:ph type="body" idx="1"/>
          </p:nvPr>
        </p:nvSpPr>
        <p:spPr>
          <a:xfrm>
            <a:off x="684213" y="990600"/>
            <a:ext cx="7848600" cy="1143000"/>
          </a:xfrm>
        </p:spPr>
        <p:txBody>
          <a:bodyPr/>
          <a:lstStyle/>
          <a:p>
            <a:pPr marL="0" indent="0" algn="just">
              <a:lnSpc>
                <a:spcPct val="90000"/>
              </a:lnSpc>
              <a:buFont typeface="Wingdings" pitchFamily="2" charset="2"/>
              <a:buNone/>
            </a:pPr>
            <a:r>
              <a:rPr lang="es-MX" sz="2400"/>
              <a:t>Una buena teoría de control debe explicar completamente el esquema básico de control por computadora:</a:t>
            </a:r>
          </a:p>
        </p:txBody>
      </p:sp>
      <p:graphicFrame>
        <p:nvGraphicFramePr>
          <p:cNvPr id="75784" name="Object 8"/>
          <p:cNvGraphicFramePr>
            <a:graphicFrameLocks noChangeAspect="1"/>
          </p:cNvGraphicFramePr>
          <p:nvPr/>
        </p:nvGraphicFramePr>
        <p:xfrm>
          <a:off x="1524000" y="2070100"/>
          <a:ext cx="6324600" cy="2438400"/>
        </p:xfrm>
        <a:graphic>
          <a:graphicData uri="http://schemas.openxmlformats.org/presentationml/2006/ole">
            <p:oleObj spid="_x0000_s107522" name="Imagen" r:id="rId4" imgW="5305320" imgH="2276640" progId="Word.Picture.8">
              <p:embed/>
            </p:oleObj>
          </a:graphicData>
        </a:graphic>
      </p:graphicFrame>
      <p:sp>
        <p:nvSpPr>
          <p:cNvPr id="75785" name="Rectangle 9"/>
          <p:cNvSpPr>
            <a:spLocks noChangeArrowheads="1"/>
          </p:cNvSpPr>
          <p:nvPr/>
        </p:nvSpPr>
        <p:spPr bwMode="auto">
          <a:xfrm>
            <a:off x="762000" y="4581525"/>
            <a:ext cx="7848600" cy="1676400"/>
          </a:xfrm>
          <a:prstGeom prst="rect">
            <a:avLst/>
          </a:prstGeom>
          <a:noFill/>
          <a:ln w="9525">
            <a:noFill/>
            <a:miter lim="800000"/>
            <a:headEnd/>
            <a:tailEnd/>
          </a:ln>
          <a:effectLst/>
        </p:spPr>
        <p:txBody>
          <a:bodyPr lIns="92075" tIns="46038" rIns="92075" bIns="46038"/>
          <a:lstStyle/>
          <a:p>
            <a:pPr algn="just">
              <a:lnSpc>
                <a:spcPct val="90000"/>
              </a:lnSpc>
              <a:spcBef>
                <a:spcPct val="20000"/>
              </a:spcBef>
              <a:buClr>
                <a:schemeClr val="hlink"/>
              </a:buClr>
              <a:buSzPct val="60000"/>
              <a:buFont typeface="Wingdings" pitchFamily="2" charset="2"/>
              <a:buNone/>
            </a:pPr>
            <a:r>
              <a:rPr lang="es-MX">
                <a:latin typeface="Arial" pitchFamily="34" charset="0"/>
              </a:rPr>
              <a:t>No es difícil imaginar que si el reloj que gobierna el </a:t>
            </a:r>
            <a:r>
              <a:rPr lang="es-MX" u="sng">
                <a:solidFill>
                  <a:schemeClr val="tx2"/>
                </a:solidFill>
                <a:latin typeface="Arial" pitchFamily="34" charset="0"/>
              </a:rPr>
              <a:t>muestreo</a:t>
            </a:r>
            <a:r>
              <a:rPr lang="es-MX">
                <a:latin typeface="Arial" pitchFamily="34" charset="0"/>
              </a:rPr>
              <a:t> fuese suficientemente rápido, </a:t>
            </a:r>
            <a:r>
              <a:rPr lang="es-MX" i="1">
                <a:solidFill>
                  <a:srgbClr val="009999"/>
                </a:solidFill>
                <a:effectLst>
                  <a:outerShdw blurRad="38100" dist="38100" dir="2700000" algn="tl">
                    <a:srgbClr val="000000"/>
                  </a:outerShdw>
                </a:effectLst>
                <a:latin typeface="Arial" pitchFamily="34" charset="0"/>
              </a:rPr>
              <a:t>las variables discretas serían muy aproximadas a las continuas</a:t>
            </a:r>
            <a:r>
              <a:rPr lang="es-MX">
                <a:latin typeface="Arial" pitchFamily="34" charset="0"/>
              </a:rPr>
              <a:t>. ¿Entonces, para que desarrollar una teoría especial para este esquema?</a:t>
            </a: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4274"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Características propias de los sistemas muestreados.</a:t>
            </a:r>
            <a:endParaRPr lang="es-ES" sz="3200" dirty="0">
              <a:effectLst>
                <a:outerShdw blurRad="38100" dist="38100" dir="2700000" algn="tl">
                  <a:srgbClr val="000000"/>
                </a:outerShdw>
              </a:effectLst>
            </a:endParaRPr>
          </a:p>
        </p:txBody>
      </p:sp>
      <p:sp>
        <p:nvSpPr>
          <p:cNvPr id="54275" name="Rectangle 3"/>
          <p:cNvSpPr>
            <a:spLocks noGrp="1" noChangeArrowheads="1"/>
          </p:cNvSpPr>
          <p:nvPr>
            <p:ph type="body" idx="1"/>
          </p:nvPr>
        </p:nvSpPr>
        <p:spPr>
          <a:xfrm>
            <a:off x="685800" y="1143000"/>
            <a:ext cx="7848600" cy="4086200"/>
          </a:xfrm>
        </p:spPr>
        <p:txBody>
          <a:bodyPr/>
          <a:lstStyle/>
          <a:p>
            <a:pPr marL="0" indent="0" algn="just">
              <a:buFont typeface="Wingdings" pitchFamily="2" charset="2"/>
              <a:buNone/>
            </a:pPr>
            <a:r>
              <a:rPr lang="es-MX" dirty="0"/>
              <a:t>Las siguientes </a:t>
            </a:r>
            <a:r>
              <a:rPr lang="es-MX" dirty="0" smtClean="0"/>
              <a:t>situaciones pueden ocurrir en los </a:t>
            </a:r>
            <a:r>
              <a:rPr lang="es-MX" dirty="0"/>
              <a:t>sistemas </a:t>
            </a:r>
            <a:r>
              <a:rPr lang="es-MX" dirty="0" smtClean="0"/>
              <a:t>de control por computadora aún cuando </a:t>
            </a:r>
            <a:r>
              <a:rPr lang="es-MX" dirty="0"/>
              <a:t>NO </a:t>
            </a:r>
            <a:r>
              <a:rPr lang="es-MX" dirty="0" smtClean="0"/>
              <a:t>aparecen nunca si el controlador es analógico.</a:t>
            </a:r>
            <a:endParaRPr lang="es-MX" dirty="0"/>
          </a:p>
          <a:p>
            <a:pPr marL="0" indent="0" algn="just">
              <a:buFont typeface="Wingdings" pitchFamily="2" charset="2"/>
              <a:buNone/>
            </a:pPr>
            <a:endParaRPr lang="es-MX" dirty="0"/>
          </a:p>
          <a:p>
            <a:pPr marL="1241425" lvl="1" indent="-565150" algn="just">
              <a:buSzPct val="110000"/>
              <a:buFont typeface="Wingdings" pitchFamily="2" charset="2"/>
              <a:buAutoNum type="arabicPeriod"/>
            </a:pPr>
            <a:r>
              <a:rPr lang="es-MX" sz="2800" dirty="0"/>
              <a:t>Dependencia del </a:t>
            </a:r>
            <a:r>
              <a:rPr lang="es-MX" sz="2800" dirty="0" smtClean="0"/>
              <a:t>instante inicial</a:t>
            </a:r>
            <a:endParaRPr lang="es-MX" sz="2800" dirty="0"/>
          </a:p>
          <a:p>
            <a:pPr marL="1241425" lvl="1" indent="-565150" algn="just">
              <a:buSzPct val="110000"/>
              <a:buFont typeface="Wingdings" pitchFamily="2" charset="2"/>
              <a:buAutoNum type="arabicPeriod"/>
            </a:pPr>
            <a:r>
              <a:rPr lang="es-MX" sz="2800" dirty="0" smtClean="0"/>
              <a:t>Armónicos </a:t>
            </a:r>
            <a:r>
              <a:rPr lang="es-MX" sz="2800" dirty="0"/>
              <a:t>de alto orden</a:t>
            </a:r>
          </a:p>
          <a:p>
            <a:pPr marL="1241425" lvl="1" indent="-565150" algn="just">
              <a:buSzPct val="110000"/>
              <a:buFont typeface="Wingdings" pitchFamily="2" charset="2"/>
              <a:buAutoNum type="arabicPeriod"/>
            </a:pPr>
            <a:r>
              <a:rPr lang="es-MX" sz="2800" dirty="0" smtClean="0"/>
              <a:t>Tiempo de asentamiento finito</a:t>
            </a:r>
            <a:endParaRPr lang="es-MX" sz="2800" dirty="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4274"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Características propias de los sistemas muestreados.</a:t>
            </a:r>
            <a:endParaRPr lang="es-ES" sz="3200" dirty="0">
              <a:effectLst>
                <a:outerShdw blurRad="38100" dist="38100" dir="2700000" algn="tl">
                  <a:srgbClr val="000000"/>
                </a:outerShdw>
              </a:effectLst>
            </a:endParaRPr>
          </a:p>
        </p:txBody>
      </p:sp>
      <p:sp>
        <p:nvSpPr>
          <p:cNvPr id="7" name="Rectangle 10"/>
          <p:cNvSpPr>
            <a:spLocks noGrp="1" noChangeArrowheads="1"/>
          </p:cNvSpPr>
          <p:nvPr>
            <p:ph idx="1"/>
          </p:nvPr>
        </p:nvSpPr>
        <p:spPr bwMode="auto">
          <a:xfrm>
            <a:off x="304800" y="1484313"/>
            <a:ext cx="8610600" cy="3960812"/>
          </a:xfrm>
          <a:prstGeom prst="rect">
            <a:avLst/>
          </a:prstGeom>
          <a:noFill/>
          <a:ln w="9525">
            <a:noFill/>
            <a:miter lim="800000"/>
            <a:headEnd/>
            <a:tailEnd/>
          </a:ln>
          <a:effectLst/>
        </p:spPr>
        <p:txBody>
          <a:bodyPr lIns="92075" tIns="46038" rIns="92075" bIns="46038"/>
          <a:lstStyle/>
          <a:p>
            <a:pPr algn="just">
              <a:lnSpc>
                <a:spcPct val="90000"/>
              </a:lnSpc>
              <a:spcBef>
                <a:spcPct val="20000"/>
              </a:spcBef>
              <a:buClr>
                <a:schemeClr val="hlink"/>
              </a:buClr>
              <a:buSzPct val="60000"/>
              <a:buFont typeface="Wingdings" pitchFamily="2" charset="2"/>
              <a:buNone/>
            </a:pPr>
            <a:r>
              <a:rPr lang="es-MX" dirty="0">
                <a:latin typeface="Arial" pitchFamily="34" charset="0"/>
              </a:rPr>
              <a:t>Si esto no fuera suficiente para justificar una teoría de control digital, hay que recordar que no en todos los sistemas se introduce el muestreo mediante una computadora de control ya que existen sistemas en donde el muestreo es </a:t>
            </a:r>
            <a:r>
              <a:rPr lang="es-MX" dirty="0" smtClean="0">
                <a:latin typeface="Arial" pitchFamily="34" charset="0"/>
              </a:rPr>
              <a:t>natural a ellos:</a:t>
            </a:r>
          </a:p>
          <a:p>
            <a:pPr lvl="2" algn="just">
              <a:lnSpc>
                <a:spcPct val="90000"/>
              </a:lnSpc>
              <a:buSzPct val="60000"/>
              <a:buFont typeface="Arial" pitchFamily="34" charset="0"/>
              <a:buChar char="•"/>
            </a:pPr>
            <a:r>
              <a:rPr lang="es-MX" dirty="0" smtClean="0">
                <a:latin typeface="Arial" pitchFamily="34" charset="0"/>
              </a:rPr>
              <a:t>Sistemas de radar y/o sonar</a:t>
            </a:r>
          </a:p>
          <a:p>
            <a:pPr lvl="2" algn="just">
              <a:lnSpc>
                <a:spcPct val="90000"/>
              </a:lnSpc>
              <a:buSzPct val="60000"/>
              <a:buFont typeface="Arial" pitchFamily="34" charset="0"/>
              <a:buChar char="•"/>
            </a:pPr>
            <a:r>
              <a:rPr lang="es-MX" dirty="0" smtClean="0">
                <a:latin typeface="Arial" pitchFamily="34" charset="0"/>
              </a:rPr>
              <a:t>Sistemas financieros </a:t>
            </a:r>
          </a:p>
          <a:p>
            <a:pPr lvl="2" algn="just">
              <a:lnSpc>
                <a:spcPct val="90000"/>
              </a:lnSpc>
              <a:buSzPct val="60000"/>
              <a:buFont typeface="Arial" pitchFamily="34" charset="0"/>
              <a:buChar char="•"/>
            </a:pPr>
            <a:r>
              <a:rPr lang="es-MX" dirty="0" smtClean="0">
                <a:latin typeface="Arial" pitchFamily="34" charset="0"/>
              </a:rPr>
              <a:t>Sistemas ecológicos</a:t>
            </a:r>
          </a:p>
          <a:p>
            <a:pPr lvl="2" algn="just">
              <a:lnSpc>
                <a:spcPct val="90000"/>
              </a:lnSpc>
              <a:buSzPct val="60000"/>
              <a:buFont typeface="Arial" pitchFamily="34" charset="0"/>
              <a:buChar char="•"/>
            </a:pPr>
            <a:r>
              <a:rPr lang="es-MX" dirty="0" smtClean="0">
                <a:latin typeface="Arial" pitchFamily="34" charset="0"/>
              </a:rPr>
              <a:t>Sistemas de disparo de tiristores</a:t>
            </a:r>
            <a:endParaRPr lang="es-MX" dirty="0">
              <a:latin typeface="Arial" pitchFamily="34" charset="0"/>
            </a:endParaRP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6322"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Dependencia del tiempo</a:t>
            </a:r>
            <a:endParaRPr lang="es-ES" sz="3200" dirty="0">
              <a:effectLst>
                <a:outerShdw blurRad="38100" dist="38100" dir="2700000" algn="tl">
                  <a:srgbClr val="000000"/>
                </a:outerShdw>
              </a:effectLst>
            </a:endParaRPr>
          </a:p>
        </p:txBody>
      </p:sp>
      <p:sp>
        <p:nvSpPr>
          <p:cNvPr id="56323" name="Rectangle 3"/>
          <p:cNvSpPr>
            <a:spLocks noGrp="1" noChangeArrowheads="1"/>
          </p:cNvSpPr>
          <p:nvPr>
            <p:ph type="body" idx="1"/>
          </p:nvPr>
        </p:nvSpPr>
        <p:spPr>
          <a:xfrm>
            <a:off x="304800" y="1143000"/>
            <a:ext cx="8610600" cy="1905000"/>
          </a:xfrm>
        </p:spPr>
        <p:txBody>
          <a:bodyPr/>
          <a:lstStyle/>
          <a:p>
            <a:pPr marL="0" indent="0" algn="just">
              <a:buFont typeface="Wingdings" pitchFamily="2" charset="2"/>
              <a:buNone/>
            </a:pPr>
            <a:r>
              <a:rPr lang="es-MX" sz="2400"/>
              <a:t>Consideremos la respuesta en el tiempo de un sistema continuo y uno digital bajo la misma entrada (escalón unitario)</a:t>
            </a:r>
          </a:p>
          <a:p>
            <a:pPr marL="0" indent="0" algn="just">
              <a:buFont typeface="Wingdings" pitchFamily="2" charset="2"/>
              <a:buNone/>
            </a:pPr>
            <a:endParaRPr lang="es-MX" sz="2400"/>
          </a:p>
          <a:p>
            <a:pPr marL="0" indent="0" algn="just">
              <a:buFont typeface="Wingdings" pitchFamily="2" charset="2"/>
              <a:buNone/>
            </a:pPr>
            <a:r>
              <a:rPr lang="es-MX" sz="2400">
                <a:solidFill>
                  <a:schemeClr val="tx2"/>
                </a:solidFill>
              </a:rPr>
              <a:t>Continuo</a:t>
            </a:r>
            <a:r>
              <a:rPr lang="es-MX" sz="2400"/>
              <a:t>: 			   </a:t>
            </a:r>
            <a:r>
              <a:rPr lang="es-MX" sz="2400">
                <a:solidFill>
                  <a:schemeClr val="tx2"/>
                </a:solidFill>
              </a:rPr>
              <a:t>Discreto</a:t>
            </a:r>
            <a:r>
              <a:rPr lang="es-MX" sz="2400"/>
              <a:t>:  </a:t>
            </a:r>
            <a:r>
              <a:rPr lang="es-MX" sz="2400" i="1">
                <a:solidFill>
                  <a:srgbClr val="FFFF00"/>
                </a:solidFill>
                <a:latin typeface="Times New Roman" pitchFamily="18" charset="0"/>
              </a:rPr>
              <a:t>y</a:t>
            </a:r>
            <a:r>
              <a:rPr lang="es-MX" sz="2400" i="1" baseline="-25000">
                <a:solidFill>
                  <a:srgbClr val="FFFF00"/>
                </a:solidFill>
                <a:latin typeface="Times New Roman" pitchFamily="18" charset="0"/>
              </a:rPr>
              <a:t>k</a:t>
            </a:r>
            <a:r>
              <a:rPr lang="es-MX" sz="2400" i="1">
                <a:solidFill>
                  <a:srgbClr val="FFFF00"/>
                </a:solidFill>
                <a:latin typeface="Times New Roman" pitchFamily="18" charset="0"/>
              </a:rPr>
              <a:t>=0.3679y</a:t>
            </a:r>
            <a:r>
              <a:rPr lang="es-MX" sz="2400" i="1" baseline="-25000">
                <a:solidFill>
                  <a:srgbClr val="FFFF00"/>
                </a:solidFill>
                <a:latin typeface="Times New Roman" pitchFamily="18" charset="0"/>
              </a:rPr>
              <a:t>k-1</a:t>
            </a:r>
            <a:r>
              <a:rPr lang="es-MX" sz="2400" i="1">
                <a:solidFill>
                  <a:srgbClr val="FFFF00"/>
                </a:solidFill>
                <a:latin typeface="Times New Roman" pitchFamily="18" charset="0"/>
              </a:rPr>
              <a:t>+0.6321u</a:t>
            </a:r>
            <a:r>
              <a:rPr lang="es-MX" sz="2400" i="1" baseline="-25000">
                <a:solidFill>
                  <a:srgbClr val="FFFF00"/>
                </a:solidFill>
                <a:latin typeface="Times New Roman" pitchFamily="18" charset="0"/>
              </a:rPr>
              <a:t>k</a:t>
            </a:r>
          </a:p>
        </p:txBody>
      </p:sp>
      <p:pic>
        <p:nvPicPr>
          <p:cNvPr id="56386" name="Picture 66"/>
          <p:cNvPicPr>
            <a:picLocks noChangeAspect="1" noChangeArrowheads="1"/>
          </p:cNvPicPr>
          <p:nvPr/>
        </p:nvPicPr>
        <p:blipFill>
          <a:blip r:embed="rId4" cstate="print"/>
          <a:srcRect/>
          <a:stretch>
            <a:fillRect/>
          </a:stretch>
        </p:blipFill>
        <p:spPr bwMode="auto">
          <a:xfrm>
            <a:off x="4648200" y="3276600"/>
            <a:ext cx="3962400" cy="2895600"/>
          </a:xfrm>
          <a:prstGeom prst="rect">
            <a:avLst/>
          </a:prstGeom>
          <a:noFill/>
          <a:ln w="9525">
            <a:noFill/>
            <a:miter lim="800000"/>
            <a:headEnd/>
            <a:tailEnd/>
          </a:ln>
          <a:effectLst/>
        </p:spPr>
      </p:pic>
      <p:grpSp>
        <p:nvGrpSpPr>
          <p:cNvPr id="2" name="Group 136"/>
          <p:cNvGrpSpPr>
            <a:grpSpLocks/>
          </p:cNvGrpSpPr>
          <p:nvPr/>
        </p:nvGrpSpPr>
        <p:grpSpPr bwMode="auto">
          <a:xfrm>
            <a:off x="228600" y="3276600"/>
            <a:ext cx="3976688" cy="2932113"/>
            <a:chOff x="144" y="2064"/>
            <a:chExt cx="2505" cy="1847"/>
          </a:xfrm>
        </p:grpSpPr>
        <p:sp>
          <p:nvSpPr>
            <p:cNvPr id="56388" name="Rectangle 68"/>
            <p:cNvSpPr>
              <a:spLocks noChangeArrowheads="1"/>
            </p:cNvSpPr>
            <p:nvPr/>
          </p:nvSpPr>
          <p:spPr bwMode="auto">
            <a:xfrm>
              <a:off x="144" y="2064"/>
              <a:ext cx="2505" cy="1832"/>
            </a:xfrm>
            <a:prstGeom prst="rect">
              <a:avLst/>
            </a:prstGeom>
            <a:solidFill>
              <a:srgbClr val="CCCCCC"/>
            </a:solidFill>
            <a:ln w="9525">
              <a:noFill/>
              <a:miter lim="800000"/>
              <a:headEnd/>
              <a:tailEnd/>
            </a:ln>
          </p:spPr>
          <p:txBody>
            <a:bodyPr/>
            <a:lstStyle/>
            <a:p>
              <a:endParaRPr lang="es-MX"/>
            </a:p>
          </p:txBody>
        </p:sp>
        <p:sp>
          <p:nvSpPr>
            <p:cNvPr id="56389" name="Rectangle 69"/>
            <p:cNvSpPr>
              <a:spLocks noChangeArrowheads="1"/>
            </p:cNvSpPr>
            <p:nvPr/>
          </p:nvSpPr>
          <p:spPr bwMode="auto">
            <a:xfrm>
              <a:off x="1089" y="2152"/>
              <a:ext cx="563" cy="115"/>
            </a:xfrm>
            <a:prstGeom prst="rect">
              <a:avLst/>
            </a:prstGeom>
            <a:noFill/>
            <a:ln w="9525">
              <a:noFill/>
              <a:miter lim="800000"/>
              <a:headEnd/>
              <a:tailEnd/>
            </a:ln>
          </p:spPr>
          <p:txBody>
            <a:bodyPr wrap="none" lIns="0" tIns="0" rIns="0" bIns="0">
              <a:spAutoFit/>
            </a:bodyPr>
            <a:lstStyle/>
            <a:p>
              <a:r>
                <a:rPr lang="es-ES" sz="1200">
                  <a:solidFill>
                    <a:srgbClr val="000000"/>
                  </a:solidFill>
                  <a:latin typeface="Helvetica" charset="0"/>
                </a:rPr>
                <a:t>Step Response</a:t>
              </a:r>
              <a:endParaRPr lang="es-ES"/>
            </a:p>
          </p:txBody>
        </p:sp>
        <p:sp>
          <p:nvSpPr>
            <p:cNvPr id="56390" name="Rectangle 70"/>
            <p:cNvSpPr>
              <a:spLocks noChangeArrowheads="1"/>
            </p:cNvSpPr>
            <p:nvPr/>
          </p:nvSpPr>
          <p:spPr bwMode="auto">
            <a:xfrm>
              <a:off x="1209" y="3796"/>
              <a:ext cx="415" cy="115"/>
            </a:xfrm>
            <a:prstGeom prst="rect">
              <a:avLst/>
            </a:prstGeom>
            <a:noFill/>
            <a:ln w="9525">
              <a:noFill/>
              <a:miter lim="800000"/>
              <a:headEnd/>
              <a:tailEnd/>
            </a:ln>
          </p:spPr>
          <p:txBody>
            <a:bodyPr wrap="none" lIns="0" tIns="0" rIns="0" bIns="0">
              <a:spAutoFit/>
            </a:bodyPr>
            <a:lstStyle/>
            <a:p>
              <a:r>
                <a:rPr lang="es-ES" sz="1200">
                  <a:solidFill>
                    <a:srgbClr val="000000"/>
                  </a:solidFill>
                  <a:latin typeface="Helvetica" charset="0"/>
                </a:rPr>
                <a:t>Time (sec)</a:t>
              </a:r>
              <a:endParaRPr lang="es-ES"/>
            </a:p>
          </p:txBody>
        </p:sp>
        <p:sp>
          <p:nvSpPr>
            <p:cNvPr id="56391" name="Rectangle 71"/>
            <p:cNvSpPr>
              <a:spLocks noChangeArrowheads="1"/>
            </p:cNvSpPr>
            <p:nvPr/>
          </p:nvSpPr>
          <p:spPr bwMode="auto">
            <a:xfrm rot="16200000">
              <a:off x="88" y="2933"/>
              <a:ext cx="412" cy="115"/>
            </a:xfrm>
            <a:prstGeom prst="rect">
              <a:avLst/>
            </a:prstGeom>
            <a:noFill/>
            <a:ln w="9525">
              <a:noFill/>
              <a:miter lim="800000"/>
              <a:headEnd/>
              <a:tailEnd/>
            </a:ln>
          </p:spPr>
          <p:txBody>
            <a:bodyPr wrap="none" lIns="0" tIns="0" rIns="0" bIns="0">
              <a:spAutoFit/>
            </a:bodyPr>
            <a:lstStyle/>
            <a:p>
              <a:r>
                <a:rPr lang="es-ES" sz="1200">
                  <a:solidFill>
                    <a:srgbClr val="000000"/>
                  </a:solidFill>
                  <a:latin typeface="Helvetica" charset="0"/>
                </a:rPr>
                <a:t>Amplitude</a:t>
              </a:r>
              <a:endParaRPr lang="es-ES"/>
            </a:p>
          </p:txBody>
        </p:sp>
        <p:sp>
          <p:nvSpPr>
            <p:cNvPr id="56392" name="Rectangle 72"/>
            <p:cNvSpPr>
              <a:spLocks noChangeArrowheads="1"/>
            </p:cNvSpPr>
            <p:nvPr/>
          </p:nvSpPr>
          <p:spPr bwMode="auto">
            <a:xfrm>
              <a:off x="523" y="2278"/>
              <a:ext cx="1881" cy="1411"/>
            </a:xfrm>
            <a:prstGeom prst="rect">
              <a:avLst/>
            </a:prstGeom>
            <a:solidFill>
              <a:srgbClr val="FFFFFF"/>
            </a:solidFill>
            <a:ln w="9525">
              <a:noFill/>
              <a:miter lim="800000"/>
              <a:headEnd/>
              <a:tailEnd/>
            </a:ln>
          </p:spPr>
          <p:txBody>
            <a:bodyPr/>
            <a:lstStyle/>
            <a:p>
              <a:endParaRPr lang="es-MX"/>
            </a:p>
          </p:txBody>
        </p:sp>
        <p:sp>
          <p:nvSpPr>
            <p:cNvPr id="56393" name="Rectangle 73"/>
            <p:cNvSpPr>
              <a:spLocks noChangeArrowheads="1"/>
            </p:cNvSpPr>
            <p:nvPr/>
          </p:nvSpPr>
          <p:spPr bwMode="auto">
            <a:xfrm>
              <a:off x="523" y="2278"/>
              <a:ext cx="1881" cy="1411"/>
            </a:xfrm>
            <a:prstGeom prst="rect">
              <a:avLst/>
            </a:prstGeom>
            <a:noFill/>
            <a:ln w="0">
              <a:solidFill>
                <a:srgbClr val="FFFFFF"/>
              </a:solidFill>
              <a:miter lim="800000"/>
              <a:headEnd/>
              <a:tailEnd/>
            </a:ln>
          </p:spPr>
          <p:txBody>
            <a:bodyPr/>
            <a:lstStyle/>
            <a:p>
              <a:endParaRPr lang="es-MX"/>
            </a:p>
          </p:txBody>
        </p:sp>
        <p:sp>
          <p:nvSpPr>
            <p:cNvPr id="56394" name="Freeform 74"/>
            <p:cNvSpPr>
              <a:spLocks/>
            </p:cNvSpPr>
            <p:nvPr/>
          </p:nvSpPr>
          <p:spPr bwMode="auto">
            <a:xfrm>
              <a:off x="523"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6395" name="Freeform 75"/>
            <p:cNvSpPr>
              <a:spLocks/>
            </p:cNvSpPr>
            <p:nvPr/>
          </p:nvSpPr>
          <p:spPr bwMode="auto">
            <a:xfrm>
              <a:off x="835"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6396" name="Freeform 76"/>
            <p:cNvSpPr>
              <a:spLocks/>
            </p:cNvSpPr>
            <p:nvPr/>
          </p:nvSpPr>
          <p:spPr bwMode="auto">
            <a:xfrm>
              <a:off x="1147"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6397" name="Freeform 77"/>
            <p:cNvSpPr>
              <a:spLocks/>
            </p:cNvSpPr>
            <p:nvPr/>
          </p:nvSpPr>
          <p:spPr bwMode="auto">
            <a:xfrm>
              <a:off x="1463"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6398" name="Freeform 78"/>
            <p:cNvSpPr>
              <a:spLocks/>
            </p:cNvSpPr>
            <p:nvPr/>
          </p:nvSpPr>
          <p:spPr bwMode="auto">
            <a:xfrm>
              <a:off x="1775"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6399" name="Freeform 79"/>
            <p:cNvSpPr>
              <a:spLocks/>
            </p:cNvSpPr>
            <p:nvPr/>
          </p:nvSpPr>
          <p:spPr bwMode="auto">
            <a:xfrm>
              <a:off x="2087"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6400" name="Freeform 80"/>
            <p:cNvSpPr>
              <a:spLocks/>
            </p:cNvSpPr>
            <p:nvPr/>
          </p:nvSpPr>
          <p:spPr bwMode="auto">
            <a:xfrm>
              <a:off x="2404"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6401" name="Freeform 81"/>
            <p:cNvSpPr>
              <a:spLocks/>
            </p:cNvSpPr>
            <p:nvPr/>
          </p:nvSpPr>
          <p:spPr bwMode="auto">
            <a:xfrm>
              <a:off x="523" y="3689"/>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6402" name="Freeform 82"/>
            <p:cNvSpPr>
              <a:spLocks/>
            </p:cNvSpPr>
            <p:nvPr/>
          </p:nvSpPr>
          <p:spPr bwMode="auto">
            <a:xfrm>
              <a:off x="523" y="3406"/>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6403" name="Freeform 83"/>
            <p:cNvSpPr>
              <a:spLocks/>
            </p:cNvSpPr>
            <p:nvPr/>
          </p:nvSpPr>
          <p:spPr bwMode="auto">
            <a:xfrm>
              <a:off x="523" y="3123"/>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6404" name="Freeform 84"/>
            <p:cNvSpPr>
              <a:spLocks/>
            </p:cNvSpPr>
            <p:nvPr/>
          </p:nvSpPr>
          <p:spPr bwMode="auto">
            <a:xfrm>
              <a:off x="523" y="2840"/>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6405" name="Freeform 85"/>
            <p:cNvSpPr>
              <a:spLocks/>
            </p:cNvSpPr>
            <p:nvPr/>
          </p:nvSpPr>
          <p:spPr bwMode="auto">
            <a:xfrm>
              <a:off x="523" y="2557"/>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6406" name="Freeform 86"/>
            <p:cNvSpPr>
              <a:spLocks/>
            </p:cNvSpPr>
            <p:nvPr/>
          </p:nvSpPr>
          <p:spPr bwMode="auto">
            <a:xfrm>
              <a:off x="523" y="2278"/>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6407" name="Line 87"/>
            <p:cNvSpPr>
              <a:spLocks noChangeShapeType="1"/>
            </p:cNvSpPr>
            <p:nvPr/>
          </p:nvSpPr>
          <p:spPr bwMode="auto">
            <a:xfrm>
              <a:off x="523" y="2278"/>
              <a:ext cx="1881" cy="1"/>
            </a:xfrm>
            <a:prstGeom prst="line">
              <a:avLst/>
            </a:prstGeom>
            <a:noFill/>
            <a:ln w="0">
              <a:solidFill>
                <a:srgbClr val="666666"/>
              </a:solidFill>
              <a:round/>
              <a:headEnd/>
              <a:tailEnd/>
            </a:ln>
          </p:spPr>
          <p:txBody>
            <a:bodyPr/>
            <a:lstStyle/>
            <a:p>
              <a:endParaRPr lang="es-MX"/>
            </a:p>
          </p:txBody>
        </p:sp>
        <p:sp>
          <p:nvSpPr>
            <p:cNvPr id="56408" name="Freeform 88"/>
            <p:cNvSpPr>
              <a:spLocks/>
            </p:cNvSpPr>
            <p:nvPr/>
          </p:nvSpPr>
          <p:spPr bwMode="auto">
            <a:xfrm>
              <a:off x="523" y="2278"/>
              <a:ext cx="1881" cy="1411"/>
            </a:xfrm>
            <a:custGeom>
              <a:avLst/>
              <a:gdLst/>
              <a:ahLst/>
              <a:cxnLst>
                <a:cxn ang="0">
                  <a:pos x="0" y="369"/>
                </a:cxn>
                <a:cxn ang="0">
                  <a:pos x="422" y="369"/>
                </a:cxn>
                <a:cxn ang="0">
                  <a:pos x="422" y="0"/>
                </a:cxn>
              </a:cxnLst>
              <a:rect l="0" t="0" r="r" b="b"/>
              <a:pathLst>
                <a:path w="422" h="369">
                  <a:moveTo>
                    <a:pt x="0" y="369"/>
                  </a:moveTo>
                  <a:lnTo>
                    <a:pt x="422" y="369"/>
                  </a:lnTo>
                  <a:lnTo>
                    <a:pt x="422" y="0"/>
                  </a:lnTo>
                </a:path>
              </a:pathLst>
            </a:custGeom>
            <a:noFill/>
            <a:ln w="0">
              <a:solidFill>
                <a:srgbClr val="666666"/>
              </a:solidFill>
              <a:prstDash val="solid"/>
              <a:round/>
              <a:headEnd/>
              <a:tailEnd/>
            </a:ln>
          </p:spPr>
          <p:txBody>
            <a:bodyPr/>
            <a:lstStyle/>
            <a:p>
              <a:endParaRPr lang="es-MX"/>
            </a:p>
          </p:txBody>
        </p:sp>
        <p:sp>
          <p:nvSpPr>
            <p:cNvPr id="56409" name="Line 89"/>
            <p:cNvSpPr>
              <a:spLocks noChangeShapeType="1"/>
            </p:cNvSpPr>
            <p:nvPr/>
          </p:nvSpPr>
          <p:spPr bwMode="auto">
            <a:xfrm flipV="1">
              <a:off x="523" y="2278"/>
              <a:ext cx="1" cy="1411"/>
            </a:xfrm>
            <a:prstGeom prst="line">
              <a:avLst/>
            </a:prstGeom>
            <a:noFill/>
            <a:ln w="0">
              <a:solidFill>
                <a:srgbClr val="666666"/>
              </a:solidFill>
              <a:round/>
              <a:headEnd/>
              <a:tailEnd/>
            </a:ln>
          </p:spPr>
          <p:txBody>
            <a:bodyPr/>
            <a:lstStyle/>
            <a:p>
              <a:endParaRPr lang="es-MX"/>
            </a:p>
          </p:txBody>
        </p:sp>
        <p:sp>
          <p:nvSpPr>
            <p:cNvPr id="56410" name="Line 90"/>
            <p:cNvSpPr>
              <a:spLocks noChangeShapeType="1"/>
            </p:cNvSpPr>
            <p:nvPr/>
          </p:nvSpPr>
          <p:spPr bwMode="auto">
            <a:xfrm>
              <a:off x="523" y="3689"/>
              <a:ext cx="1881" cy="1"/>
            </a:xfrm>
            <a:prstGeom prst="line">
              <a:avLst/>
            </a:prstGeom>
            <a:noFill/>
            <a:ln w="0">
              <a:solidFill>
                <a:srgbClr val="666666"/>
              </a:solidFill>
              <a:round/>
              <a:headEnd/>
              <a:tailEnd/>
            </a:ln>
          </p:spPr>
          <p:txBody>
            <a:bodyPr/>
            <a:lstStyle/>
            <a:p>
              <a:endParaRPr lang="es-MX"/>
            </a:p>
          </p:txBody>
        </p:sp>
        <p:sp>
          <p:nvSpPr>
            <p:cNvPr id="56411" name="Line 91"/>
            <p:cNvSpPr>
              <a:spLocks noChangeShapeType="1"/>
            </p:cNvSpPr>
            <p:nvPr/>
          </p:nvSpPr>
          <p:spPr bwMode="auto">
            <a:xfrm flipV="1">
              <a:off x="523" y="2278"/>
              <a:ext cx="1" cy="1411"/>
            </a:xfrm>
            <a:prstGeom prst="line">
              <a:avLst/>
            </a:prstGeom>
            <a:noFill/>
            <a:ln w="0">
              <a:solidFill>
                <a:srgbClr val="666666"/>
              </a:solidFill>
              <a:round/>
              <a:headEnd/>
              <a:tailEnd/>
            </a:ln>
          </p:spPr>
          <p:txBody>
            <a:bodyPr/>
            <a:lstStyle/>
            <a:p>
              <a:endParaRPr lang="es-MX"/>
            </a:p>
          </p:txBody>
        </p:sp>
        <p:sp>
          <p:nvSpPr>
            <p:cNvPr id="56412" name="Line 92"/>
            <p:cNvSpPr>
              <a:spLocks noChangeShapeType="1"/>
            </p:cNvSpPr>
            <p:nvPr/>
          </p:nvSpPr>
          <p:spPr bwMode="auto">
            <a:xfrm flipV="1">
              <a:off x="523" y="3670"/>
              <a:ext cx="1" cy="19"/>
            </a:xfrm>
            <a:prstGeom prst="line">
              <a:avLst/>
            </a:prstGeom>
            <a:noFill/>
            <a:ln w="0">
              <a:solidFill>
                <a:srgbClr val="666666"/>
              </a:solidFill>
              <a:round/>
              <a:headEnd/>
              <a:tailEnd/>
            </a:ln>
          </p:spPr>
          <p:txBody>
            <a:bodyPr/>
            <a:lstStyle/>
            <a:p>
              <a:endParaRPr lang="es-MX"/>
            </a:p>
          </p:txBody>
        </p:sp>
        <p:sp>
          <p:nvSpPr>
            <p:cNvPr id="56413" name="Line 93"/>
            <p:cNvSpPr>
              <a:spLocks noChangeShapeType="1"/>
            </p:cNvSpPr>
            <p:nvPr/>
          </p:nvSpPr>
          <p:spPr bwMode="auto">
            <a:xfrm>
              <a:off x="523" y="2278"/>
              <a:ext cx="1" cy="15"/>
            </a:xfrm>
            <a:prstGeom prst="line">
              <a:avLst/>
            </a:prstGeom>
            <a:noFill/>
            <a:ln w="0">
              <a:solidFill>
                <a:srgbClr val="666666"/>
              </a:solidFill>
              <a:round/>
              <a:headEnd/>
              <a:tailEnd/>
            </a:ln>
          </p:spPr>
          <p:txBody>
            <a:bodyPr/>
            <a:lstStyle/>
            <a:p>
              <a:endParaRPr lang="es-MX"/>
            </a:p>
          </p:txBody>
        </p:sp>
        <p:sp>
          <p:nvSpPr>
            <p:cNvPr id="56414" name="Rectangle 94"/>
            <p:cNvSpPr>
              <a:spLocks noChangeArrowheads="1"/>
            </p:cNvSpPr>
            <p:nvPr/>
          </p:nvSpPr>
          <p:spPr bwMode="auto">
            <a:xfrm>
              <a:off x="501" y="3704"/>
              <a:ext cx="36"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a:t>
              </a:r>
              <a:endParaRPr lang="es-ES"/>
            </a:p>
          </p:txBody>
        </p:sp>
        <p:sp>
          <p:nvSpPr>
            <p:cNvPr id="56415" name="Line 95"/>
            <p:cNvSpPr>
              <a:spLocks noChangeShapeType="1"/>
            </p:cNvSpPr>
            <p:nvPr/>
          </p:nvSpPr>
          <p:spPr bwMode="auto">
            <a:xfrm flipV="1">
              <a:off x="835" y="3670"/>
              <a:ext cx="1" cy="19"/>
            </a:xfrm>
            <a:prstGeom prst="line">
              <a:avLst/>
            </a:prstGeom>
            <a:noFill/>
            <a:ln w="0">
              <a:solidFill>
                <a:srgbClr val="666666"/>
              </a:solidFill>
              <a:round/>
              <a:headEnd/>
              <a:tailEnd/>
            </a:ln>
          </p:spPr>
          <p:txBody>
            <a:bodyPr/>
            <a:lstStyle/>
            <a:p>
              <a:endParaRPr lang="es-MX"/>
            </a:p>
          </p:txBody>
        </p:sp>
        <p:sp>
          <p:nvSpPr>
            <p:cNvPr id="56416" name="Line 96"/>
            <p:cNvSpPr>
              <a:spLocks noChangeShapeType="1"/>
            </p:cNvSpPr>
            <p:nvPr/>
          </p:nvSpPr>
          <p:spPr bwMode="auto">
            <a:xfrm>
              <a:off x="835" y="2278"/>
              <a:ext cx="1" cy="15"/>
            </a:xfrm>
            <a:prstGeom prst="line">
              <a:avLst/>
            </a:prstGeom>
            <a:noFill/>
            <a:ln w="0">
              <a:solidFill>
                <a:srgbClr val="666666"/>
              </a:solidFill>
              <a:round/>
              <a:headEnd/>
              <a:tailEnd/>
            </a:ln>
          </p:spPr>
          <p:txBody>
            <a:bodyPr/>
            <a:lstStyle/>
            <a:p>
              <a:endParaRPr lang="es-MX"/>
            </a:p>
          </p:txBody>
        </p:sp>
        <p:sp>
          <p:nvSpPr>
            <p:cNvPr id="56417" name="Rectangle 97"/>
            <p:cNvSpPr>
              <a:spLocks noChangeArrowheads="1"/>
            </p:cNvSpPr>
            <p:nvPr/>
          </p:nvSpPr>
          <p:spPr bwMode="auto">
            <a:xfrm>
              <a:off x="813" y="3704"/>
              <a:ext cx="36"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1</a:t>
              </a:r>
              <a:endParaRPr lang="es-ES"/>
            </a:p>
          </p:txBody>
        </p:sp>
        <p:sp>
          <p:nvSpPr>
            <p:cNvPr id="56418" name="Line 98"/>
            <p:cNvSpPr>
              <a:spLocks noChangeShapeType="1"/>
            </p:cNvSpPr>
            <p:nvPr/>
          </p:nvSpPr>
          <p:spPr bwMode="auto">
            <a:xfrm flipV="1">
              <a:off x="1147" y="3670"/>
              <a:ext cx="1" cy="19"/>
            </a:xfrm>
            <a:prstGeom prst="line">
              <a:avLst/>
            </a:prstGeom>
            <a:noFill/>
            <a:ln w="0">
              <a:solidFill>
                <a:srgbClr val="666666"/>
              </a:solidFill>
              <a:round/>
              <a:headEnd/>
              <a:tailEnd/>
            </a:ln>
          </p:spPr>
          <p:txBody>
            <a:bodyPr/>
            <a:lstStyle/>
            <a:p>
              <a:endParaRPr lang="es-MX"/>
            </a:p>
          </p:txBody>
        </p:sp>
        <p:sp>
          <p:nvSpPr>
            <p:cNvPr id="56419" name="Line 99"/>
            <p:cNvSpPr>
              <a:spLocks noChangeShapeType="1"/>
            </p:cNvSpPr>
            <p:nvPr/>
          </p:nvSpPr>
          <p:spPr bwMode="auto">
            <a:xfrm>
              <a:off x="1147" y="2278"/>
              <a:ext cx="1" cy="15"/>
            </a:xfrm>
            <a:prstGeom prst="line">
              <a:avLst/>
            </a:prstGeom>
            <a:noFill/>
            <a:ln w="0">
              <a:solidFill>
                <a:srgbClr val="666666"/>
              </a:solidFill>
              <a:round/>
              <a:headEnd/>
              <a:tailEnd/>
            </a:ln>
          </p:spPr>
          <p:txBody>
            <a:bodyPr/>
            <a:lstStyle/>
            <a:p>
              <a:endParaRPr lang="es-MX"/>
            </a:p>
          </p:txBody>
        </p:sp>
        <p:sp>
          <p:nvSpPr>
            <p:cNvPr id="56420" name="Rectangle 100"/>
            <p:cNvSpPr>
              <a:spLocks noChangeArrowheads="1"/>
            </p:cNvSpPr>
            <p:nvPr/>
          </p:nvSpPr>
          <p:spPr bwMode="auto">
            <a:xfrm>
              <a:off x="1125" y="3704"/>
              <a:ext cx="36"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2</a:t>
              </a:r>
              <a:endParaRPr lang="es-ES"/>
            </a:p>
          </p:txBody>
        </p:sp>
        <p:sp>
          <p:nvSpPr>
            <p:cNvPr id="56421" name="Line 101"/>
            <p:cNvSpPr>
              <a:spLocks noChangeShapeType="1"/>
            </p:cNvSpPr>
            <p:nvPr/>
          </p:nvSpPr>
          <p:spPr bwMode="auto">
            <a:xfrm flipV="1">
              <a:off x="1463" y="3670"/>
              <a:ext cx="1" cy="19"/>
            </a:xfrm>
            <a:prstGeom prst="line">
              <a:avLst/>
            </a:prstGeom>
            <a:noFill/>
            <a:ln w="0">
              <a:solidFill>
                <a:srgbClr val="666666"/>
              </a:solidFill>
              <a:round/>
              <a:headEnd/>
              <a:tailEnd/>
            </a:ln>
          </p:spPr>
          <p:txBody>
            <a:bodyPr/>
            <a:lstStyle/>
            <a:p>
              <a:endParaRPr lang="es-MX"/>
            </a:p>
          </p:txBody>
        </p:sp>
        <p:sp>
          <p:nvSpPr>
            <p:cNvPr id="56422" name="Line 102"/>
            <p:cNvSpPr>
              <a:spLocks noChangeShapeType="1"/>
            </p:cNvSpPr>
            <p:nvPr/>
          </p:nvSpPr>
          <p:spPr bwMode="auto">
            <a:xfrm>
              <a:off x="1463" y="2278"/>
              <a:ext cx="1" cy="15"/>
            </a:xfrm>
            <a:prstGeom prst="line">
              <a:avLst/>
            </a:prstGeom>
            <a:noFill/>
            <a:ln w="0">
              <a:solidFill>
                <a:srgbClr val="666666"/>
              </a:solidFill>
              <a:round/>
              <a:headEnd/>
              <a:tailEnd/>
            </a:ln>
          </p:spPr>
          <p:txBody>
            <a:bodyPr/>
            <a:lstStyle/>
            <a:p>
              <a:endParaRPr lang="es-MX"/>
            </a:p>
          </p:txBody>
        </p:sp>
        <p:sp>
          <p:nvSpPr>
            <p:cNvPr id="56423" name="Rectangle 103"/>
            <p:cNvSpPr>
              <a:spLocks noChangeArrowheads="1"/>
            </p:cNvSpPr>
            <p:nvPr/>
          </p:nvSpPr>
          <p:spPr bwMode="auto">
            <a:xfrm>
              <a:off x="1441" y="3704"/>
              <a:ext cx="36"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3</a:t>
              </a:r>
              <a:endParaRPr lang="es-ES"/>
            </a:p>
          </p:txBody>
        </p:sp>
        <p:sp>
          <p:nvSpPr>
            <p:cNvPr id="56424" name="Line 104"/>
            <p:cNvSpPr>
              <a:spLocks noChangeShapeType="1"/>
            </p:cNvSpPr>
            <p:nvPr/>
          </p:nvSpPr>
          <p:spPr bwMode="auto">
            <a:xfrm flipV="1">
              <a:off x="1775" y="3670"/>
              <a:ext cx="1" cy="19"/>
            </a:xfrm>
            <a:prstGeom prst="line">
              <a:avLst/>
            </a:prstGeom>
            <a:noFill/>
            <a:ln w="0">
              <a:solidFill>
                <a:srgbClr val="666666"/>
              </a:solidFill>
              <a:round/>
              <a:headEnd/>
              <a:tailEnd/>
            </a:ln>
          </p:spPr>
          <p:txBody>
            <a:bodyPr/>
            <a:lstStyle/>
            <a:p>
              <a:endParaRPr lang="es-MX"/>
            </a:p>
          </p:txBody>
        </p:sp>
        <p:sp>
          <p:nvSpPr>
            <p:cNvPr id="56425" name="Line 105"/>
            <p:cNvSpPr>
              <a:spLocks noChangeShapeType="1"/>
            </p:cNvSpPr>
            <p:nvPr/>
          </p:nvSpPr>
          <p:spPr bwMode="auto">
            <a:xfrm>
              <a:off x="1775" y="2278"/>
              <a:ext cx="1" cy="15"/>
            </a:xfrm>
            <a:prstGeom prst="line">
              <a:avLst/>
            </a:prstGeom>
            <a:noFill/>
            <a:ln w="0">
              <a:solidFill>
                <a:srgbClr val="666666"/>
              </a:solidFill>
              <a:round/>
              <a:headEnd/>
              <a:tailEnd/>
            </a:ln>
          </p:spPr>
          <p:txBody>
            <a:bodyPr/>
            <a:lstStyle/>
            <a:p>
              <a:endParaRPr lang="es-MX"/>
            </a:p>
          </p:txBody>
        </p:sp>
        <p:sp>
          <p:nvSpPr>
            <p:cNvPr id="56426" name="Rectangle 106"/>
            <p:cNvSpPr>
              <a:spLocks noChangeArrowheads="1"/>
            </p:cNvSpPr>
            <p:nvPr/>
          </p:nvSpPr>
          <p:spPr bwMode="auto">
            <a:xfrm>
              <a:off x="1753" y="3704"/>
              <a:ext cx="36"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4</a:t>
              </a:r>
              <a:endParaRPr lang="es-ES"/>
            </a:p>
          </p:txBody>
        </p:sp>
        <p:sp>
          <p:nvSpPr>
            <p:cNvPr id="56427" name="Line 107"/>
            <p:cNvSpPr>
              <a:spLocks noChangeShapeType="1"/>
            </p:cNvSpPr>
            <p:nvPr/>
          </p:nvSpPr>
          <p:spPr bwMode="auto">
            <a:xfrm flipV="1">
              <a:off x="2087" y="3670"/>
              <a:ext cx="1" cy="19"/>
            </a:xfrm>
            <a:prstGeom prst="line">
              <a:avLst/>
            </a:prstGeom>
            <a:noFill/>
            <a:ln w="0">
              <a:solidFill>
                <a:srgbClr val="666666"/>
              </a:solidFill>
              <a:round/>
              <a:headEnd/>
              <a:tailEnd/>
            </a:ln>
          </p:spPr>
          <p:txBody>
            <a:bodyPr/>
            <a:lstStyle/>
            <a:p>
              <a:endParaRPr lang="es-MX"/>
            </a:p>
          </p:txBody>
        </p:sp>
        <p:sp>
          <p:nvSpPr>
            <p:cNvPr id="56428" name="Line 108"/>
            <p:cNvSpPr>
              <a:spLocks noChangeShapeType="1"/>
            </p:cNvSpPr>
            <p:nvPr/>
          </p:nvSpPr>
          <p:spPr bwMode="auto">
            <a:xfrm>
              <a:off x="2087" y="2278"/>
              <a:ext cx="1" cy="15"/>
            </a:xfrm>
            <a:prstGeom prst="line">
              <a:avLst/>
            </a:prstGeom>
            <a:noFill/>
            <a:ln w="0">
              <a:solidFill>
                <a:srgbClr val="666666"/>
              </a:solidFill>
              <a:round/>
              <a:headEnd/>
              <a:tailEnd/>
            </a:ln>
          </p:spPr>
          <p:txBody>
            <a:bodyPr/>
            <a:lstStyle/>
            <a:p>
              <a:endParaRPr lang="es-MX"/>
            </a:p>
          </p:txBody>
        </p:sp>
        <p:sp>
          <p:nvSpPr>
            <p:cNvPr id="56429" name="Rectangle 109"/>
            <p:cNvSpPr>
              <a:spLocks noChangeArrowheads="1"/>
            </p:cNvSpPr>
            <p:nvPr/>
          </p:nvSpPr>
          <p:spPr bwMode="auto">
            <a:xfrm>
              <a:off x="2065" y="3704"/>
              <a:ext cx="36"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5</a:t>
              </a:r>
              <a:endParaRPr lang="es-ES"/>
            </a:p>
          </p:txBody>
        </p:sp>
        <p:sp>
          <p:nvSpPr>
            <p:cNvPr id="56430" name="Line 110"/>
            <p:cNvSpPr>
              <a:spLocks noChangeShapeType="1"/>
            </p:cNvSpPr>
            <p:nvPr/>
          </p:nvSpPr>
          <p:spPr bwMode="auto">
            <a:xfrm flipV="1">
              <a:off x="2404" y="3670"/>
              <a:ext cx="1" cy="19"/>
            </a:xfrm>
            <a:prstGeom prst="line">
              <a:avLst/>
            </a:prstGeom>
            <a:noFill/>
            <a:ln w="0">
              <a:solidFill>
                <a:srgbClr val="666666"/>
              </a:solidFill>
              <a:round/>
              <a:headEnd/>
              <a:tailEnd/>
            </a:ln>
          </p:spPr>
          <p:txBody>
            <a:bodyPr/>
            <a:lstStyle/>
            <a:p>
              <a:endParaRPr lang="es-MX"/>
            </a:p>
          </p:txBody>
        </p:sp>
        <p:sp>
          <p:nvSpPr>
            <p:cNvPr id="56431" name="Line 111"/>
            <p:cNvSpPr>
              <a:spLocks noChangeShapeType="1"/>
            </p:cNvSpPr>
            <p:nvPr/>
          </p:nvSpPr>
          <p:spPr bwMode="auto">
            <a:xfrm>
              <a:off x="2404" y="2278"/>
              <a:ext cx="1" cy="15"/>
            </a:xfrm>
            <a:prstGeom prst="line">
              <a:avLst/>
            </a:prstGeom>
            <a:noFill/>
            <a:ln w="0">
              <a:solidFill>
                <a:srgbClr val="666666"/>
              </a:solidFill>
              <a:round/>
              <a:headEnd/>
              <a:tailEnd/>
            </a:ln>
          </p:spPr>
          <p:txBody>
            <a:bodyPr/>
            <a:lstStyle/>
            <a:p>
              <a:endParaRPr lang="es-MX"/>
            </a:p>
          </p:txBody>
        </p:sp>
        <p:sp>
          <p:nvSpPr>
            <p:cNvPr id="56432" name="Rectangle 112"/>
            <p:cNvSpPr>
              <a:spLocks noChangeArrowheads="1"/>
            </p:cNvSpPr>
            <p:nvPr/>
          </p:nvSpPr>
          <p:spPr bwMode="auto">
            <a:xfrm>
              <a:off x="2381" y="3704"/>
              <a:ext cx="36"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6</a:t>
              </a:r>
              <a:endParaRPr lang="es-ES"/>
            </a:p>
          </p:txBody>
        </p:sp>
        <p:sp>
          <p:nvSpPr>
            <p:cNvPr id="56433" name="Line 113"/>
            <p:cNvSpPr>
              <a:spLocks noChangeShapeType="1"/>
            </p:cNvSpPr>
            <p:nvPr/>
          </p:nvSpPr>
          <p:spPr bwMode="auto">
            <a:xfrm>
              <a:off x="523" y="3689"/>
              <a:ext cx="18" cy="1"/>
            </a:xfrm>
            <a:prstGeom prst="line">
              <a:avLst/>
            </a:prstGeom>
            <a:noFill/>
            <a:ln w="0">
              <a:solidFill>
                <a:srgbClr val="666666"/>
              </a:solidFill>
              <a:round/>
              <a:headEnd/>
              <a:tailEnd/>
            </a:ln>
          </p:spPr>
          <p:txBody>
            <a:bodyPr/>
            <a:lstStyle/>
            <a:p>
              <a:endParaRPr lang="es-MX"/>
            </a:p>
          </p:txBody>
        </p:sp>
        <p:sp>
          <p:nvSpPr>
            <p:cNvPr id="56434" name="Line 114"/>
            <p:cNvSpPr>
              <a:spLocks noChangeShapeType="1"/>
            </p:cNvSpPr>
            <p:nvPr/>
          </p:nvSpPr>
          <p:spPr bwMode="auto">
            <a:xfrm flipH="1">
              <a:off x="2381" y="3689"/>
              <a:ext cx="23" cy="1"/>
            </a:xfrm>
            <a:prstGeom prst="line">
              <a:avLst/>
            </a:prstGeom>
            <a:noFill/>
            <a:ln w="0">
              <a:solidFill>
                <a:srgbClr val="666666"/>
              </a:solidFill>
              <a:round/>
              <a:headEnd/>
              <a:tailEnd/>
            </a:ln>
          </p:spPr>
          <p:txBody>
            <a:bodyPr/>
            <a:lstStyle/>
            <a:p>
              <a:endParaRPr lang="es-MX"/>
            </a:p>
          </p:txBody>
        </p:sp>
        <p:sp>
          <p:nvSpPr>
            <p:cNvPr id="56435" name="Rectangle 115"/>
            <p:cNvSpPr>
              <a:spLocks noChangeArrowheads="1"/>
            </p:cNvSpPr>
            <p:nvPr/>
          </p:nvSpPr>
          <p:spPr bwMode="auto">
            <a:xfrm>
              <a:off x="456" y="3651"/>
              <a:ext cx="36"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a:t>
              </a:r>
              <a:endParaRPr lang="es-ES"/>
            </a:p>
          </p:txBody>
        </p:sp>
        <p:sp>
          <p:nvSpPr>
            <p:cNvPr id="56436" name="Line 116"/>
            <p:cNvSpPr>
              <a:spLocks noChangeShapeType="1"/>
            </p:cNvSpPr>
            <p:nvPr/>
          </p:nvSpPr>
          <p:spPr bwMode="auto">
            <a:xfrm>
              <a:off x="523" y="3406"/>
              <a:ext cx="18" cy="1"/>
            </a:xfrm>
            <a:prstGeom prst="line">
              <a:avLst/>
            </a:prstGeom>
            <a:noFill/>
            <a:ln w="0">
              <a:solidFill>
                <a:srgbClr val="666666"/>
              </a:solidFill>
              <a:round/>
              <a:headEnd/>
              <a:tailEnd/>
            </a:ln>
          </p:spPr>
          <p:txBody>
            <a:bodyPr/>
            <a:lstStyle/>
            <a:p>
              <a:endParaRPr lang="es-MX"/>
            </a:p>
          </p:txBody>
        </p:sp>
        <p:sp>
          <p:nvSpPr>
            <p:cNvPr id="56437" name="Line 117"/>
            <p:cNvSpPr>
              <a:spLocks noChangeShapeType="1"/>
            </p:cNvSpPr>
            <p:nvPr/>
          </p:nvSpPr>
          <p:spPr bwMode="auto">
            <a:xfrm flipH="1">
              <a:off x="2381" y="3406"/>
              <a:ext cx="23" cy="1"/>
            </a:xfrm>
            <a:prstGeom prst="line">
              <a:avLst/>
            </a:prstGeom>
            <a:noFill/>
            <a:ln w="0">
              <a:solidFill>
                <a:srgbClr val="666666"/>
              </a:solidFill>
              <a:round/>
              <a:headEnd/>
              <a:tailEnd/>
            </a:ln>
          </p:spPr>
          <p:txBody>
            <a:bodyPr/>
            <a:lstStyle/>
            <a:p>
              <a:endParaRPr lang="es-MX"/>
            </a:p>
          </p:txBody>
        </p:sp>
        <p:sp>
          <p:nvSpPr>
            <p:cNvPr id="56438" name="Rectangle 118"/>
            <p:cNvSpPr>
              <a:spLocks noChangeArrowheads="1"/>
            </p:cNvSpPr>
            <p:nvPr/>
          </p:nvSpPr>
          <p:spPr bwMode="auto">
            <a:xfrm>
              <a:off x="385" y="3368"/>
              <a:ext cx="90"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0.2</a:t>
              </a:r>
              <a:endParaRPr lang="es-ES"/>
            </a:p>
          </p:txBody>
        </p:sp>
        <p:sp>
          <p:nvSpPr>
            <p:cNvPr id="56439" name="Line 119"/>
            <p:cNvSpPr>
              <a:spLocks noChangeShapeType="1"/>
            </p:cNvSpPr>
            <p:nvPr/>
          </p:nvSpPr>
          <p:spPr bwMode="auto">
            <a:xfrm>
              <a:off x="523" y="3123"/>
              <a:ext cx="18" cy="1"/>
            </a:xfrm>
            <a:prstGeom prst="line">
              <a:avLst/>
            </a:prstGeom>
            <a:noFill/>
            <a:ln w="0">
              <a:solidFill>
                <a:srgbClr val="666666"/>
              </a:solidFill>
              <a:round/>
              <a:headEnd/>
              <a:tailEnd/>
            </a:ln>
          </p:spPr>
          <p:txBody>
            <a:bodyPr/>
            <a:lstStyle/>
            <a:p>
              <a:endParaRPr lang="es-MX"/>
            </a:p>
          </p:txBody>
        </p:sp>
        <p:sp>
          <p:nvSpPr>
            <p:cNvPr id="56440" name="Line 120"/>
            <p:cNvSpPr>
              <a:spLocks noChangeShapeType="1"/>
            </p:cNvSpPr>
            <p:nvPr/>
          </p:nvSpPr>
          <p:spPr bwMode="auto">
            <a:xfrm flipH="1">
              <a:off x="2381" y="3123"/>
              <a:ext cx="23" cy="1"/>
            </a:xfrm>
            <a:prstGeom prst="line">
              <a:avLst/>
            </a:prstGeom>
            <a:noFill/>
            <a:ln w="0">
              <a:solidFill>
                <a:srgbClr val="666666"/>
              </a:solidFill>
              <a:round/>
              <a:headEnd/>
              <a:tailEnd/>
            </a:ln>
          </p:spPr>
          <p:txBody>
            <a:bodyPr/>
            <a:lstStyle/>
            <a:p>
              <a:endParaRPr lang="es-MX"/>
            </a:p>
          </p:txBody>
        </p:sp>
        <p:sp>
          <p:nvSpPr>
            <p:cNvPr id="56441" name="Rectangle 121"/>
            <p:cNvSpPr>
              <a:spLocks noChangeArrowheads="1"/>
            </p:cNvSpPr>
            <p:nvPr/>
          </p:nvSpPr>
          <p:spPr bwMode="auto">
            <a:xfrm>
              <a:off x="385" y="3085"/>
              <a:ext cx="90"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0.4</a:t>
              </a:r>
              <a:endParaRPr lang="es-ES"/>
            </a:p>
          </p:txBody>
        </p:sp>
        <p:sp>
          <p:nvSpPr>
            <p:cNvPr id="56442" name="Line 122"/>
            <p:cNvSpPr>
              <a:spLocks noChangeShapeType="1"/>
            </p:cNvSpPr>
            <p:nvPr/>
          </p:nvSpPr>
          <p:spPr bwMode="auto">
            <a:xfrm>
              <a:off x="523" y="2840"/>
              <a:ext cx="18" cy="1"/>
            </a:xfrm>
            <a:prstGeom prst="line">
              <a:avLst/>
            </a:prstGeom>
            <a:noFill/>
            <a:ln w="0">
              <a:solidFill>
                <a:srgbClr val="666666"/>
              </a:solidFill>
              <a:round/>
              <a:headEnd/>
              <a:tailEnd/>
            </a:ln>
          </p:spPr>
          <p:txBody>
            <a:bodyPr/>
            <a:lstStyle/>
            <a:p>
              <a:endParaRPr lang="es-MX"/>
            </a:p>
          </p:txBody>
        </p:sp>
        <p:sp>
          <p:nvSpPr>
            <p:cNvPr id="56443" name="Line 123"/>
            <p:cNvSpPr>
              <a:spLocks noChangeShapeType="1"/>
            </p:cNvSpPr>
            <p:nvPr/>
          </p:nvSpPr>
          <p:spPr bwMode="auto">
            <a:xfrm flipH="1">
              <a:off x="2381" y="2840"/>
              <a:ext cx="23" cy="1"/>
            </a:xfrm>
            <a:prstGeom prst="line">
              <a:avLst/>
            </a:prstGeom>
            <a:noFill/>
            <a:ln w="0">
              <a:solidFill>
                <a:srgbClr val="666666"/>
              </a:solidFill>
              <a:round/>
              <a:headEnd/>
              <a:tailEnd/>
            </a:ln>
          </p:spPr>
          <p:txBody>
            <a:bodyPr/>
            <a:lstStyle/>
            <a:p>
              <a:endParaRPr lang="es-MX"/>
            </a:p>
          </p:txBody>
        </p:sp>
        <p:sp>
          <p:nvSpPr>
            <p:cNvPr id="56444" name="Rectangle 124"/>
            <p:cNvSpPr>
              <a:spLocks noChangeArrowheads="1"/>
            </p:cNvSpPr>
            <p:nvPr/>
          </p:nvSpPr>
          <p:spPr bwMode="auto">
            <a:xfrm>
              <a:off x="385" y="2802"/>
              <a:ext cx="90"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0.6</a:t>
              </a:r>
              <a:endParaRPr lang="es-ES"/>
            </a:p>
          </p:txBody>
        </p:sp>
        <p:sp>
          <p:nvSpPr>
            <p:cNvPr id="56445" name="Line 125"/>
            <p:cNvSpPr>
              <a:spLocks noChangeShapeType="1"/>
            </p:cNvSpPr>
            <p:nvPr/>
          </p:nvSpPr>
          <p:spPr bwMode="auto">
            <a:xfrm>
              <a:off x="523" y="2557"/>
              <a:ext cx="18" cy="1"/>
            </a:xfrm>
            <a:prstGeom prst="line">
              <a:avLst/>
            </a:prstGeom>
            <a:noFill/>
            <a:ln w="0">
              <a:solidFill>
                <a:srgbClr val="666666"/>
              </a:solidFill>
              <a:round/>
              <a:headEnd/>
              <a:tailEnd/>
            </a:ln>
          </p:spPr>
          <p:txBody>
            <a:bodyPr/>
            <a:lstStyle/>
            <a:p>
              <a:endParaRPr lang="es-MX"/>
            </a:p>
          </p:txBody>
        </p:sp>
        <p:sp>
          <p:nvSpPr>
            <p:cNvPr id="56446" name="Line 126"/>
            <p:cNvSpPr>
              <a:spLocks noChangeShapeType="1"/>
            </p:cNvSpPr>
            <p:nvPr/>
          </p:nvSpPr>
          <p:spPr bwMode="auto">
            <a:xfrm flipH="1">
              <a:off x="2381" y="2557"/>
              <a:ext cx="23" cy="1"/>
            </a:xfrm>
            <a:prstGeom prst="line">
              <a:avLst/>
            </a:prstGeom>
            <a:noFill/>
            <a:ln w="0">
              <a:solidFill>
                <a:srgbClr val="666666"/>
              </a:solidFill>
              <a:round/>
              <a:headEnd/>
              <a:tailEnd/>
            </a:ln>
          </p:spPr>
          <p:txBody>
            <a:bodyPr/>
            <a:lstStyle/>
            <a:p>
              <a:endParaRPr lang="es-MX"/>
            </a:p>
          </p:txBody>
        </p:sp>
        <p:sp>
          <p:nvSpPr>
            <p:cNvPr id="56447" name="Rectangle 127"/>
            <p:cNvSpPr>
              <a:spLocks noChangeArrowheads="1"/>
            </p:cNvSpPr>
            <p:nvPr/>
          </p:nvSpPr>
          <p:spPr bwMode="auto">
            <a:xfrm>
              <a:off x="385" y="2519"/>
              <a:ext cx="90"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0.8</a:t>
              </a:r>
              <a:endParaRPr lang="es-ES"/>
            </a:p>
          </p:txBody>
        </p:sp>
        <p:sp>
          <p:nvSpPr>
            <p:cNvPr id="56448" name="Line 128"/>
            <p:cNvSpPr>
              <a:spLocks noChangeShapeType="1"/>
            </p:cNvSpPr>
            <p:nvPr/>
          </p:nvSpPr>
          <p:spPr bwMode="auto">
            <a:xfrm>
              <a:off x="523" y="2278"/>
              <a:ext cx="18" cy="1"/>
            </a:xfrm>
            <a:prstGeom prst="line">
              <a:avLst/>
            </a:prstGeom>
            <a:noFill/>
            <a:ln w="0">
              <a:solidFill>
                <a:srgbClr val="666666"/>
              </a:solidFill>
              <a:round/>
              <a:headEnd/>
              <a:tailEnd/>
            </a:ln>
          </p:spPr>
          <p:txBody>
            <a:bodyPr/>
            <a:lstStyle/>
            <a:p>
              <a:endParaRPr lang="es-MX"/>
            </a:p>
          </p:txBody>
        </p:sp>
        <p:sp>
          <p:nvSpPr>
            <p:cNvPr id="56449" name="Line 129"/>
            <p:cNvSpPr>
              <a:spLocks noChangeShapeType="1"/>
            </p:cNvSpPr>
            <p:nvPr/>
          </p:nvSpPr>
          <p:spPr bwMode="auto">
            <a:xfrm flipH="1">
              <a:off x="2381" y="2278"/>
              <a:ext cx="23" cy="1"/>
            </a:xfrm>
            <a:prstGeom prst="line">
              <a:avLst/>
            </a:prstGeom>
            <a:noFill/>
            <a:ln w="0">
              <a:solidFill>
                <a:srgbClr val="666666"/>
              </a:solidFill>
              <a:round/>
              <a:headEnd/>
              <a:tailEnd/>
            </a:ln>
          </p:spPr>
          <p:txBody>
            <a:bodyPr/>
            <a:lstStyle/>
            <a:p>
              <a:endParaRPr lang="es-MX"/>
            </a:p>
          </p:txBody>
        </p:sp>
        <p:sp>
          <p:nvSpPr>
            <p:cNvPr id="56450" name="Rectangle 130"/>
            <p:cNvSpPr>
              <a:spLocks noChangeArrowheads="1"/>
            </p:cNvSpPr>
            <p:nvPr/>
          </p:nvSpPr>
          <p:spPr bwMode="auto">
            <a:xfrm>
              <a:off x="456" y="2240"/>
              <a:ext cx="36" cy="86"/>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1</a:t>
              </a:r>
              <a:endParaRPr lang="es-ES"/>
            </a:p>
          </p:txBody>
        </p:sp>
        <p:sp>
          <p:nvSpPr>
            <p:cNvPr id="56451" name="Line 131"/>
            <p:cNvSpPr>
              <a:spLocks noChangeShapeType="1"/>
            </p:cNvSpPr>
            <p:nvPr/>
          </p:nvSpPr>
          <p:spPr bwMode="auto">
            <a:xfrm>
              <a:off x="523" y="2278"/>
              <a:ext cx="1881" cy="1"/>
            </a:xfrm>
            <a:prstGeom prst="line">
              <a:avLst/>
            </a:prstGeom>
            <a:noFill/>
            <a:ln w="0">
              <a:solidFill>
                <a:srgbClr val="666666"/>
              </a:solidFill>
              <a:round/>
              <a:headEnd/>
              <a:tailEnd/>
            </a:ln>
          </p:spPr>
          <p:txBody>
            <a:bodyPr/>
            <a:lstStyle/>
            <a:p>
              <a:endParaRPr lang="es-MX"/>
            </a:p>
          </p:txBody>
        </p:sp>
        <p:sp>
          <p:nvSpPr>
            <p:cNvPr id="56452" name="Freeform 132"/>
            <p:cNvSpPr>
              <a:spLocks/>
            </p:cNvSpPr>
            <p:nvPr/>
          </p:nvSpPr>
          <p:spPr bwMode="auto">
            <a:xfrm>
              <a:off x="523" y="2278"/>
              <a:ext cx="1881" cy="1411"/>
            </a:xfrm>
            <a:custGeom>
              <a:avLst/>
              <a:gdLst/>
              <a:ahLst/>
              <a:cxnLst>
                <a:cxn ang="0">
                  <a:pos x="0" y="369"/>
                </a:cxn>
                <a:cxn ang="0">
                  <a:pos x="422" y="369"/>
                </a:cxn>
                <a:cxn ang="0">
                  <a:pos x="422" y="0"/>
                </a:cxn>
              </a:cxnLst>
              <a:rect l="0" t="0" r="r" b="b"/>
              <a:pathLst>
                <a:path w="422" h="369">
                  <a:moveTo>
                    <a:pt x="0" y="369"/>
                  </a:moveTo>
                  <a:lnTo>
                    <a:pt x="422" y="369"/>
                  </a:lnTo>
                  <a:lnTo>
                    <a:pt x="422" y="0"/>
                  </a:lnTo>
                </a:path>
              </a:pathLst>
            </a:custGeom>
            <a:noFill/>
            <a:ln w="0">
              <a:solidFill>
                <a:srgbClr val="666666"/>
              </a:solidFill>
              <a:prstDash val="solid"/>
              <a:round/>
              <a:headEnd/>
              <a:tailEnd/>
            </a:ln>
          </p:spPr>
          <p:txBody>
            <a:bodyPr/>
            <a:lstStyle/>
            <a:p>
              <a:endParaRPr lang="es-MX"/>
            </a:p>
          </p:txBody>
        </p:sp>
        <p:sp>
          <p:nvSpPr>
            <p:cNvPr id="56453" name="Line 133"/>
            <p:cNvSpPr>
              <a:spLocks noChangeShapeType="1"/>
            </p:cNvSpPr>
            <p:nvPr/>
          </p:nvSpPr>
          <p:spPr bwMode="auto">
            <a:xfrm flipV="1">
              <a:off x="523" y="2278"/>
              <a:ext cx="1" cy="1411"/>
            </a:xfrm>
            <a:prstGeom prst="line">
              <a:avLst/>
            </a:prstGeom>
            <a:noFill/>
            <a:ln w="0">
              <a:solidFill>
                <a:srgbClr val="666666"/>
              </a:solidFill>
              <a:round/>
              <a:headEnd/>
              <a:tailEnd/>
            </a:ln>
          </p:spPr>
          <p:txBody>
            <a:bodyPr/>
            <a:lstStyle/>
            <a:p>
              <a:endParaRPr lang="es-MX"/>
            </a:p>
          </p:txBody>
        </p:sp>
        <p:sp>
          <p:nvSpPr>
            <p:cNvPr id="56454" name="Line 134"/>
            <p:cNvSpPr>
              <a:spLocks noChangeShapeType="1"/>
            </p:cNvSpPr>
            <p:nvPr/>
          </p:nvSpPr>
          <p:spPr bwMode="auto">
            <a:xfrm>
              <a:off x="523" y="2278"/>
              <a:ext cx="1881" cy="1"/>
            </a:xfrm>
            <a:prstGeom prst="line">
              <a:avLst/>
            </a:prstGeom>
            <a:noFill/>
            <a:ln w="0">
              <a:solidFill>
                <a:srgbClr val="666666"/>
              </a:solidFill>
              <a:prstDash val="sysDot"/>
              <a:round/>
              <a:headEnd/>
              <a:tailEnd/>
            </a:ln>
          </p:spPr>
          <p:txBody>
            <a:bodyPr/>
            <a:lstStyle/>
            <a:p>
              <a:endParaRPr lang="es-MX"/>
            </a:p>
          </p:txBody>
        </p:sp>
        <p:sp>
          <p:nvSpPr>
            <p:cNvPr id="56455" name="Freeform 135"/>
            <p:cNvSpPr>
              <a:spLocks/>
            </p:cNvSpPr>
            <p:nvPr/>
          </p:nvSpPr>
          <p:spPr bwMode="auto">
            <a:xfrm>
              <a:off x="528" y="2278"/>
              <a:ext cx="1819" cy="1411"/>
            </a:xfrm>
            <a:custGeom>
              <a:avLst/>
              <a:gdLst/>
              <a:ahLst/>
              <a:cxnLst>
                <a:cxn ang="0">
                  <a:pos x="13" y="1335"/>
                </a:cxn>
                <a:cxn ang="0">
                  <a:pos x="49" y="1193"/>
                </a:cxn>
                <a:cxn ang="0">
                  <a:pos x="85" y="1067"/>
                </a:cxn>
                <a:cxn ang="0">
                  <a:pos x="120" y="956"/>
                </a:cxn>
                <a:cxn ang="0">
                  <a:pos x="151" y="857"/>
                </a:cxn>
                <a:cxn ang="0">
                  <a:pos x="187" y="769"/>
                </a:cxn>
                <a:cxn ang="0">
                  <a:pos x="223" y="688"/>
                </a:cxn>
                <a:cxn ang="0">
                  <a:pos x="258" y="616"/>
                </a:cxn>
                <a:cxn ang="0">
                  <a:pos x="294" y="551"/>
                </a:cxn>
                <a:cxn ang="0">
                  <a:pos x="325" y="493"/>
                </a:cxn>
                <a:cxn ang="0">
                  <a:pos x="361" y="440"/>
                </a:cxn>
                <a:cxn ang="0">
                  <a:pos x="397" y="394"/>
                </a:cxn>
                <a:cxn ang="0">
                  <a:pos x="432" y="352"/>
                </a:cxn>
                <a:cxn ang="0">
                  <a:pos x="463" y="318"/>
                </a:cxn>
                <a:cxn ang="0">
                  <a:pos x="499" y="283"/>
                </a:cxn>
                <a:cxn ang="0">
                  <a:pos x="535" y="253"/>
                </a:cxn>
                <a:cxn ang="0">
                  <a:pos x="570" y="226"/>
                </a:cxn>
                <a:cxn ang="0">
                  <a:pos x="602" y="203"/>
                </a:cxn>
                <a:cxn ang="0">
                  <a:pos x="637" y="180"/>
                </a:cxn>
                <a:cxn ang="0">
                  <a:pos x="673" y="161"/>
                </a:cxn>
                <a:cxn ang="0">
                  <a:pos x="709" y="145"/>
                </a:cxn>
                <a:cxn ang="0">
                  <a:pos x="740" y="130"/>
                </a:cxn>
                <a:cxn ang="0">
                  <a:pos x="775" y="115"/>
                </a:cxn>
                <a:cxn ang="0">
                  <a:pos x="811" y="103"/>
                </a:cxn>
                <a:cxn ang="0">
                  <a:pos x="847" y="92"/>
                </a:cxn>
                <a:cxn ang="0">
                  <a:pos x="882" y="84"/>
                </a:cxn>
                <a:cxn ang="0">
                  <a:pos x="914" y="73"/>
                </a:cxn>
                <a:cxn ang="0">
                  <a:pos x="949" y="65"/>
                </a:cxn>
                <a:cxn ang="0">
                  <a:pos x="985" y="57"/>
                </a:cxn>
                <a:cxn ang="0">
                  <a:pos x="1021" y="54"/>
                </a:cxn>
                <a:cxn ang="0">
                  <a:pos x="1052" y="46"/>
                </a:cxn>
                <a:cxn ang="0">
                  <a:pos x="1087" y="42"/>
                </a:cxn>
                <a:cxn ang="0">
                  <a:pos x="1123" y="38"/>
                </a:cxn>
                <a:cxn ang="0">
                  <a:pos x="1159" y="35"/>
                </a:cxn>
                <a:cxn ang="0">
                  <a:pos x="1190" y="31"/>
                </a:cxn>
                <a:cxn ang="0">
                  <a:pos x="1226" y="27"/>
                </a:cxn>
                <a:cxn ang="0">
                  <a:pos x="1261" y="23"/>
                </a:cxn>
                <a:cxn ang="0">
                  <a:pos x="1297" y="19"/>
                </a:cxn>
                <a:cxn ang="0">
                  <a:pos x="1333" y="19"/>
                </a:cxn>
                <a:cxn ang="0">
                  <a:pos x="1364" y="15"/>
                </a:cxn>
                <a:cxn ang="0">
                  <a:pos x="1399" y="15"/>
                </a:cxn>
                <a:cxn ang="0">
                  <a:pos x="1435" y="12"/>
                </a:cxn>
                <a:cxn ang="0">
                  <a:pos x="1471" y="12"/>
                </a:cxn>
                <a:cxn ang="0">
                  <a:pos x="1502" y="12"/>
                </a:cxn>
                <a:cxn ang="0">
                  <a:pos x="1538" y="8"/>
                </a:cxn>
                <a:cxn ang="0">
                  <a:pos x="1573" y="8"/>
                </a:cxn>
                <a:cxn ang="0">
                  <a:pos x="1609" y="8"/>
                </a:cxn>
                <a:cxn ang="0">
                  <a:pos x="1640" y="4"/>
                </a:cxn>
                <a:cxn ang="0">
                  <a:pos x="1676" y="4"/>
                </a:cxn>
                <a:cxn ang="0">
                  <a:pos x="1711" y="4"/>
                </a:cxn>
                <a:cxn ang="0">
                  <a:pos x="1747" y="4"/>
                </a:cxn>
                <a:cxn ang="0">
                  <a:pos x="1778" y="4"/>
                </a:cxn>
                <a:cxn ang="0">
                  <a:pos x="1814" y="4"/>
                </a:cxn>
                <a:cxn ang="0">
                  <a:pos x="1850" y="4"/>
                </a:cxn>
              </a:cxnLst>
              <a:rect l="0" t="0" r="r" b="b"/>
              <a:pathLst>
                <a:path w="1867" h="1411">
                  <a:moveTo>
                    <a:pt x="0" y="1411"/>
                  </a:moveTo>
                  <a:lnTo>
                    <a:pt x="13" y="1335"/>
                  </a:lnTo>
                  <a:lnTo>
                    <a:pt x="31" y="1262"/>
                  </a:lnTo>
                  <a:lnTo>
                    <a:pt x="49" y="1193"/>
                  </a:lnTo>
                  <a:lnTo>
                    <a:pt x="67" y="1128"/>
                  </a:lnTo>
                  <a:lnTo>
                    <a:pt x="85" y="1067"/>
                  </a:lnTo>
                  <a:lnTo>
                    <a:pt x="102" y="1010"/>
                  </a:lnTo>
                  <a:lnTo>
                    <a:pt x="120" y="956"/>
                  </a:lnTo>
                  <a:lnTo>
                    <a:pt x="138" y="906"/>
                  </a:lnTo>
                  <a:lnTo>
                    <a:pt x="151" y="857"/>
                  </a:lnTo>
                  <a:lnTo>
                    <a:pt x="169" y="811"/>
                  </a:lnTo>
                  <a:lnTo>
                    <a:pt x="187" y="769"/>
                  </a:lnTo>
                  <a:lnTo>
                    <a:pt x="205" y="727"/>
                  </a:lnTo>
                  <a:lnTo>
                    <a:pt x="223" y="688"/>
                  </a:lnTo>
                  <a:lnTo>
                    <a:pt x="241" y="650"/>
                  </a:lnTo>
                  <a:lnTo>
                    <a:pt x="258" y="616"/>
                  </a:lnTo>
                  <a:lnTo>
                    <a:pt x="276" y="581"/>
                  </a:lnTo>
                  <a:lnTo>
                    <a:pt x="294" y="551"/>
                  </a:lnTo>
                  <a:lnTo>
                    <a:pt x="307" y="520"/>
                  </a:lnTo>
                  <a:lnTo>
                    <a:pt x="325" y="493"/>
                  </a:lnTo>
                  <a:lnTo>
                    <a:pt x="343" y="467"/>
                  </a:lnTo>
                  <a:lnTo>
                    <a:pt x="361" y="440"/>
                  </a:lnTo>
                  <a:lnTo>
                    <a:pt x="379" y="417"/>
                  </a:lnTo>
                  <a:lnTo>
                    <a:pt x="397" y="394"/>
                  </a:lnTo>
                  <a:lnTo>
                    <a:pt x="414" y="375"/>
                  </a:lnTo>
                  <a:lnTo>
                    <a:pt x="432" y="352"/>
                  </a:lnTo>
                  <a:lnTo>
                    <a:pt x="446" y="333"/>
                  </a:lnTo>
                  <a:lnTo>
                    <a:pt x="463" y="318"/>
                  </a:lnTo>
                  <a:lnTo>
                    <a:pt x="481" y="298"/>
                  </a:lnTo>
                  <a:lnTo>
                    <a:pt x="499" y="283"/>
                  </a:lnTo>
                  <a:lnTo>
                    <a:pt x="517" y="268"/>
                  </a:lnTo>
                  <a:lnTo>
                    <a:pt x="535" y="253"/>
                  </a:lnTo>
                  <a:lnTo>
                    <a:pt x="553" y="241"/>
                  </a:lnTo>
                  <a:lnTo>
                    <a:pt x="570" y="226"/>
                  </a:lnTo>
                  <a:lnTo>
                    <a:pt x="588" y="214"/>
                  </a:lnTo>
                  <a:lnTo>
                    <a:pt x="602" y="203"/>
                  </a:lnTo>
                  <a:lnTo>
                    <a:pt x="619" y="191"/>
                  </a:lnTo>
                  <a:lnTo>
                    <a:pt x="637" y="180"/>
                  </a:lnTo>
                  <a:lnTo>
                    <a:pt x="655" y="172"/>
                  </a:lnTo>
                  <a:lnTo>
                    <a:pt x="673" y="161"/>
                  </a:lnTo>
                  <a:lnTo>
                    <a:pt x="691" y="153"/>
                  </a:lnTo>
                  <a:lnTo>
                    <a:pt x="709" y="145"/>
                  </a:lnTo>
                  <a:lnTo>
                    <a:pt x="726" y="138"/>
                  </a:lnTo>
                  <a:lnTo>
                    <a:pt x="740" y="130"/>
                  </a:lnTo>
                  <a:lnTo>
                    <a:pt x="758" y="123"/>
                  </a:lnTo>
                  <a:lnTo>
                    <a:pt x="775" y="115"/>
                  </a:lnTo>
                  <a:lnTo>
                    <a:pt x="793" y="111"/>
                  </a:lnTo>
                  <a:lnTo>
                    <a:pt x="811" y="103"/>
                  </a:lnTo>
                  <a:lnTo>
                    <a:pt x="829" y="100"/>
                  </a:lnTo>
                  <a:lnTo>
                    <a:pt x="847" y="92"/>
                  </a:lnTo>
                  <a:lnTo>
                    <a:pt x="865" y="88"/>
                  </a:lnTo>
                  <a:lnTo>
                    <a:pt x="882" y="84"/>
                  </a:lnTo>
                  <a:lnTo>
                    <a:pt x="896" y="77"/>
                  </a:lnTo>
                  <a:lnTo>
                    <a:pt x="914" y="73"/>
                  </a:lnTo>
                  <a:lnTo>
                    <a:pt x="931" y="69"/>
                  </a:lnTo>
                  <a:lnTo>
                    <a:pt x="949" y="65"/>
                  </a:lnTo>
                  <a:lnTo>
                    <a:pt x="967" y="61"/>
                  </a:lnTo>
                  <a:lnTo>
                    <a:pt x="985" y="57"/>
                  </a:lnTo>
                  <a:lnTo>
                    <a:pt x="1003" y="57"/>
                  </a:lnTo>
                  <a:lnTo>
                    <a:pt x="1021" y="54"/>
                  </a:lnTo>
                  <a:lnTo>
                    <a:pt x="1038" y="50"/>
                  </a:lnTo>
                  <a:lnTo>
                    <a:pt x="1052" y="46"/>
                  </a:lnTo>
                  <a:lnTo>
                    <a:pt x="1070" y="46"/>
                  </a:lnTo>
                  <a:lnTo>
                    <a:pt x="1087" y="42"/>
                  </a:lnTo>
                  <a:lnTo>
                    <a:pt x="1105" y="38"/>
                  </a:lnTo>
                  <a:lnTo>
                    <a:pt x="1123" y="38"/>
                  </a:lnTo>
                  <a:lnTo>
                    <a:pt x="1141" y="35"/>
                  </a:lnTo>
                  <a:lnTo>
                    <a:pt x="1159" y="35"/>
                  </a:lnTo>
                  <a:lnTo>
                    <a:pt x="1177" y="31"/>
                  </a:lnTo>
                  <a:lnTo>
                    <a:pt x="1190" y="31"/>
                  </a:lnTo>
                  <a:lnTo>
                    <a:pt x="1208" y="27"/>
                  </a:lnTo>
                  <a:lnTo>
                    <a:pt x="1226" y="27"/>
                  </a:lnTo>
                  <a:lnTo>
                    <a:pt x="1243" y="23"/>
                  </a:lnTo>
                  <a:lnTo>
                    <a:pt x="1261" y="23"/>
                  </a:lnTo>
                  <a:lnTo>
                    <a:pt x="1279" y="23"/>
                  </a:lnTo>
                  <a:lnTo>
                    <a:pt x="1297" y="19"/>
                  </a:lnTo>
                  <a:lnTo>
                    <a:pt x="1315" y="19"/>
                  </a:lnTo>
                  <a:lnTo>
                    <a:pt x="1333" y="19"/>
                  </a:lnTo>
                  <a:lnTo>
                    <a:pt x="1346" y="15"/>
                  </a:lnTo>
                  <a:lnTo>
                    <a:pt x="1364" y="15"/>
                  </a:lnTo>
                  <a:lnTo>
                    <a:pt x="1382" y="15"/>
                  </a:lnTo>
                  <a:lnTo>
                    <a:pt x="1399" y="15"/>
                  </a:lnTo>
                  <a:lnTo>
                    <a:pt x="1417" y="12"/>
                  </a:lnTo>
                  <a:lnTo>
                    <a:pt x="1435" y="12"/>
                  </a:lnTo>
                  <a:lnTo>
                    <a:pt x="1453" y="12"/>
                  </a:lnTo>
                  <a:lnTo>
                    <a:pt x="1471" y="12"/>
                  </a:lnTo>
                  <a:lnTo>
                    <a:pt x="1484" y="12"/>
                  </a:lnTo>
                  <a:lnTo>
                    <a:pt x="1502" y="12"/>
                  </a:lnTo>
                  <a:lnTo>
                    <a:pt x="1520" y="8"/>
                  </a:lnTo>
                  <a:lnTo>
                    <a:pt x="1538" y="8"/>
                  </a:lnTo>
                  <a:lnTo>
                    <a:pt x="1555" y="8"/>
                  </a:lnTo>
                  <a:lnTo>
                    <a:pt x="1573" y="8"/>
                  </a:lnTo>
                  <a:lnTo>
                    <a:pt x="1591" y="8"/>
                  </a:lnTo>
                  <a:lnTo>
                    <a:pt x="1609" y="8"/>
                  </a:lnTo>
                  <a:lnTo>
                    <a:pt x="1627" y="8"/>
                  </a:lnTo>
                  <a:lnTo>
                    <a:pt x="1640" y="4"/>
                  </a:lnTo>
                  <a:lnTo>
                    <a:pt x="1658" y="4"/>
                  </a:lnTo>
                  <a:lnTo>
                    <a:pt x="1676" y="4"/>
                  </a:lnTo>
                  <a:lnTo>
                    <a:pt x="1694" y="4"/>
                  </a:lnTo>
                  <a:lnTo>
                    <a:pt x="1711" y="4"/>
                  </a:lnTo>
                  <a:lnTo>
                    <a:pt x="1729" y="4"/>
                  </a:lnTo>
                  <a:lnTo>
                    <a:pt x="1747" y="4"/>
                  </a:lnTo>
                  <a:lnTo>
                    <a:pt x="1765" y="4"/>
                  </a:lnTo>
                  <a:lnTo>
                    <a:pt x="1778" y="4"/>
                  </a:lnTo>
                  <a:lnTo>
                    <a:pt x="1796" y="4"/>
                  </a:lnTo>
                  <a:lnTo>
                    <a:pt x="1814" y="4"/>
                  </a:lnTo>
                  <a:lnTo>
                    <a:pt x="1832" y="4"/>
                  </a:lnTo>
                  <a:lnTo>
                    <a:pt x="1850" y="4"/>
                  </a:lnTo>
                  <a:lnTo>
                    <a:pt x="1867" y="0"/>
                  </a:lnTo>
                </a:path>
              </a:pathLst>
            </a:custGeom>
            <a:noFill/>
            <a:ln w="14288">
              <a:solidFill>
                <a:srgbClr val="0000FF"/>
              </a:solidFill>
              <a:prstDash val="solid"/>
              <a:round/>
              <a:headEnd/>
              <a:tailEnd/>
            </a:ln>
          </p:spPr>
          <p:txBody>
            <a:bodyPr/>
            <a:lstStyle/>
            <a:p>
              <a:endParaRPr lang="es-MX"/>
            </a:p>
          </p:txBody>
        </p:sp>
      </p:grpSp>
      <p:graphicFrame>
        <p:nvGraphicFramePr>
          <p:cNvPr id="56457" name="Object 137"/>
          <p:cNvGraphicFramePr>
            <a:graphicFrameLocks noChangeAspect="1"/>
          </p:cNvGraphicFramePr>
          <p:nvPr/>
        </p:nvGraphicFramePr>
        <p:xfrm>
          <a:off x="1871663" y="2395538"/>
          <a:ext cx="2268537" cy="436562"/>
        </p:xfrm>
        <a:graphic>
          <a:graphicData uri="http://schemas.openxmlformats.org/presentationml/2006/ole">
            <p:oleObj spid="_x0000_s108546" name="Equation" r:id="rId5" imgW="1054080" imgH="203040" progId="Equation.DSMT4">
              <p:embed/>
            </p:oleObj>
          </a:graphicData>
        </a:graphic>
      </p:graphicFrame>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8370"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Dependencia del tiempo</a:t>
            </a:r>
            <a:endParaRPr lang="es-ES" sz="3200" dirty="0">
              <a:effectLst>
                <a:outerShdw blurRad="38100" dist="38100" dir="2700000" algn="tl">
                  <a:srgbClr val="000000"/>
                </a:outerShdw>
              </a:effectLst>
            </a:endParaRPr>
          </a:p>
        </p:txBody>
      </p:sp>
      <p:sp>
        <p:nvSpPr>
          <p:cNvPr id="58371" name="Rectangle 3"/>
          <p:cNvSpPr>
            <a:spLocks noGrp="1" noChangeArrowheads="1"/>
          </p:cNvSpPr>
          <p:nvPr>
            <p:ph type="body" idx="1"/>
          </p:nvPr>
        </p:nvSpPr>
        <p:spPr>
          <a:xfrm>
            <a:off x="304800" y="1143000"/>
            <a:ext cx="8610600" cy="1905000"/>
          </a:xfrm>
        </p:spPr>
        <p:txBody>
          <a:bodyPr/>
          <a:lstStyle/>
          <a:p>
            <a:pPr marL="0" indent="0" algn="just">
              <a:buFont typeface="Wingdings" pitchFamily="2" charset="2"/>
              <a:buNone/>
            </a:pPr>
            <a:r>
              <a:rPr lang="es-MX" sz="2400" dirty="0"/>
              <a:t>Veamos ahora que pasa </a:t>
            </a:r>
            <a:r>
              <a:rPr lang="es-MX" sz="2400" dirty="0" smtClean="0"/>
              <a:t>si </a:t>
            </a:r>
            <a:r>
              <a:rPr lang="es-MX" sz="2400" dirty="0"/>
              <a:t>el escalón se retarda 0.5 segundos</a:t>
            </a:r>
          </a:p>
          <a:p>
            <a:pPr marL="0" indent="0" algn="just">
              <a:buFont typeface="Wingdings" pitchFamily="2" charset="2"/>
              <a:buNone/>
            </a:pPr>
            <a:endParaRPr lang="es-MX" sz="2400" dirty="0"/>
          </a:p>
          <a:p>
            <a:pPr marL="0" indent="0" algn="just">
              <a:buFont typeface="Wingdings" pitchFamily="2" charset="2"/>
              <a:buNone/>
            </a:pPr>
            <a:r>
              <a:rPr lang="es-MX" sz="2400" dirty="0">
                <a:solidFill>
                  <a:schemeClr val="tx2"/>
                </a:solidFill>
              </a:rPr>
              <a:t>Continuo</a:t>
            </a:r>
            <a:r>
              <a:rPr lang="es-MX" sz="2400" dirty="0"/>
              <a:t>:                	                </a:t>
            </a:r>
            <a:r>
              <a:rPr lang="es-MX" sz="2400" dirty="0">
                <a:solidFill>
                  <a:schemeClr val="tx2"/>
                </a:solidFill>
              </a:rPr>
              <a:t>Discreto</a:t>
            </a:r>
            <a:r>
              <a:rPr lang="es-MX" sz="2400" dirty="0"/>
              <a:t>: </a:t>
            </a:r>
            <a:r>
              <a:rPr lang="es-MX" sz="2400" i="1" dirty="0" err="1">
                <a:solidFill>
                  <a:srgbClr val="FFFF00"/>
                </a:solidFill>
                <a:latin typeface="Times New Roman" pitchFamily="18" charset="0"/>
              </a:rPr>
              <a:t>y</a:t>
            </a:r>
            <a:r>
              <a:rPr lang="es-MX" sz="2400" i="1" baseline="-25000" dirty="0" err="1">
                <a:solidFill>
                  <a:srgbClr val="FFFF00"/>
                </a:solidFill>
                <a:latin typeface="Times New Roman" pitchFamily="18" charset="0"/>
              </a:rPr>
              <a:t>k</a:t>
            </a:r>
            <a:r>
              <a:rPr lang="es-MX" sz="2400" i="1" dirty="0">
                <a:solidFill>
                  <a:srgbClr val="FFFF00"/>
                </a:solidFill>
                <a:latin typeface="Times New Roman" pitchFamily="18" charset="0"/>
              </a:rPr>
              <a:t>=0.3679y</a:t>
            </a:r>
            <a:r>
              <a:rPr lang="es-MX" sz="2400" i="1" baseline="-25000" dirty="0">
                <a:solidFill>
                  <a:srgbClr val="FFFF00"/>
                </a:solidFill>
                <a:latin typeface="Times New Roman" pitchFamily="18" charset="0"/>
              </a:rPr>
              <a:t>k-1</a:t>
            </a:r>
            <a:r>
              <a:rPr lang="es-MX" sz="2400" i="1" dirty="0">
                <a:solidFill>
                  <a:srgbClr val="FFFF00"/>
                </a:solidFill>
                <a:latin typeface="Times New Roman" pitchFamily="18" charset="0"/>
              </a:rPr>
              <a:t>+0.6321u</a:t>
            </a:r>
            <a:r>
              <a:rPr lang="es-MX" sz="2400" i="1" baseline="-25000" dirty="0">
                <a:solidFill>
                  <a:srgbClr val="FFFF00"/>
                </a:solidFill>
                <a:latin typeface="Times New Roman" pitchFamily="18" charset="0"/>
              </a:rPr>
              <a:t>k</a:t>
            </a:r>
          </a:p>
        </p:txBody>
      </p:sp>
      <p:grpSp>
        <p:nvGrpSpPr>
          <p:cNvPr id="2" name="Group 203"/>
          <p:cNvGrpSpPr>
            <a:grpSpLocks/>
          </p:cNvGrpSpPr>
          <p:nvPr/>
        </p:nvGrpSpPr>
        <p:grpSpPr bwMode="auto">
          <a:xfrm>
            <a:off x="228600" y="3276600"/>
            <a:ext cx="3976688" cy="2949575"/>
            <a:chOff x="144" y="2064"/>
            <a:chExt cx="2505" cy="1858"/>
          </a:xfrm>
        </p:grpSpPr>
        <p:sp>
          <p:nvSpPr>
            <p:cNvPr id="58435" name="Rectangle 67"/>
            <p:cNvSpPr>
              <a:spLocks noChangeArrowheads="1"/>
            </p:cNvSpPr>
            <p:nvPr/>
          </p:nvSpPr>
          <p:spPr bwMode="auto">
            <a:xfrm>
              <a:off x="144" y="2064"/>
              <a:ext cx="2505" cy="1832"/>
            </a:xfrm>
            <a:prstGeom prst="rect">
              <a:avLst/>
            </a:prstGeom>
            <a:solidFill>
              <a:srgbClr val="CCCCCC"/>
            </a:solidFill>
            <a:ln w="9525">
              <a:noFill/>
              <a:miter lim="800000"/>
              <a:headEnd/>
              <a:tailEnd/>
            </a:ln>
          </p:spPr>
          <p:txBody>
            <a:bodyPr/>
            <a:lstStyle/>
            <a:p>
              <a:endParaRPr lang="es-MX"/>
            </a:p>
          </p:txBody>
        </p:sp>
        <p:sp>
          <p:nvSpPr>
            <p:cNvPr id="58436" name="Rectangle 68"/>
            <p:cNvSpPr>
              <a:spLocks noChangeArrowheads="1"/>
            </p:cNvSpPr>
            <p:nvPr/>
          </p:nvSpPr>
          <p:spPr bwMode="auto">
            <a:xfrm>
              <a:off x="1089" y="2152"/>
              <a:ext cx="563" cy="115"/>
            </a:xfrm>
            <a:prstGeom prst="rect">
              <a:avLst/>
            </a:prstGeom>
            <a:noFill/>
            <a:ln w="9525">
              <a:noFill/>
              <a:miter lim="800000"/>
              <a:headEnd/>
              <a:tailEnd/>
            </a:ln>
          </p:spPr>
          <p:txBody>
            <a:bodyPr wrap="none" lIns="0" tIns="0" rIns="0" bIns="0">
              <a:spAutoFit/>
            </a:bodyPr>
            <a:lstStyle/>
            <a:p>
              <a:r>
                <a:rPr lang="es-ES" sz="1200">
                  <a:solidFill>
                    <a:srgbClr val="000000"/>
                  </a:solidFill>
                  <a:latin typeface="Helvetica" charset="0"/>
                </a:rPr>
                <a:t>Step Response</a:t>
              </a:r>
              <a:endParaRPr lang="es-ES"/>
            </a:p>
          </p:txBody>
        </p:sp>
        <p:sp>
          <p:nvSpPr>
            <p:cNvPr id="58437" name="Rectangle 69"/>
            <p:cNvSpPr>
              <a:spLocks noChangeArrowheads="1"/>
            </p:cNvSpPr>
            <p:nvPr/>
          </p:nvSpPr>
          <p:spPr bwMode="auto">
            <a:xfrm>
              <a:off x="1209" y="3796"/>
              <a:ext cx="579" cy="126"/>
            </a:xfrm>
            <a:prstGeom prst="rect">
              <a:avLst/>
            </a:prstGeom>
            <a:noFill/>
            <a:ln w="9525">
              <a:noFill/>
              <a:miter lim="800000"/>
              <a:headEnd/>
              <a:tailEnd/>
            </a:ln>
          </p:spPr>
          <p:txBody>
            <a:bodyPr wrap="none" lIns="0" tIns="0" rIns="0" bIns="0">
              <a:spAutoFit/>
            </a:bodyPr>
            <a:lstStyle/>
            <a:p>
              <a:r>
                <a:rPr lang="es-ES" sz="1200">
                  <a:solidFill>
                    <a:srgbClr val="000000"/>
                  </a:solidFill>
                  <a:latin typeface="Helvetica" charset="0"/>
                </a:rPr>
                <a:t>Time (sec)</a:t>
              </a:r>
              <a:endParaRPr lang="es-ES"/>
            </a:p>
          </p:txBody>
        </p:sp>
        <p:sp>
          <p:nvSpPr>
            <p:cNvPr id="58438" name="Rectangle 70"/>
            <p:cNvSpPr>
              <a:spLocks noChangeArrowheads="1"/>
            </p:cNvSpPr>
            <p:nvPr/>
          </p:nvSpPr>
          <p:spPr bwMode="auto">
            <a:xfrm rot="16200000">
              <a:off x="88" y="2933"/>
              <a:ext cx="412" cy="115"/>
            </a:xfrm>
            <a:prstGeom prst="rect">
              <a:avLst/>
            </a:prstGeom>
            <a:noFill/>
            <a:ln w="9525">
              <a:noFill/>
              <a:miter lim="800000"/>
              <a:headEnd/>
              <a:tailEnd/>
            </a:ln>
          </p:spPr>
          <p:txBody>
            <a:bodyPr wrap="none" lIns="0" tIns="0" rIns="0" bIns="0">
              <a:spAutoFit/>
            </a:bodyPr>
            <a:lstStyle/>
            <a:p>
              <a:r>
                <a:rPr lang="es-ES" sz="1200">
                  <a:solidFill>
                    <a:srgbClr val="000000"/>
                  </a:solidFill>
                  <a:latin typeface="Helvetica" charset="0"/>
                </a:rPr>
                <a:t>Amplitude</a:t>
              </a:r>
              <a:endParaRPr lang="es-ES"/>
            </a:p>
          </p:txBody>
        </p:sp>
        <p:sp>
          <p:nvSpPr>
            <p:cNvPr id="58439" name="Rectangle 71"/>
            <p:cNvSpPr>
              <a:spLocks noChangeArrowheads="1"/>
            </p:cNvSpPr>
            <p:nvPr/>
          </p:nvSpPr>
          <p:spPr bwMode="auto">
            <a:xfrm>
              <a:off x="523" y="2278"/>
              <a:ext cx="1881" cy="1411"/>
            </a:xfrm>
            <a:prstGeom prst="rect">
              <a:avLst/>
            </a:prstGeom>
            <a:solidFill>
              <a:srgbClr val="FFFFFF"/>
            </a:solidFill>
            <a:ln w="9525">
              <a:noFill/>
              <a:miter lim="800000"/>
              <a:headEnd/>
              <a:tailEnd/>
            </a:ln>
          </p:spPr>
          <p:txBody>
            <a:bodyPr/>
            <a:lstStyle/>
            <a:p>
              <a:endParaRPr lang="es-MX"/>
            </a:p>
          </p:txBody>
        </p:sp>
        <p:sp>
          <p:nvSpPr>
            <p:cNvPr id="58440" name="Rectangle 72"/>
            <p:cNvSpPr>
              <a:spLocks noChangeArrowheads="1"/>
            </p:cNvSpPr>
            <p:nvPr/>
          </p:nvSpPr>
          <p:spPr bwMode="auto">
            <a:xfrm>
              <a:off x="523" y="2278"/>
              <a:ext cx="1881" cy="1411"/>
            </a:xfrm>
            <a:prstGeom prst="rect">
              <a:avLst/>
            </a:prstGeom>
            <a:noFill/>
            <a:ln w="0">
              <a:solidFill>
                <a:srgbClr val="FFFFFF"/>
              </a:solidFill>
              <a:miter lim="800000"/>
              <a:headEnd/>
              <a:tailEnd/>
            </a:ln>
          </p:spPr>
          <p:txBody>
            <a:bodyPr/>
            <a:lstStyle/>
            <a:p>
              <a:endParaRPr lang="es-MX"/>
            </a:p>
          </p:txBody>
        </p:sp>
        <p:sp>
          <p:nvSpPr>
            <p:cNvPr id="58441" name="Freeform 73"/>
            <p:cNvSpPr>
              <a:spLocks/>
            </p:cNvSpPr>
            <p:nvPr/>
          </p:nvSpPr>
          <p:spPr bwMode="auto">
            <a:xfrm>
              <a:off x="523"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442" name="Freeform 74"/>
            <p:cNvSpPr>
              <a:spLocks/>
            </p:cNvSpPr>
            <p:nvPr/>
          </p:nvSpPr>
          <p:spPr bwMode="auto">
            <a:xfrm>
              <a:off x="835"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443" name="Freeform 75"/>
            <p:cNvSpPr>
              <a:spLocks/>
            </p:cNvSpPr>
            <p:nvPr/>
          </p:nvSpPr>
          <p:spPr bwMode="auto">
            <a:xfrm>
              <a:off x="1147"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444" name="Freeform 76"/>
            <p:cNvSpPr>
              <a:spLocks/>
            </p:cNvSpPr>
            <p:nvPr/>
          </p:nvSpPr>
          <p:spPr bwMode="auto">
            <a:xfrm>
              <a:off x="1463"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445" name="Freeform 77"/>
            <p:cNvSpPr>
              <a:spLocks/>
            </p:cNvSpPr>
            <p:nvPr/>
          </p:nvSpPr>
          <p:spPr bwMode="auto">
            <a:xfrm>
              <a:off x="1775"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446" name="Freeform 78"/>
            <p:cNvSpPr>
              <a:spLocks/>
            </p:cNvSpPr>
            <p:nvPr/>
          </p:nvSpPr>
          <p:spPr bwMode="auto">
            <a:xfrm>
              <a:off x="2087"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447" name="Freeform 79"/>
            <p:cNvSpPr>
              <a:spLocks/>
            </p:cNvSpPr>
            <p:nvPr/>
          </p:nvSpPr>
          <p:spPr bwMode="auto">
            <a:xfrm>
              <a:off x="2404" y="2278"/>
              <a:ext cx="1" cy="1411"/>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448" name="Freeform 80"/>
            <p:cNvSpPr>
              <a:spLocks/>
            </p:cNvSpPr>
            <p:nvPr/>
          </p:nvSpPr>
          <p:spPr bwMode="auto">
            <a:xfrm>
              <a:off x="523" y="3689"/>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449" name="Freeform 81"/>
            <p:cNvSpPr>
              <a:spLocks/>
            </p:cNvSpPr>
            <p:nvPr/>
          </p:nvSpPr>
          <p:spPr bwMode="auto">
            <a:xfrm>
              <a:off x="523" y="3406"/>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450" name="Freeform 82"/>
            <p:cNvSpPr>
              <a:spLocks/>
            </p:cNvSpPr>
            <p:nvPr/>
          </p:nvSpPr>
          <p:spPr bwMode="auto">
            <a:xfrm>
              <a:off x="523" y="3123"/>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451" name="Freeform 83"/>
            <p:cNvSpPr>
              <a:spLocks/>
            </p:cNvSpPr>
            <p:nvPr/>
          </p:nvSpPr>
          <p:spPr bwMode="auto">
            <a:xfrm>
              <a:off x="523" y="2840"/>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452" name="Freeform 84"/>
            <p:cNvSpPr>
              <a:spLocks/>
            </p:cNvSpPr>
            <p:nvPr/>
          </p:nvSpPr>
          <p:spPr bwMode="auto">
            <a:xfrm>
              <a:off x="523" y="2557"/>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453" name="Freeform 85"/>
            <p:cNvSpPr>
              <a:spLocks/>
            </p:cNvSpPr>
            <p:nvPr/>
          </p:nvSpPr>
          <p:spPr bwMode="auto">
            <a:xfrm>
              <a:off x="523" y="2278"/>
              <a:ext cx="1881" cy="1"/>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454" name="Line 86"/>
            <p:cNvSpPr>
              <a:spLocks noChangeShapeType="1"/>
            </p:cNvSpPr>
            <p:nvPr/>
          </p:nvSpPr>
          <p:spPr bwMode="auto">
            <a:xfrm>
              <a:off x="523" y="2278"/>
              <a:ext cx="1881" cy="1"/>
            </a:xfrm>
            <a:prstGeom prst="line">
              <a:avLst/>
            </a:prstGeom>
            <a:noFill/>
            <a:ln w="0">
              <a:solidFill>
                <a:srgbClr val="666666"/>
              </a:solidFill>
              <a:round/>
              <a:headEnd/>
              <a:tailEnd/>
            </a:ln>
          </p:spPr>
          <p:txBody>
            <a:bodyPr/>
            <a:lstStyle/>
            <a:p>
              <a:endParaRPr lang="es-MX"/>
            </a:p>
          </p:txBody>
        </p:sp>
        <p:sp>
          <p:nvSpPr>
            <p:cNvPr id="58455" name="Freeform 87"/>
            <p:cNvSpPr>
              <a:spLocks/>
            </p:cNvSpPr>
            <p:nvPr/>
          </p:nvSpPr>
          <p:spPr bwMode="auto">
            <a:xfrm>
              <a:off x="523" y="2278"/>
              <a:ext cx="1881" cy="1411"/>
            </a:xfrm>
            <a:custGeom>
              <a:avLst/>
              <a:gdLst/>
              <a:ahLst/>
              <a:cxnLst>
                <a:cxn ang="0">
                  <a:pos x="0" y="369"/>
                </a:cxn>
                <a:cxn ang="0">
                  <a:pos x="422" y="369"/>
                </a:cxn>
                <a:cxn ang="0">
                  <a:pos x="422" y="0"/>
                </a:cxn>
              </a:cxnLst>
              <a:rect l="0" t="0" r="r" b="b"/>
              <a:pathLst>
                <a:path w="422" h="369">
                  <a:moveTo>
                    <a:pt x="0" y="369"/>
                  </a:moveTo>
                  <a:lnTo>
                    <a:pt x="422" y="369"/>
                  </a:lnTo>
                  <a:lnTo>
                    <a:pt x="422" y="0"/>
                  </a:lnTo>
                </a:path>
              </a:pathLst>
            </a:custGeom>
            <a:noFill/>
            <a:ln w="0">
              <a:solidFill>
                <a:srgbClr val="666666"/>
              </a:solidFill>
              <a:prstDash val="solid"/>
              <a:round/>
              <a:headEnd/>
              <a:tailEnd/>
            </a:ln>
          </p:spPr>
          <p:txBody>
            <a:bodyPr/>
            <a:lstStyle/>
            <a:p>
              <a:endParaRPr lang="es-MX"/>
            </a:p>
          </p:txBody>
        </p:sp>
        <p:sp>
          <p:nvSpPr>
            <p:cNvPr id="58456" name="Line 88"/>
            <p:cNvSpPr>
              <a:spLocks noChangeShapeType="1"/>
            </p:cNvSpPr>
            <p:nvPr/>
          </p:nvSpPr>
          <p:spPr bwMode="auto">
            <a:xfrm flipV="1">
              <a:off x="523" y="2278"/>
              <a:ext cx="1" cy="1411"/>
            </a:xfrm>
            <a:prstGeom prst="line">
              <a:avLst/>
            </a:prstGeom>
            <a:noFill/>
            <a:ln w="0">
              <a:solidFill>
                <a:srgbClr val="666666"/>
              </a:solidFill>
              <a:round/>
              <a:headEnd/>
              <a:tailEnd/>
            </a:ln>
          </p:spPr>
          <p:txBody>
            <a:bodyPr/>
            <a:lstStyle/>
            <a:p>
              <a:endParaRPr lang="es-MX"/>
            </a:p>
          </p:txBody>
        </p:sp>
        <p:sp>
          <p:nvSpPr>
            <p:cNvPr id="58457" name="Line 89"/>
            <p:cNvSpPr>
              <a:spLocks noChangeShapeType="1"/>
            </p:cNvSpPr>
            <p:nvPr/>
          </p:nvSpPr>
          <p:spPr bwMode="auto">
            <a:xfrm>
              <a:off x="523" y="3689"/>
              <a:ext cx="1881" cy="1"/>
            </a:xfrm>
            <a:prstGeom prst="line">
              <a:avLst/>
            </a:prstGeom>
            <a:noFill/>
            <a:ln w="0">
              <a:solidFill>
                <a:srgbClr val="666666"/>
              </a:solidFill>
              <a:round/>
              <a:headEnd/>
              <a:tailEnd/>
            </a:ln>
          </p:spPr>
          <p:txBody>
            <a:bodyPr/>
            <a:lstStyle/>
            <a:p>
              <a:endParaRPr lang="es-MX"/>
            </a:p>
          </p:txBody>
        </p:sp>
        <p:sp>
          <p:nvSpPr>
            <p:cNvPr id="58458" name="Line 90"/>
            <p:cNvSpPr>
              <a:spLocks noChangeShapeType="1"/>
            </p:cNvSpPr>
            <p:nvPr/>
          </p:nvSpPr>
          <p:spPr bwMode="auto">
            <a:xfrm flipV="1">
              <a:off x="523" y="2278"/>
              <a:ext cx="1" cy="1411"/>
            </a:xfrm>
            <a:prstGeom prst="line">
              <a:avLst/>
            </a:prstGeom>
            <a:noFill/>
            <a:ln w="0">
              <a:solidFill>
                <a:srgbClr val="666666"/>
              </a:solidFill>
              <a:round/>
              <a:headEnd/>
              <a:tailEnd/>
            </a:ln>
          </p:spPr>
          <p:txBody>
            <a:bodyPr/>
            <a:lstStyle/>
            <a:p>
              <a:endParaRPr lang="es-MX"/>
            </a:p>
          </p:txBody>
        </p:sp>
        <p:sp>
          <p:nvSpPr>
            <p:cNvPr id="58459" name="Line 91"/>
            <p:cNvSpPr>
              <a:spLocks noChangeShapeType="1"/>
            </p:cNvSpPr>
            <p:nvPr/>
          </p:nvSpPr>
          <p:spPr bwMode="auto">
            <a:xfrm flipV="1">
              <a:off x="523" y="3670"/>
              <a:ext cx="1" cy="19"/>
            </a:xfrm>
            <a:prstGeom prst="line">
              <a:avLst/>
            </a:prstGeom>
            <a:noFill/>
            <a:ln w="0">
              <a:solidFill>
                <a:srgbClr val="666666"/>
              </a:solidFill>
              <a:round/>
              <a:headEnd/>
              <a:tailEnd/>
            </a:ln>
          </p:spPr>
          <p:txBody>
            <a:bodyPr/>
            <a:lstStyle/>
            <a:p>
              <a:endParaRPr lang="es-MX"/>
            </a:p>
          </p:txBody>
        </p:sp>
        <p:sp>
          <p:nvSpPr>
            <p:cNvPr id="58460" name="Line 92"/>
            <p:cNvSpPr>
              <a:spLocks noChangeShapeType="1"/>
            </p:cNvSpPr>
            <p:nvPr/>
          </p:nvSpPr>
          <p:spPr bwMode="auto">
            <a:xfrm>
              <a:off x="523" y="2278"/>
              <a:ext cx="1" cy="15"/>
            </a:xfrm>
            <a:prstGeom prst="line">
              <a:avLst/>
            </a:prstGeom>
            <a:noFill/>
            <a:ln w="0">
              <a:solidFill>
                <a:srgbClr val="666666"/>
              </a:solidFill>
              <a:round/>
              <a:headEnd/>
              <a:tailEnd/>
            </a:ln>
          </p:spPr>
          <p:txBody>
            <a:bodyPr/>
            <a:lstStyle/>
            <a:p>
              <a:endParaRPr lang="es-MX"/>
            </a:p>
          </p:txBody>
        </p:sp>
        <p:sp>
          <p:nvSpPr>
            <p:cNvPr id="58461" name="Rectangle 93"/>
            <p:cNvSpPr>
              <a:spLocks noChangeArrowheads="1"/>
            </p:cNvSpPr>
            <p:nvPr/>
          </p:nvSpPr>
          <p:spPr bwMode="auto">
            <a:xfrm>
              <a:off x="501" y="3704"/>
              <a:ext cx="85"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a:t>
              </a:r>
              <a:endParaRPr lang="es-ES"/>
            </a:p>
          </p:txBody>
        </p:sp>
        <p:sp>
          <p:nvSpPr>
            <p:cNvPr id="58462" name="Line 94"/>
            <p:cNvSpPr>
              <a:spLocks noChangeShapeType="1"/>
            </p:cNvSpPr>
            <p:nvPr/>
          </p:nvSpPr>
          <p:spPr bwMode="auto">
            <a:xfrm flipV="1">
              <a:off x="835" y="3670"/>
              <a:ext cx="1" cy="19"/>
            </a:xfrm>
            <a:prstGeom prst="line">
              <a:avLst/>
            </a:prstGeom>
            <a:noFill/>
            <a:ln w="0">
              <a:solidFill>
                <a:srgbClr val="666666"/>
              </a:solidFill>
              <a:round/>
              <a:headEnd/>
              <a:tailEnd/>
            </a:ln>
          </p:spPr>
          <p:txBody>
            <a:bodyPr/>
            <a:lstStyle/>
            <a:p>
              <a:endParaRPr lang="es-MX"/>
            </a:p>
          </p:txBody>
        </p:sp>
        <p:sp>
          <p:nvSpPr>
            <p:cNvPr id="58463" name="Line 95"/>
            <p:cNvSpPr>
              <a:spLocks noChangeShapeType="1"/>
            </p:cNvSpPr>
            <p:nvPr/>
          </p:nvSpPr>
          <p:spPr bwMode="auto">
            <a:xfrm>
              <a:off x="835" y="2278"/>
              <a:ext cx="1" cy="15"/>
            </a:xfrm>
            <a:prstGeom prst="line">
              <a:avLst/>
            </a:prstGeom>
            <a:noFill/>
            <a:ln w="0">
              <a:solidFill>
                <a:srgbClr val="666666"/>
              </a:solidFill>
              <a:round/>
              <a:headEnd/>
              <a:tailEnd/>
            </a:ln>
          </p:spPr>
          <p:txBody>
            <a:bodyPr/>
            <a:lstStyle/>
            <a:p>
              <a:endParaRPr lang="es-MX"/>
            </a:p>
          </p:txBody>
        </p:sp>
        <p:sp>
          <p:nvSpPr>
            <p:cNvPr id="58464" name="Rectangle 96"/>
            <p:cNvSpPr>
              <a:spLocks noChangeArrowheads="1"/>
            </p:cNvSpPr>
            <p:nvPr/>
          </p:nvSpPr>
          <p:spPr bwMode="auto">
            <a:xfrm>
              <a:off x="813" y="3704"/>
              <a:ext cx="85"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1</a:t>
              </a:r>
              <a:endParaRPr lang="es-ES"/>
            </a:p>
          </p:txBody>
        </p:sp>
        <p:sp>
          <p:nvSpPr>
            <p:cNvPr id="58465" name="Line 97"/>
            <p:cNvSpPr>
              <a:spLocks noChangeShapeType="1"/>
            </p:cNvSpPr>
            <p:nvPr/>
          </p:nvSpPr>
          <p:spPr bwMode="auto">
            <a:xfrm flipV="1">
              <a:off x="1147" y="3670"/>
              <a:ext cx="1" cy="19"/>
            </a:xfrm>
            <a:prstGeom prst="line">
              <a:avLst/>
            </a:prstGeom>
            <a:noFill/>
            <a:ln w="0">
              <a:solidFill>
                <a:srgbClr val="666666"/>
              </a:solidFill>
              <a:round/>
              <a:headEnd/>
              <a:tailEnd/>
            </a:ln>
          </p:spPr>
          <p:txBody>
            <a:bodyPr/>
            <a:lstStyle/>
            <a:p>
              <a:endParaRPr lang="es-MX"/>
            </a:p>
          </p:txBody>
        </p:sp>
        <p:sp>
          <p:nvSpPr>
            <p:cNvPr id="58466" name="Line 98"/>
            <p:cNvSpPr>
              <a:spLocks noChangeShapeType="1"/>
            </p:cNvSpPr>
            <p:nvPr/>
          </p:nvSpPr>
          <p:spPr bwMode="auto">
            <a:xfrm>
              <a:off x="1147" y="2278"/>
              <a:ext cx="1" cy="15"/>
            </a:xfrm>
            <a:prstGeom prst="line">
              <a:avLst/>
            </a:prstGeom>
            <a:noFill/>
            <a:ln w="0">
              <a:solidFill>
                <a:srgbClr val="666666"/>
              </a:solidFill>
              <a:round/>
              <a:headEnd/>
              <a:tailEnd/>
            </a:ln>
          </p:spPr>
          <p:txBody>
            <a:bodyPr/>
            <a:lstStyle/>
            <a:p>
              <a:endParaRPr lang="es-MX"/>
            </a:p>
          </p:txBody>
        </p:sp>
        <p:sp>
          <p:nvSpPr>
            <p:cNvPr id="58467" name="Rectangle 99"/>
            <p:cNvSpPr>
              <a:spLocks noChangeArrowheads="1"/>
            </p:cNvSpPr>
            <p:nvPr/>
          </p:nvSpPr>
          <p:spPr bwMode="auto">
            <a:xfrm>
              <a:off x="1125" y="3704"/>
              <a:ext cx="85"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2</a:t>
              </a:r>
              <a:endParaRPr lang="es-ES"/>
            </a:p>
          </p:txBody>
        </p:sp>
        <p:sp>
          <p:nvSpPr>
            <p:cNvPr id="58468" name="Line 100"/>
            <p:cNvSpPr>
              <a:spLocks noChangeShapeType="1"/>
            </p:cNvSpPr>
            <p:nvPr/>
          </p:nvSpPr>
          <p:spPr bwMode="auto">
            <a:xfrm flipV="1">
              <a:off x="1463" y="3670"/>
              <a:ext cx="1" cy="19"/>
            </a:xfrm>
            <a:prstGeom prst="line">
              <a:avLst/>
            </a:prstGeom>
            <a:noFill/>
            <a:ln w="0">
              <a:solidFill>
                <a:srgbClr val="666666"/>
              </a:solidFill>
              <a:round/>
              <a:headEnd/>
              <a:tailEnd/>
            </a:ln>
          </p:spPr>
          <p:txBody>
            <a:bodyPr/>
            <a:lstStyle/>
            <a:p>
              <a:endParaRPr lang="es-MX"/>
            </a:p>
          </p:txBody>
        </p:sp>
        <p:sp>
          <p:nvSpPr>
            <p:cNvPr id="58469" name="Line 101"/>
            <p:cNvSpPr>
              <a:spLocks noChangeShapeType="1"/>
            </p:cNvSpPr>
            <p:nvPr/>
          </p:nvSpPr>
          <p:spPr bwMode="auto">
            <a:xfrm>
              <a:off x="1463" y="2278"/>
              <a:ext cx="1" cy="15"/>
            </a:xfrm>
            <a:prstGeom prst="line">
              <a:avLst/>
            </a:prstGeom>
            <a:noFill/>
            <a:ln w="0">
              <a:solidFill>
                <a:srgbClr val="666666"/>
              </a:solidFill>
              <a:round/>
              <a:headEnd/>
              <a:tailEnd/>
            </a:ln>
          </p:spPr>
          <p:txBody>
            <a:bodyPr/>
            <a:lstStyle/>
            <a:p>
              <a:endParaRPr lang="es-MX"/>
            </a:p>
          </p:txBody>
        </p:sp>
        <p:sp>
          <p:nvSpPr>
            <p:cNvPr id="58470" name="Rectangle 102"/>
            <p:cNvSpPr>
              <a:spLocks noChangeArrowheads="1"/>
            </p:cNvSpPr>
            <p:nvPr/>
          </p:nvSpPr>
          <p:spPr bwMode="auto">
            <a:xfrm>
              <a:off x="1441" y="3704"/>
              <a:ext cx="85"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3</a:t>
              </a:r>
              <a:endParaRPr lang="es-ES"/>
            </a:p>
          </p:txBody>
        </p:sp>
        <p:sp>
          <p:nvSpPr>
            <p:cNvPr id="58471" name="Line 103"/>
            <p:cNvSpPr>
              <a:spLocks noChangeShapeType="1"/>
            </p:cNvSpPr>
            <p:nvPr/>
          </p:nvSpPr>
          <p:spPr bwMode="auto">
            <a:xfrm flipV="1">
              <a:off x="1775" y="3670"/>
              <a:ext cx="1" cy="19"/>
            </a:xfrm>
            <a:prstGeom prst="line">
              <a:avLst/>
            </a:prstGeom>
            <a:noFill/>
            <a:ln w="0">
              <a:solidFill>
                <a:srgbClr val="666666"/>
              </a:solidFill>
              <a:round/>
              <a:headEnd/>
              <a:tailEnd/>
            </a:ln>
          </p:spPr>
          <p:txBody>
            <a:bodyPr/>
            <a:lstStyle/>
            <a:p>
              <a:endParaRPr lang="es-MX"/>
            </a:p>
          </p:txBody>
        </p:sp>
        <p:sp>
          <p:nvSpPr>
            <p:cNvPr id="58472" name="Line 104"/>
            <p:cNvSpPr>
              <a:spLocks noChangeShapeType="1"/>
            </p:cNvSpPr>
            <p:nvPr/>
          </p:nvSpPr>
          <p:spPr bwMode="auto">
            <a:xfrm>
              <a:off x="1775" y="2278"/>
              <a:ext cx="1" cy="15"/>
            </a:xfrm>
            <a:prstGeom prst="line">
              <a:avLst/>
            </a:prstGeom>
            <a:noFill/>
            <a:ln w="0">
              <a:solidFill>
                <a:srgbClr val="666666"/>
              </a:solidFill>
              <a:round/>
              <a:headEnd/>
              <a:tailEnd/>
            </a:ln>
          </p:spPr>
          <p:txBody>
            <a:bodyPr/>
            <a:lstStyle/>
            <a:p>
              <a:endParaRPr lang="es-MX"/>
            </a:p>
          </p:txBody>
        </p:sp>
        <p:sp>
          <p:nvSpPr>
            <p:cNvPr id="58473" name="Rectangle 105"/>
            <p:cNvSpPr>
              <a:spLocks noChangeArrowheads="1"/>
            </p:cNvSpPr>
            <p:nvPr/>
          </p:nvSpPr>
          <p:spPr bwMode="auto">
            <a:xfrm>
              <a:off x="1753" y="3704"/>
              <a:ext cx="85"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4</a:t>
              </a:r>
              <a:endParaRPr lang="es-ES"/>
            </a:p>
          </p:txBody>
        </p:sp>
        <p:sp>
          <p:nvSpPr>
            <p:cNvPr id="58474" name="Line 106"/>
            <p:cNvSpPr>
              <a:spLocks noChangeShapeType="1"/>
            </p:cNvSpPr>
            <p:nvPr/>
          </p:nvSpPr>
          <p:spPr bwMode="auto">
            <a:xfrm flipV="1">
              <a:off x="2087" y="3670"/>
              <a:ext cx="1" cy="19"/>
            </a:xfrm>
            <a:prstGeom prst="line">
              <a:avLst/>
            </a:prstGeom>
            <a:noFill/>
            <a:ln w="0">
              <a:solidFill>
                <a:srgbClr val="666666"/>
              </a:solidFill>
              <a:round/>
              <a:headEnd/>
              <a:tailEnd/>
            </a:ln>
          </p:spPr>
          <p:txBody>
            <a:bodyPr/>
            <a:lstStyle/>
            <a:p>
              <a:endParaRPr lang="es-MX"/>
            </a:p>
          </p:txBody>
        </p:sp>
        <p:sp>
          <p:nvSpPr>
            <p:cNvPr id="58475" name="Line 107"/>
            <p:cNvSpPr>
              <a:spLocks noChangeShapeType="1"/>
            </p:cNvSpPr>
            <p:nvPr/>
          </p:nvSpPr>
          <p:spPr bwMode="auto">
            <a:xfrm>
              <a:off x="2087" y="2278"/>
              <a:ext cx="1" cy="15"/>
            </a:xfrm>
            <a:prstGeom prst="line">
              <a:avLst/>
            </a:prstGeom>
            <a:noFill/>
            <a:ln w="0">
              <a:solidFill>
                <a:srgbClr val="666666"/>
              </a:solidFill>
              <a:round/>
              <a:headEnd/>
              <a:tailEnd/>
            </a:ln>
          </p:spPr>
          <p:txBody>
            <a:bodyPr/>
            <a:lstStyle/>
            <a:p>
              <a:endParaRPr lang="es-MX"/>
            </a:p>
          </p:txBody>
        </p:sp>
        <p:sp>
          <p:nvSpPr>
            <p:cNvPr id="58476" name="Rectangle 108"/>
            <p:cNvSpPr>
              <a:spLocks noChangeArrowheads="1"/>
            </p:cNvSpPr>
            <p:nvPr/>
          </p:nvSpPr>
          <p:spPr bwMode="auto">
            <a:xfrm>
              <a:off x="2065" y="3704"/>
              <a:ext cx="85"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5</a:t>
              </a:r>
              <a:endParaRPr lang="es-ES"/>
            </a:p>
          </p:txBody>
        </p:sp>
        <p:sp>
          <p:nvSpPr>
            <p:cNvPr id="58477" name="Line 109"/>
            <p:cNvSpPr>
              <a:spLocks noChangeShapeType="1"/>
            </p:cNvSpPr>
            <p:nvPr/>
          </p:nvSpPr>
          <p:spPr bwMode="auto">
            <a:xfrm flipV="1">
              <a:off x="2404" y="3670"/>
              <a:ext cx="1" cy="19"/>
            </a:xfrm>
            <a:prstGeom prst="line">
              <a:avLst/>
            </a:prstGeom>
            <a:noFill/>
            <a:ln w="0">
              <a:solidFill>
                <a:srgbClr val="666666"/>
              </a:solidFill>
              <a:round/>
              <a:headEnd/>
              <a:tailEnd/>
            </a:ln>
          </p:spPr>
          <p:txBody>
            <a:bodyPr/>
            <a:lstStyle/>
            <a:p>
              <a:endParaRPr lang="es-MX"/>
            </a:p>
          </p:txBody>
        </p:sp>
        <p:sp>
          <p:nvSpPr>
            <p:cNvPr id="58478" name="Line 110"/>
            <p:cNvSpPr>
              <a:spLocks noChangeShapeType="1"/>
            </p:cNvSpPr>
            <p:nvPr/>
          </p:nvSpPr>
          <p:spPr bwMode="auto">
            <a:xfrm>
              <a:off x="2404" y="2278"/>
              <a:ext cx="1" cy="15"/>
            </a:xfrm>
            <a:prstGeom prst="line">
              <a:avLst/>
            </a:prstGeom>
            <a:noFill/>
            <a:ln w="0">
              <a:solidFill>
                <a:srgbClr val="666666"/>
              </a:solidFill>
              <a:round/>
              <a:headEnd/>
              <a:tailEnd/>
            </a:ln>
          </p:spPr>
          <p:txBody>
            <a:bodyPr/>
            <a:lstStyle/>
            <a:p>
              <a:endParaRPr lang="es-MX"/>
            </a:p>
          </p:txBody>
        </p:sp>
        <p:sp>
          <p:nvSpPr>
            <p:cNvPr id="58479" name="Rectangle 111"/>
            <p:cNvSpPr>
              <a:spLocks noChangeArrowheads="1"/>
            </p:cNvSpPr>
            <p:nvPr/>
          </p:nvSpPr>
          <p:spPr bwMode="auto">
            <a:xfrm>
              <a:off x="2381" y="3704"/>
              <a:ext cx="85"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6</a:t>
              </a:r>
              <a:endParaRPr lang="es-ES"/>
            </a:p>
          </p:txBody>
        </p:sp>
        <p:sp>
          <p:nvSpPr>
            <p:cNvPr id="58480" name="Line 112"/>
            <p:cNvSpPr>
              <a:spLocks noChangeShapeType="1"/>
            </p:cNvSpPr>
            <p:nvPr/>
          </p:nvSpPr>
          <p:spPr bwMode="auto">
            <a:xfrm>
              <a:off x="523" y="3689"/>
              <a:ext cx="18" cy="1"/>
            </a:xfrm>
            <a:prstGeom prst="line">
              <a:avLst/>
            </a:prstGeom>
            <a:noFill/>
            <a:ln w="0">
              <a:solidFill>
                <a:srgbClr val="666666"/>
              </a:solidFill>
              <a:round/>
              <a:headEnd/>
              <a:tailEnd/>
            </a:ln>
          </p:spPr>
          <p:txBody>
            <a:bodyPr/>
            <a:lstStyle/>
            <a:p>
              <a:endParaRPr lang="es-MX"/>
            </a:p>
          </p:txBody>
        </p:sp>
        <p:sp>
          <p:nvSpPr>
            <p:cNvPr id="58481" name="Line 113"/>
            <p:cNvSpPr>
              <a:spLocks noChangeShapeType="1"/>
            </p:cNvSpPr>
            <p:nvPr/>
          </p:nvSpPr>
          <p:spPr bwMode="auto">
            <a:xfrm flipH="1">
              <a:off x="2381" y="3689"/>
              <a:ext cx="23" cy="1"/>
            </a:xfrm>
            <a:prstGeom prst="line">
              <a:avLst/>
            </a:prstGeom>
            <a:noFill/>
            <a:ln w="0">
              <a:solidFill>
                <a:srgbClr val="666666"/>
              </a:solidFill>
              <a:round/>
              <a:headEnd/>
              <a:tailEnd/>
            </a:ln>
          </p:spPr>
          <p:txBody>
            <a:bodyPr/>
            <a:lstStyle/>
            <a:p>
              <a:endParaRPr lang="es-MX"/>
            </a:p>
          </p:txBody>
        </p:sp>
        <p:sp>
          <p:nvSpPr>
            <p:cNvPr id="58482" name="Rectangle 114"/>
            <p:cNvSpPr>
              <a:spLocks noChangeArrowheads="1"/>
            </p:cNvSpPr>
            <p:nvPr/>
          </p:nvSpPr>
          <p:spPr bwMode="auto">
            <a:xfrm>
              <a:off x="456" y="3651"/>
              <a:ext cx="85"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a:t>
              </a:r>
              <a:endParaRPr lang="es-ES"/>
            </a:p>
          </p:txBody>
        </p:sp>
        <p:sp>
          <p:nvSpPr>
            <p:cNvPr id="58483" name="Line 115"/>
            <p:cNvSpPr>
              <a:spLocks noChangeShapeType="1"/>
            </p:cNvSpPr>
            <p:nvPr/>
          </p:nvSpPr>
          <p:spPr bwMode="auto">
            <a:xfrm>
              <a:off x="523" y="3406"/>
              <a:ext cx="18" cy="1"/>
            </a:xfrm>
            <a:prstGeom prst="line">
              <a:avLst/>
            </a:prstGeom>
            <a:noFill/>
            <a:ln w="0">
              <a:solidFill>
                <a:srgbClr val="666666"/>
              </a:solidFill>
              <a:round/>
              <a:headEnd/>
              <a:tailEnd/>
            </a:ln>
          </p:spPr>
          <p:txBody>
            <a:bodyPr/>
            <a:lstStyle/>
            <a:p>
              <a:endParaRPr lang="es-MX"/>
            </a:p>
          </p:txBody>
        </p:sp>
        <p:sp>
          <p:nvSpPr>
            <p:cNvPr id="58484" name="Line 116"/>
            <p:cNvSpPr>
              <a:spLocks noChangeShapeType="1"/>
            </p:cNvSpPr>
            <p:nvPr/>
          </p:nvSpPr>
          <p:spPr bwMode="auto">
            <a:xfrm flipH="1">
              <a:off x="2381" y="3406"/>
              <a:ext cx="23" cy="1"/>
            </a:xfrm>
            <a:prstGeom prst="line">
              <a:avLst/>
            </a:prstGeom>
            <a:noFill/>
            <a:ln w="0">
              <a:solidFill>
                <a:srgbClr val="666666"/>
              </a:solidFill>
              <a:round/>
              <a:headEnd/>
              <a:tailEnd/>
            </a:ln>
          </p:spPr>
          <p:txBody>
            <a:bodyPr/>
            <a:lstStyle/>
            <a:p>
              <a:endParaRPr lang="es-MX"/>
            </a:p>
          </p:txBody>
        </p:sp>
        <p:sp>
          <p:nvSpPr>
            <p:cNvPr id="58485" name="Rectangle 117"/>
            <p:cNvSpPr>
              <a:spLocks noChangeArrowheads="1"/>
            </p:cNvSpPr>
            <p:nvPr/>
          </p:nvSpPr>
          <p:spPr bwMode="auto">
            <a:xfrm>
              <a:off x="385" y="3368"/>
              <a:ext cx="156"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0.2</a:t>
              </a:r>
              <a:endParaRPr lang="es-ES"/>
            </a:p>
          </p:txBody>
        </p:sp>
        <p:sp>
          <p:nvSpPr>
            <p:cNvPr id="58486" name="Line 118"/>
            <p:cNvSpPr>
              <a:spLocks noChangeShapeType="1"/>
            </p:cNvSpPr>
            <p:nvPr/>
          </p:nvSpPr>
          <p:spPr bwMode="auto">
            <a:xfrm>
              <a:off x="523" y="3123"/>
              <a:ext cx="18" cy="1"/>
            </a:xfrm>
            <a:prstGeom prst="line">
              <a:avLst/>
            </a:prstGeom>
            <a:noFill/>
            <a:ln w="0">
              <a:solidFill>
                <a:srgbClr val="666666"/>
              </a:solidFill>
              <a:round/>
              <a:headEnd/>
              <a:tailEnd/>
            </a:ln>
          </p:spPr>
          <p:txBody>
            <a:bodyPr/>
            <a:lstStyle/>
            <a:p>
              <a:endParaRPr lang="es-MX"/>
            </a:p>
          </p:txBody>
        </p:sp>
        <p:sp>
          <p:nvSpPr>
            <p:cNvPr id="58487" name="Line 119"/>
            <p:cNvSpPr>
              <a:spLocks noChangeShapeType="1"/>
            </p:cNvSpPr>
            <p:nvPr/>
          </p:nvSpPr>
          <p:spPr bwMode="auto">
            <a:xfrm flipH="1">
              <a:off x="2381" y="3123"/>
              <a:ext cx="23" cy="1"/>
            </a:xfrm>
            <a:prstGeom prst="line">
              <a:avLst/>
            </a:prstGeom>
            <a:noFill/>
            <a:ln w="0">
              <a:solidFill>
                <a:srgbClr val="666666"/>
              </a:solidFill>
              <a:round/>
              <a:headEnd/>
              <a:tailEnd/>
            </a:ln>
          </p:spPr>
          <p:txBody>
            <a:bodyPr/>
            <a:lstStyle/>
            <a:p>
              <a:endParaRPr lang="es-MX"/>
            </a:p>
          </p:txBody>
        </p:sp>
        <p:sp>
          <p:nvSpPr>
            <p:cNvPr id="58488" name="Rectangle 120"/>
            <p:cNvSpPr>
              <a:spLocks noChangeArrowheads="1"/>
            </p:cNvSpPr>
            <p:nvPr/>
          </p:nvSpPr>
          <p:spPr bwMode="auto">
            <a:xfrm>
              <a:off x="385" y="3085"/>
              <a:ext cx="156"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0.4</a:t>
              </a:r>
              <a:endParaRPr lang="es-ES"/>
            </a:p>
          </p:txBody>
        </p:sp>
        <p:sp>
          <p:nvSpPr>
            <p:cNvPr id="58489" name="Line 121"/>
            <p:cNvSpPr>
              <a:spLocks noChangeShapeType="1"/>
            </p:cNvSpPr>
            <p:nvPr/>
          </p:nvSpPr>
          <p:spPr bwMode="auto">
            <a:xfrm>
              <a:off x="523" y="2840"/>
              <a:ext cx="18" cy="1"/>
            </a:xfrm>
            <a:prstGeom prst="line">
              <a:avLst/>
            </a:prstGeom>
            <a:noFill/>
            <a:ln w="0">
              <a:solidFill>
                <a:srgbClr val="666666"/>
              </a:solidFill>
              <a:round/>
              <a:headEnd/>
              <a:tailEnd/>
            </a:ln>
          </p:spPr>
          <p:txBody>
            <a:bodyPr/>
            <a:lstStyle/>
            <a:p>
              <a:endParaRPr lang="es-MX"/>
            </a:p>
          </p:txBody>
        </p:sp>
        <p:sp>
          <p:nvSpPr>
            <p:cNvPr id="58490" name="Line 122"/>
            <p:cNvSpPr>
              <a:spLocks noChangeShapeType="1"/>
            </p:cNvSpPr>
            <p:nvPr/>
          </p:nvSpPr>
          <p:spPr bwMode="auto">
            <a:xfrm flipH="1">
              <a:off x="2381" y="2840"/>
              <a:ext cx="23" cy="1"/>
            </a:xfrm>
            <a:prstGeom prst="line">
              <a:avLst/>
            </a:prstGeom>
            <a:noFill/>
            <a:ln w="0">
              <a:solidFill>
                <a:srgbClr val="666666"/>
              </a:solidFill>
              <a:round/>
              <a:headEnd/>
              <a:tailEnd/>
            </a:ln>
          </p:spPr>
          <p:txBody>
            <a:bodyPr/>
            <a:lstStyle/>
            <a:p>
              <a:endParaRPr lang="es-MX"/>
            </a:p>
          </p:txBody>
        </p:sp>
        <p:sp>
          <p:nvSpPr>
            <p:cNvPr id="58491" name="Rectangle 123"/>
            <p:cNvSpPr>
              <a:spLocks noChangeArrowheads="1"/>
            </p:cNvSpPr>
            <p:nvPr/>
          </p:nvSpPr>
          <p:spPr bwMode="auto">
            <a:xfrm>
              <a:off x="385" y="2802"/>
              <a:ext cx="156"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0.6</a:t>
              </a:r>
              <a:endParaRPr lang="es-ES"/>
            </a:p>
          </p:txBody>
        </p:sp>
        <p:sp>
          <p:nvSpPr>
            <p:cNvPr id="58492" name="Line 124"/>
            <p:cNvSpPr>
              <a:spLocks noChangeShapeType="1"/>
            </p:cNvSpPr>
            <p:nvPr/>
          </p:nvSpPr>
          <p:spPr bwMode="auto">
            <a:xfrm>
              <a:off x="523" y="2557"/>
              <a:ext cx="18" cy="1"/>
            </a:xfrm>
            <a:prstGeom prst="line">
              <a:avLst/>
            </a:prstGeom>
            <a:noFill/>
            <a:ln w="0">
              <a:solidFill>
                <a:srgbClr val="666666"/>
              </a:solidFill>
              <a:round/>
              <a:headEnd/>
              <a:tailEnd/>
            </a:ln>
          </p:spPr>
          <p:txBody>
            <a:bodyPr/>
            <a:lstStyle/>
            <a:p>
              <a:endParaRPr lang="es-MX"/>
            </a:p>
          </p:txBody>
        </p:sp>
        <p:sp>
          <p:nvSpPr>
            <p:cNvPr id="58493" name="Line 125"/>
            <p:cNvSpPr>
              <a:spLocks noChangeShapeType="1"/>
            </p:cNvSpPr>
            <p:nvPr/>
          </p:nvSpPr>
          <p:spPr bwMode="auto">
            <a:xfrm flipH="1">
              <a:off x="2381" y="2557"/>
              <a:ext cx="23" cy="1"/>
            </a:xfrm>
            <a:prstGeom prst="line">
              <a:avLst/>
            </a:prstGeom>
            <a:noFill/>
            <a:ln w="0">
              <a:solidFill>
                <a:srgbClr val="666666"/>
              </a:solidFill>
              <a:round/>
              <a:headEnd/>
              <a:tailEnd/>
            </a:ln>
          </p:spPr>
          <p:txBody>
            <a:bodyPr/>
            <a:lstStyle/>
            <a:p>
              <a:endParaRPr lang="es-MX"/>
            </a:p>
          </p:txBody>
        </p:sp>
        <p:sp>
          <p:nvSpPr>
            <p:cNvPr id="58494" name="Rectangle 126"/>
            <p:cNvSpPr>
              <a:spLocks noChangeArrowheads="1"/>
            </p:cNvSpPr>
            <p:nvPr/>
          </p:nvSpPr>
          <p:spPr bwMode="auto">
            <a:xfrm>
              <a:off x="385" y="2519"/>
              <a:ext cx="156"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0.8</a:t>
              </a:r>
              <a:endParaRPr lang="es-ES"/>
            </a:p>
          </p:txBody>
        </p:sp>
        <p:sp>
          <p:nvSpPr>
            <p:cNvPr id="58495" name="Line 127"/>
            <p:cNvSpPr>
              <a:spLocks noChangeShapeType="1"/>
            </p:cNvSpPr>
            <p:nvPr/>
          </p:nvSpPr>
          <p:spPr bwMode="auto">
            <a:xfrm>
              <a:off x="523" y="2278"/>
              <a:ext cx="18" cy="1"/>
            </a:xfrm>
            <a:prstGeom prst="line">
              <a:avLst/>
            </a:prstGeom>
            <a:noFill/>
            <a:ln w="0">
              <a:solidFill>
                <a:srgbClr val="666666"/>
              </a:solidFill>
              <a:round/>
              <a:headEnd/>
              <a:tailEnd/>
            </a:ln>
          </p:spPr>
          <p:txBody>
            <a:bodyPr/>
            <a:lstStyle/>
            <a:p>
              <a:endParaRPr lang="es-MX"/>
            </a:p>
          </p:txBody>
        </p:sp>
        <p:sp>
          <p:nvSpPr>
            <p:cNvPr id="58496" name="Line 128"/>
            <p:cNvSpPr>
              <a:spLocks noChangeShapeType="1"/>
            </p:cNvSpPr>
            <p:nvPr/>
          </p:nvSpPr>
          <p:spPr bwMode="auto">
            <a:xfrm flipH="1">
              <a:off x="2381" y="2278"/>
              <a:ext cx="23" cy="1"/>
            </a:xfrm>
            <a:prstGeom prst="line">
              <a:avLst/>
            </a:prstGeom>
            <a:noFill/>
            <a:ln w="0">
              <a:solidFill>
                <a:srgbClr val="666666"/>
              </a:solidFill>
              <a:round/>
              <a:headEnd/>
              <a:tailEnd/>
            </a:ln>
          </p:spPr>
          <p:txBody>
            <a:bodyPr/>
            <a:lstStyle/>
            <a:p>
              <a:endParaRPr lang="es-MX"/>
            </a:p>
          </p:txBody>
        </p:sp>
        <p:sp>
          <p:nvSpPr>
            <p:cNvPr id="58497" name="Rectangle 129"/>
            <p:cNvSpPr>
              <a:spLocks noChangeArrowheads="1"/>
            </p:cNvSpPr>
            <p:nvPr/>
          </p:nvSpPr>
          <p:spPr bwMode="auto">
            <a:xfrm>
              <a:off x="456" y="2240"/>
              <a:ext cx="85" cy="99"/>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1</a:t>
              </a:r>
              <a:endParaRPr lang="es-ES"/>
            </a:p>
          </p:txBody>
        </p:sp>
        <p:sp>
          <p:nvSpPr>
            <p:cNvPr id="58498" name="Line 130"/>
            <p:cNvSpPr>
              <a:spLocks noChangeShapeType="1"/>
            </p:cNvSpPr>
            <p:nvPr/>
          </p:nvSpPr>
          <p:spPr bwMode="auto">
            <a:xfrm>
              <a:off x="523" y="2278"/>
              <a:ext cx="1881" cy="1"/>
            </a:xfrm>
            <a:prstGeom prst="line">
              <a:avLst/>
            </a:prstGeom>
            <a:noFill/>
            <a:ln w="0">
              <a:solidFill>
                <a:srgbClr val="666666"/>
              </a:solidFill>
              <a:round/>
              <a:headEnd/>
              <a:tailEnd/>
            </a:ln>
          </p:spPr>
          <p:txBody>
            <a:bodyPr/>
            <a:lstStyle/>
            <a:p>
              <a:endParaRPr lang="es-MX"/>
            </a:p>
          </p:txBody>
        </p:sp>
        <p:sp>
          <p:nvSpPr>
            <p:cNvPr id="58499" name="Freeform 131"/>
            <p:cNvSpPr>
              <a:spLocks/>
            </p:cNvSpPr>
            <p:nvPr/>
          </p:nvSpPr>
          <p:spPr bwMode="auto">
            <a:xfrm>
              <a:off x="523" y="2278"/>
              <a:ext cx="1881" cy="1411"/>
            </a:xfrm>
            <a:custGeom>
              <a:avLst/>
              <a:gdLst/>
              <a:ahLst/>
              <a:cxnLst>
                <a:cxn ang="0">
                  <a:pos x="0" y="369"/>
                </a:cxn>
                <a:cxn ang="0">
                  <a:pos x="422" y="369"/>
                </a:cxn>
                <a:cxn ang="0">
                  <a:pos x="422" y="0"/>
                </a:cxn>
              </a:cxnLst>
              <a:rect l="0" t="0" r="r" b="b"/>
              <a:pathLst>
                <a:path w="422" h="369">
                  <a:moveTo>
                    <a:pt x="0" y="369"/>
                  </a:moveTo>
                  <a:lnTo>
                    <a:pt x="422" y="369"/>
                  </a:lnTo>
                  <a:lnTo>
                    <a:pt x="422" y="0"/>
                  </a:lnTo>
                </a:path>
              </a:pathLst>
            </a:custGeom>
            <a:noFill/>
            <a:ln w="0">
              <a:solidFill>
                <a:srgbClr val="666666"/>
              </a:solidFill>
              <a:prstDash val="solid"/>
              <a:round/>
              <a:headEnd/>
              <a:tailEnd/>
            </a:ln>
          </p:spPr>
          <p:txBody>
            <a:bodyPr/>
            <a:lstStyle/>
            <a:p>
              <a:endParaRPr lang="es-MX"/>
            </a:p>
          </p:txBody>
        </p:sp>
        <p:sp>
          <p:nvSpPr>
            <p:cNvPr id="58500" name="Line 132"/>
            <p:cNvSpPr>
              <a:spLocks noChangeShapeType="1"/>
            </p:cNvSpPr>
            <p:nvPr/>
          </p:nvSpPr>
          <p:spPr bwMode="auto">
            <a:xfrm flipV="1">
              <a:off x="523" y="2278"/>
              <a:ext cx="1" cy="1411"/>
            </a:xfrm>
            <a:prstGeom prst="line">
              <a:avLst/>
            </a:prstGeom>
            <a:noFill/>
            <a:ln w="0">
              <a:solidFill>
                <a:srgbClr val="666666"/>
              </a:solidFill>
              <a:round/>
              <a:headEnd/>
              <a:tailEnd/>
            </a:ln>
          </p:spPr>
          <p:txBody>
            <a:bodyPr/>
            <a:lstStyle/>
            <a:p>
              <a:endParaRPr lang="es-MX"/>
            </a:p>
          </p:txBody>
        </p:sp>
        <p:sp>
          <p:nvSpPr>
            <p:cNvPr id="58501" name="Line 133"/>
            <p:cNvSpPr>
              <a:spLocks noChangeShapeType="1"/>
            </p:cNvSpPr>
            <p:nvPr/>
          </p:nvSpPr>
          <p:spPr bwMode="auto">
            <a:xfrm>
              <a:off x="523" y="2278"/>
              <a:ext cx="1881" cy="1"/>
            </a:xfrm>
            <a:prstGeom prst="line">
              <a:avLst/>
            </a:prstGeom>
            <a:noFill/>
            <a:ln w="0">
              <a:solidFill>
                <a:srgbClr val="666666"/>
              </a:solidFill>
              <a:prstDash val="sysDot"/>
              <a:round/>
              <a:headEnd/>
              <a:tailEnd/>
            </a:ln>
          </p:spPr>
          <p:txBody>
            <a:bodyPr/>
            <a:lstStyle/>
            <a:p>
              <a:endParaRPr lang="es-MX"/>
            </a:p>
          </p:txBody>
        </p:sp>
        <p:sp>
          <p:nvSpPr>
            <p:cNvPr id="58502" name="Freeform 134"/>
            <p:cNvSpPr>
              <a:spLocks/>
            </p:cNvSpPr>
            <p:nvPr/>
          </p:nvSpPr>
          <p:spPr bwMode="auto">
            <a:xfrm>
              <a:off x="677" y="2278"/>
              <a:ext cx="1819" cy="1411"/>
            </a:xfrm>
            <a:custGeom>
              <a:avLst/>
              <a:gdLst/>
              <a:ahLst/>
              <a:cxnLst>
                <a:cxn ang="0">
                  <a:pos x="13" y="1335"/>
                </a:cxn>
                <a:cxn ang="0">
                  <a:pos x="49" y="1193"/>
                </a:cxn>
                <a:cxn ang="0">
                  <a:pos x="85" y="1067"/>
                </a:cxn>
                <a:cxn ang="0">
                  <a:pos x="120" y="956"/>
                </a:cxn>
                <a:cxn ang="0">
                  <a:pos x="151" y="857"/>
                </a:cxn>
                <a:cxn ang="0">
                  <a:pos x="187" y="769"/>
                </a:cxn>
                <a:cxn ang="0">
                  <a:pos x="223" y="688"/>
                </a:cxn>
                <a:cxn ang="0">
                  <a:pos x="258" y="616"/>
                </a:cxn>
                <a:cxn ang="0">
                  <a:pos x="294" y="551"/>
                </a:cxn>
                <a:cxn ang="0">
                  <a:pos x="325" y="493"/>
                </a:cxn>
                <a:cxn ang="0">
                  <a:pos x="361" y="440"/>
                </a:cxn>
                <a:cxn ang="0">
                  <a:pos x="397" y="394"/>
                </a:cxn>
                <a:cxn ang="0">
                  <a:pos x="432" y="352"/>
                </a:cxn>
                <a:cxn ang="0">
                  <a:pos x="463" y="318"/>
                </a:cxn>
                <a:cxn ang="0">
                  <a:pos x="499" y="283"/>
                </a:cxn>
                <a:cxn ang="0">
                  <a:pos x="535" y="253"/>
                </a:cxn>
                <a:cxn ang="0">
                  <a:pos x="570" y="226"/>
                </a:cxn>
                <a:cxn ang="0">
                  <a:pos x="602" y="203"/>
                </a:cxn>
                <a:cxn ang="0">
                  <a:pos x="637" y="180"/>
                </a:cxn>
                <a:cxn ang="0">
                  <a:pos x="673" y="161"/>
                </a:cxn>
                <a:cxn ang="0">
                  <a:pos x="709" y="145"/>
                </a:cxn>
                <a:cxn ang="0">
                  <a:pos x="740" y="130"/>
                </a:cxn>
                <a:cxn ang="0">
                  <a:pos x="775" y="115"/>
                </a:cxn>
                <a:cxn ang="0">
                  <a:pos x="811" y="103"/>
                </a:cxn>
                <a:cxn ang="0">
                  <a:pos x="847" y="92"/>
                </a:cxn>
                <a:cxn ang="0">
                  <a:pos x="882" y="84"/>
                </a:cxn>
                <a:cxn ang="0">
                  <a:pos x="914" y="73"/>
                </a:cxn>
                <a:cxn ang="0">
                  <a:pos x="949" y="65"/>
                </a:cxn>
                <a:cxn ang="0">
                  <a:pos x="985" y="57"/>
                </a:cxn>
                <a:cxn ang="0">
                  <a:pos x="1021" y="54"/>
                </a:cxn>
                <a:cxn ang="0">
                  <a:pos x="1052" y="46"/>
                </a:cxn>
                <a:cxn ang="0">
                  <a:pos x="1087" y="42"/>
                </a:cxn>
                <a:cxn ang="0">
                  <a:pos x="1123" y="38"/>
                </a:cxn>
                <a:cxn ang="0">
                  <a:pos x="1159" y="35"/>
                </a:cxn>
                <a:cxn ang="0">
                  <a:pos x="1190" y="31"/>
                </a:cxn>
                <a:cxn ang="0">
                  <a:pos x="1226" y="27"/>
                </a:cxn>
                <a:cxn ang="0">
                  <a:pos x="1261" y="23"/>
                </a:cxn>
                <a:cxn ang="0">
                  <a:pos x="1297" y="19"/>
                </a:cxn>
                <a:cxn ang="0">
                  <a:pos x="1333" y="19"/>
                </a:cxn>
                <a:cxn ang="0">
                  <a:pos x="1364" y="15"/>
                </a:cxn>
                <a:cxn ang="0">
                  <a:pos x="1399" y="15"/>
                </a:cxn>
                <a:cxn ang="0">
                  <a:pos x="1435" y="12"/>
                </a:cxn>
                <a:cxn ang="0">
                  <a:pos x="1471" y="12"/>
                </a:cxn>
                <a:cxn ang="0">
                  <a:pos x="1502" y="12"/>
                </a:cxn>
                <a:cxn ang="0">
                  <a:pos x="1538" y="8"/>
                </a:cxn>
                <a:cxn ang="0">
                  <a:pos x="1573" y="8"/>
                </a:cxn>
                <a:cxn ang="0">
                  <a:pos x="1609" y="8"/>
                </a:cxn>
                <a:cxn ang="0">
                  <a:pos x="1640" y="4"/>
                </a:cxn>
                <a:cxn ang="0">
                  <a:pos x="1676" y="4"/>
                </a:cxn>
                <a:cxn ang="0">
                  <a:pos x="1711" y="4"/>
                </a:cxn>
                <a:cxn ang="0">
                  <a:pos x="1747" y="4"/>
                </a:cxn>
                <a:cxn ang="0">
                  <a:pos x="1778" y="4"/>
                </a:cxn>
                <a:cxn ang="0">
                  <a:pos x="1814" y="4"/>
                </a:cxn>
                <a:cxn ang="0">
                  <a:pos x="1850" y="4"/>
                </a:cxn>
              </a:cxnLst>
              <a:rect l="0" t="0" r="r" b="b"/>
              <a:pathLst>
                <a:path w="1867" h="1411">
                  <a:moveTo>
                    <a:pt x="0" y="1411"/>
                  </a:moveTo>
                  <a:lnTo>
                    <a:pt x="13" y="1335"/>
                  </a:lnTo>
                  <a:lnTo>
                    <a:pt x="31" y="1262"/>
                  </a:lnTo>
                  <a:lnTo>
                    <a:pt x="49" y="1193"/>
                  </a:lnTo>
                  <a:lnTo>
                    <a:pt x="67" y="1128"/>
                  </a:lnTo>
                  <a:lnTo>
                    <a:pt x="85" y="1067"/>
                  </a:lnTo>
                  <a:lnTo>
                    <a:pt x="102" y="1010"/>
                  </a:lnTo>
                  <a:lnTo>
                    <a:pt x="120" y="956"/>
                  </a:lnTo>
                  <a:lnTo>
                    <a:pt x="138" y="906"/>
                  </a:lnTo>
                  <a:lnTo>
                    <a:pt x="151" y="857"/>
                  </a:lnTo>
                  <a:lnTo>
                    <a:pt x="169" y="811"/>
                  </a:lnTo>
                  <a:lnTo>
                    <a:pt x="187" y="769"/>
                  </a:lnTo>
                  <a:lnTo>
                    <a:pt x="205" y="727"/>
                  </a:lnTo>
                  <a:lnTo>
                    <a:pt x="223" y="688"/>
                  </a:lnTo>
                  <a:lnTo>
                    <a:pt x="241" y="650"/>
                  </a:lnTo>
                  <a:lnTo>
                    <a:pt x="258" y="616"/>
                  </a:lnTo>
                  <a:lnTo>
                    <a:pt x="276" y="581"/>
                  </a:lnTo>
                  <a:lnTo>
                    <a:pt x="294" y="551"/>
                  </a:lnTo>
                  <a:lnTo>
                    <a:pt x="307" y="520"/>
                  </a:lnTo>
                  <a:lnTo>
                    <a:pt x="325" y="493"/>
                  </a:lnTo>
                  <a:lnTo>
                    <a:pt x="343" y="467"/>
                  </a:lnTo>
                  <a:lnTo>
                    <a:pt x="361" y="440"/>
                  </a:lnTo>
                  <a:lnTo>
                    <a:pt x="379" y="417"/>
                  </a:lnTo>
                  <a:lnTo>
                    <a:pt x="397" y="394"/>
                  </a:lnTo>
                  <a:lnTo>
                    <a:pt x="414" y="375"/>
                  </a:lnTo>
                  <a:lnTo>
                    <a:pt x="432" y="352"/>
                  </a:lnTo>
                  <a:lnTo>
                    <a:pt x="446" y="333"/>
                  </a:lnTo>
                  <a:lnTo>
                    <a:pt x="463" y="318"/>
                  </a:lnTo>
                  <a:lnTo>
                    <a:pt x="481" y="298"/>
                  </a:lnTo>
                  <a:lnTo>
                    <a:pt x="499" y="283"/>
                  </a:lnTo>
                  <a:lnTo>
                    <a:pt x="517" y="268"/>
                  </a:lnTo>
                  <a:lnTo>
                    <a:pt x="535" y="253"/>
                  </a:lnTo>
                  <a:lnTo>
                    <a:pt x="553" y="241"/>
                  </a:lnTo>
                  <a:lnTo>
                    <a:pt x="570" y="226"/>
                  </a:lnTo>
                  <a:lnTo>
                    <a:pt x="588" y="214"/>
                  </a:lnTo>
                  <a:lnTo>
                    <a:pt x="602" y="203"/>
                  </a:lnTo>
                  <a:lnTo>
                    <a:pt x="619" y="191"/>
                  </a:lnTo>
                  <a:lnTo>
                    <a:pt x="637" y="180"/>
                  </a:lnTo>
                  <a:lnTo>
                    <a:pt x="655" y="172"/>
                  </a:lnTo>
                  <a:lnTo>
                    <a:pt x="673" y="161"/>
                  </a:lnTo>
                  <a:lnTo>
                    <a:pt x="691" y="153"/>
                  </a:lnTo>
                  <a:lnTo>
                    <a:pt x="709" y="145"/>
                  </a:lnTo>
                  <a:lnTo>
                    <a:pt x="726" y="138"/>
                  </a:lnTo>
                  <a:lnTo>
                    <a:pt x="740" y="130"/>
                  </a:lnTo>
                  <a:lnTo>
                    <a:pt x="758" y="123"/>
                  </a:lnTo>
                  <a:lnTo>
                    <a:pt x="775" y="115"/>
                  </a:lnTo>
                  <a:lnTo>
                    <a:pt x="793" y="111"/>
                  </a:lnTo>
                  <a:lnTo>
                    <a:pt x="811" y="103"/>
                  </a:lnTo>
                  <a:lnTo>
                    <a:pt x="829" y="100"/>
                  </a:lnTo>
                  <a:lnTo>
                    <a:pt x="847" y="92"/>
                  </a:lnTo>
                  <a:lnTo>
                    <a:pt x="865" y="88"/>
                  </a:lnTo>
                  <a:lnTo>
                    <a:pt x="882" y="84"/>
                  </a:lnTo>
                  <a:lnTo>
                    <a:pt x="896" y="77"/>
                  </a:lnTo>
                  <a:lnTo>
                    <a:pt x="914" y="73"/>
                  </a:lnTo>
                  <a:lnTo>
                    <a:pt x="931" y="69"/>
                  </a:lnTo>
                  <a:lnTo>
                    <a:pt x="949" y="65"/>
                  </a:lnTo>
                  <a:lnTo>
                    <a:pt x="967" y="61"/>
                  </a:lnTo>
                  <a:lnTo>
                    <a:pt x="985" y="57"/>
                  </a:lnTo>
                  <a:lnTo>
                    <a:pt x="1003" y="57"/>
                  </a:lnTo>
                  <a:lnTo>
                    <a:pt x="1021" y="54"/>
                  </a:lnTo>
                  <a:lnTo>
                    <a:pt x="1038" y="50"/>
                  </a:lnTo>
                  <a:lnTo>
                    <a:pt x="1052" y="46"/>
                  </a:lnTo>
                  <a:lnTo>
                    <a:pt x="1070" y="46"/>
                  </a:lnTo>
                  <a:lnTo>
                    <a:pt x="1087" y="42"/>
                  </a:lnTo>
                  <a:lnTo>
                    <a:pt x="1105" y="38"/>
                  </a:lnTo>
                  <a:lnTo>
                    <a:pt x="1123" y="38"/>
                  </a:lnTo>
                  <a:lnTo>
                    <a:pt x="1141" y="35"/>
                  </a:lnTo>
                  <a:lnTo>
                    <a:pt x="1159" y="35"/>
                  </a:lnTo>
                  <a:lnTo>
                    <a:pt x="1177" y="31"/>
                  </a:lnTo>
                  <a:lnTo>
                    <a:pt x="1190" y="31"/>
                  </a:lnTo>
                  <a:lnTo>
                    <a:pt x="1208" y="27"/>
                  </a:lnTo>
                  <a:lnTo>
                    <a:pt x="1226" y="27"/>
                  </a:lnTo>
                  <a:lnTo>
                    <a:pt x="1243" y="23"/>
                  </a:lnTo>
                  <a:lnTo>
                    <a:pt x="1261" y="23"/>
                  </a:lnTo>
                  <a:lnTo>
                    <a:pt x="1279" y="23"/>
                  </a:lnTo>
                  <a:lnTo>
                    <a:pt x="1297" y="19"/>
                  </a:lnTo>
                  <a:lnTo>
                    <a:pt x="1315" y="19"/>
                  </a:lnTo>
                  <a:lnTo>
                    <a:pt x="1333" y="19"/>
                  </a:lnTo>
                  <a:lnTo>
                    <a:pt x="1346" y="15"/>
                  </a:lnTo>
                  <a:lnTo>
                    <a:pt x="1364" y="15"/>
                  </a:lnTo>
                  <a:lnTo>
                    <a:pt x="1382" y="15"/>
                  </a:lnTo>
                  <a:lnTo>
                    <a:pt x="1399" y="15"/>
                  </a:lnTo>
                  <a:lnTo>
                    <a:pt x="1417" y="12"/>
                  </a:lnTo>
                  <a:lnTo>
                    <a:pt x="1435" y="12"/>
                  </a:lnTo>
                  <a:lnTo>
                    <a:pt x="1453" y="12"/>
                  </a:lnTo>
                  <a:lnTo>
                    <a:pt x="1471" y="12"/>
                  </a:lnTo>
                  <a:lnTo>
                    <a:pt x="1484" y="12"/>
                  </a:lnTo>
                  <a:lnTo>
                    <a:pt x="1502" y="12"/>
                  </a:lnTo>
                  <a:lnTo>
                    <a:pt x="1520" y="8"/>
                  </a:lnTo>
                  <a:lnTo>
                    <a:pt x="1538" y="8"/>
                  </a:lnTo>
                  <a:lnTo>
                    <a:pt x="1555" y="8"/>
                  </a:lnTo>
                  <a:lnTo>
                    <a:pt x="1573" y="8"/>
                  </a:lnTo>
                  <a:lnTo>
                    <a:pt x="1591" y="8"/>
                  </a:lnTo>
                  <a:lnTo>
                    <a:pt x="1609" y="8"/>
                  </a:lnTo>
                  <a:lnTo>
                    <a:pt x="1627" y="8"/>
                  </a:lnTo>
                  <a:lnTo>
                    <a:pt x="1640" y="4"/>
                  </a:lnTo>
                  <a:lnTo>
                    <a:pt x="1658" y="4"/>
                  </a:lnTo>
                  <a:lnTo>
                    <a:pt x="1676" y="4"/>
                  </a:lnTo>
                  <a:lnTo>
                    <a:pt x="1694" y="4"/>
                  </a:lnTo>
                  <a:lnTo>
                    <a:pt x="1711" y="4"/>
                  </a:lnTo>
                  <a:lnTo>
                    <a:pt x="1729" y="4"/>
                  </a:lnTo>
                  <a:lnTo>
                    <a:pt x="1747" y="4"/>
                  </a:lnTo>
                  <a:lnTo>
                    <a:pt x="1765" y="4"/>
                  </a:lnTo>
                  <a:lnTo>
                    <a:pt x="1778" y="4"/>
                  </a:lnTo>
                  <a:lnTo>
                    <a:pt x="1796" y="4"/>
                  </a:lnTo>
                  <a:lnTo>
                    <a:pt x="1814" y="4"/>
                  </a:lnTo>
                  <a:lnTo>
                    <a:pt x="1832" y="4"/>
                  </a:lnTo>
                  <a:lnTo>
                    <a:pt x="1850" y="4"/>
                  </a:lnTo>
                  <a:lnTo>
                    <a:pt x="1867" y="0"/>
                  </a:lnTo>
                </a:path>
              </a:pathLst>
            </a:custGeom>
            <a:noFill/>
            <a:ln w="14288">
              <a:solidFill>
                <a:srgbClr val="0000FF"/>
              </a:solidFill>
              <a:prstDash val="solid"/>
              <a:round/>
              <a:headEnd/>
              <a:tailEnd/>
            </a:ln>
          </p:spPr>
          <p:txBody>
            <a:bodyPr/>
            <a:lstStyle/>
            <a:p>
              <a:endParaRPr lang="es-MX"/>
            </a:p>
          </p:txBody>
        </p:sp>
      </p:grpSp>
      <p:grpSp>
        <p:nvGrpSpPr>
          <p:cNvPr id="143" name="142 Grupo"/>
          <p:cNvGrpSpPr/>
          <p:nvPr/>
        </p:nvGrpSpPr>
        <p:grpSpPr>
          <a:xfrm>
            <a:off x="4648200" y="3276600"/>
            <a:ext cx="3976688" cy="2949575"/>
            <a:chOff x="4648200" y="3276600"/>
            <a:chExt cx="3976688" cy="2949575"/>
          </a:xfrm>
        </p:grpSpPr>
        <p:sp>
          <p:nvSpPr>
            <p:cNvPr id="58574" name="Rectangle 206"/>
            <p:cNvSpPr>
              <a:spLocks noChangeArrowheads="1"/>
            </p:cNvSpPr>
            <p:nvPr/>
          </p:nvSpPr>
          <p:spPr bwMode="auto">
            <a:xfrm>
              <a:off x="4648200" y="3276600"/>
              <a:ext cx="3976688" cy="2908300"/>
            </a:xfrm>
            <a:prstGeom prst="rect">
              <a:avLst/>
            </a:prstGeom>
            <a:solidFill>
              <a:srgbClr val="CCCCCC"/>
            </a:solidFill>
            <a:ln w="9525">
              <a:noFill/>
              <a:miter lim="800000"/>
              <a:headEnd/>
              <a:tailEnd/>
            </a:ln>
          </p:spPr>
          <p:txBody>
            <a:bodyPr/>
            <a:lstStyle/>
            <a:p>
              <a:endParaRPr lang="es-MX"/>
            </a:p>
          </p:txBody>
        </p:sp>
        <p:sp>
          <p:nvSpPr>
            <p:cNvPr id="58575" name="Rectangle 207"/>
            <p:cNvSpPr>
              <a:spLocks noChangeArrowheads="1"/>
            </p:cNvSpPr>
            <p:nvPr/>
          </p:nvSpPr>
          <p:spPr bwMode="auto">
            <a:xfrm>
              <a:off x="6148388" y="3416300"/>
              <a:ext cx="893763"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Helvetica" charset="0"/>
                </a:rPr>
                <a:t>Step Response</a:t>
              </a:r>
              <a:endParaRPr lang="es-ES"/>
            </a:p>
          </p:txBody>
        </p:sp>
        <p:sp>
          <p:nvSpPr>
            <p:cNvPr id="58576" name="Rectangle 208"/>
            <p:cNvSpPr>
              <a:spLocks noChangeArrowheads="1"/>
            </p:cNvSpPr>
            <p:nvPr/>
          </p:nvSpPr>
          <p:spPr bwMode="auto">
            <a:xfrm>
              <a:off x="6338888" y="6026150"/>
              <a:ext cx="919163" cy="200025"/>
            </a:xfrm>
            <a:prstGeom prst="rect">
              <a:avLst/>
            </a:prstGeom>
            <a:noFill/>
            <a:ln w="9525">
              <a:noFill/>
              <a:miter lim="800000"/>
              <a:headEnd/>
              <a:tailEnd/>
            </a:ln>
          </p:spPr>
          <p:txBody>
            <a:bodyPr wrap="none" lIns="0" tIns="0" rIns="0" bIns="0">
              <a:spAutoFit/>
            </a:bodyPr>
            <a:lstStyle/>
            <a:p>
              <a:r>
                <a:rPr lang="es-ES" sz="1200">
                  <a:solidFill>
                    <a:srgbClr val="000000"/>
                  </a:solidFill>
                  <a:latin typeface="Helvetica" charset="0"/>
                </a:rPr>
                <a:t>Time (sec)</a:t>
              </a:r>
              <a:endParaRPr lang="es-ES"/>
            </a:p>
          </p:txBody>
        </p:sp>
        <p:sp>
          <p:nvSpPr>
            <p:cNvPr id="58577" name="Rectangle 209"/>
            <p:cNvSpPr>
              <a:spLocks noChangeArrowheads="1"/>
            </p:cNvSpPr>
            <p:nvPr/>
          </p:nvSpPr>
          <p:spPr bwMode="auto">
            <a:xfrm rot="16200000">
              <a:off x="4559300" y="4656138"/>
              <a:ext cx="654050" cy="182563"/>
            </a:xfrm>
            <a:prstGeom prst="rect">
              <a:avLst/>
            </a:prstGeom>
            <a:noFill/>
            <a:ln w="9525">
              <a:noFill/>
              <a:miter lim="800000"/>
              <a:headEnd/>
              <a:tailEnd/>
            </a:ln>
          </p:spPr>
          <p:txBody>
            <a:bodyPr wrap="none" lIns="0" tIns="0" rIns="0" bIns="0">
              <a:spAutoFit/>
            </a:bodyPr>
            <a:lstStyle/>
            <a:p>
              <a:r>
                <a:rPr lang="es-ES" sz="1200">
                  <a:solidFill>
                    <a:srgbClr val="000000"/>
                  </a:solidFill>
                  <a:latin typeface="Helvetica" charset="0"/>
                </a:rPr>
                <a:t>Amplitude</a:t>
              </a:r>
              <a:endParaRPr lang="es-ES"/>
            </a:p>
          </p:txBody>
        </p:sp>
        <p:sp>
          <p:nvSpPr>
            <p:cNvPr id="58578" name="Rectangle 210"/>
            <p:cNvSpPr>
              <a:spLocks noChangeArrowheads="1"/>
            </p:cNvSpPr>
            <p:nvPr/>
          </p:nvSpPr>
          <p:spPr bwMode="auto">
            <a:xfrm>
              <a:off x="5249863" y="3616325"/>
              <a:ext cx="2986088" cy="2239963"/>
            </a:xfrm>
            <a:prstGeom prst="rect">
              <a:avLst/>
            </a:prstGeom>
            <a:solidFill>
              <a:srgbClr val="FFFFFF"/>
            </a:solidFill>
            <a:ln w="9525">
              <a:noFill/>
              <a:miter lim="800000"/>
              <a:headEnd/>
              <a:tailEnd/>
            </a:ln>
          </p:spPr>
          <p:txBody>
            <a:bodyPr/>
            <a:lstStyle/>
            <a:p>
              <a:endParaRPr lang="es-MX"/>
            </a:p>
          </p:txBody>
        </p:sp>
        <p:sp>
          <p:nvSpPr>
            <p:cNvPr id="58579" name="Rectangle 211"/>
            <p:cNvSpPr>
              <a:spLocks noChangeArrowheads="1"/>
            </p:cNvSpPr>
            <p:nvPr/>
          </p:nvSpPr>
          <p:spPr bwMode="auto">
            <a:xfrm>
              <a:off x="5249863" y="3616325"/>
              <a:ext cx="2986088" cy="2239963"/>
            </a:xfrm>
            <a:prstGeom prst="rect">
              <a:avLst/>
            </a:prstGeom>
            <a:noFill/>
            <a:ln w="0">
              <a:solidFill>
                <a:srgbClr val="FFFFFF"/>
              </a:solidFill>
              <a:miter lim="800000"/>
              <a:headEnd/>
              <a:tailEnd/>
            </a:ln>
          </p:spPr>
          <p:txBody>
            <a:bodyPr/>
            <a:lstStyle/>
            <a:p>
              <a:endParaRPr lang="es-MX"/>
            </a:p>
          </p:txBody>
        </p:sp>
        <p:sp>
          <p:nvSpPr>
            <p:cNvPr id="58580" name="Freeform 212"/>
            <p:cNvSpPr>
              <a:spLocks/>
            </p:cNvSpPr>
            <p:nvPr/>
          </p:nvSpPr>
          <p:spPr bwMode="auto">
            <a:xfrm>
              <a:off x="5249863" y="3616325"/>
              <a:ext cx="1588" cy="2239963"/>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581" name="Freeform 213"/>
            <p:cNvSpPr>
              <a:spLocks/>
            </p:cNvSpPr>
            <p:nvPr/>
          </p:nvSpPr>
          <p:spPr bwMode="auto">
            <a:xfrm>
              <a:off x="5745163" y="3616325"/>
              <a:ext cx="1588" cy="2239963"/>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582" name="Freeform 214"/>
            <p:cNvSpPr>
              <a:spLocks/>
            </p:cNvSpPr>
            <p:nvPr/>
          </p:nvSpPr>
          <p:spPr bwMode="auto">
            <a:xfrm>
              <a:off x="6240463" y="3616325"/>
              <a:ext cx="1588" cy="2239963"/>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583" name="Freeform 215"/>
            <p:cNvSpPr>
              <a:spLocks/>
            </p:cNvSpPr>
            <p:nvPr/>
          </p:nvSpPr>
          <p:spPr bwMode="auto">
            <a:xfrm>
              <a:off x="6742113" y="3616325"/>
              <a:ext cx="1588" cy="2239963"/>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584" name="Freeform 216"/>
            <p:cNvSpPr>
              <a:spLocks/>
            </p:cNvSpPr>
            <p:nvPr/>
          </p:nvSpPr>
          <p:spPr bwMode="auto">
            <a:xfrm>
              <a:off x="7237413" y="3616325"/>
              <a:ext cx="1588" cy="2239963"/>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585" name="Freeform 217"/>
            <p:cNvSpPr>
              <a:spLocks/>
            </p:cNvSpPr>
            <p:nvPr/>
          </p:nvSpPr>
          <p:spPr bwMode="auto">
            <a:xfrm>
              <a:off x="7732713" y="3616325"/>
              <a:ext cx="1588" cy="2239963"/>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586" name="Freeform 218"/>
            <p:cNvSpPr>
              <a:spLocks/>
            </p:cNvSpPr>
            <p:nvPr/>
          </p:nvSpPr>
          <p:spPr bwMode="auto">
            <a:xfrm>
              <a:off x="8235950" y="3616325"/>
              <a:ext cx="1588" cy="2239963"/>
            </a:xfrm>
            <a:custGeom>
              <a:avLst/>
              <a:gdLst/>
              <a:ahLst/>
              <a:cxnLst>
                <a:cxn ang="0">
                  <a:pos x="0" y="369"/>
                </a:cxn>
                <a:cxn ang="0">
                  <a:pos x="0" y="0"/>
                </a:cxn>
                <a:cxn ang="0">
                  <a:pos x="0" y="0"/>
                </a:cxn>
              </a:cxnLst>
              <a:rect l="0" t="0" r="r" b="b"/>
              <a:pathLst>
                <a:path h="369">
                  <a:moveTo>
                    <a:pt x="0" y="369"/>
                  </a:moveTo>
                  <a:lnTo>
                    <a:pt x="0" y="0"/>
                  </a:lnTo>
                  <a:lnTo>
                    <a:pt x="0" y="0"/>
                  </a:lnTo>
                </a:path>
              </a:pathLst>
            </a:custGeom>
            <a:noFill/>
            <a:ln w="0">
              <a:solidFill>
                <a:srgbClr val="666666"/>
              </a:solidFill>
              <a:prstDash val="sysDot"/>
              <a:round/>
              <a:headEnd/>
              <a:tailEnd/>
            </a:ln>
          </p:spPr>
          <p:txBody>
            <a:bodyPr/>
            <a:lstStyle/>
            <a:p>
              <a:endParaRPr lang="es-MX"/>
            </a:p>
          </p:txBody>
        </p:sp>
        <p:sp>
          <p:nvSpPr>
            <p:cNvPr id="58587" name="Freeform 219"/>
            <p:cNvSpPr>
              <a:spLocks/>
            </p:cNvSpPr>
            <p:nvPr/>
          </p:nvSpPr>
          <p:spPr bwMode="auto">
            <a:xfrm>
              <a:off x="5249863" y="5856288"/>
              <a:ext cx="2986088" cy="1588"/>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588" name="Freeform 220"/>
            <p:cNvSpPr>
              <a:spLocks/>
            </p:cNvSpPr>
            <p:nvPr/>
          </p:nvSpPr>
          <p:spPr bwMode="auto">
            <a:xfrm>
              <a:off x="5249863" y="5407025"/>
              <a:ext cx="2986088" cy="1588"/>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589" name="Freeform 221"/>
            <p:cNvSpPr>
              <a:spLocks/>
            </p:cNvSpPr>
            <p:nvPr/>
          </p:nvSpPr>
          <p:spPr bwMode="auto">
            <a:xfrm>
              <a:off x="5249863" y="4957763"/>
              <a:ext cx="2986088" cy="1588"/>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590" name="Freeform 222"/>
            <p:cNvSpPr>
              <a:spLocks/>
            </p:cNvSpPr>
            <p:nvPr/>
          </p:nvSpPr>
          <p:spPr bwMode="auto">
            <a:xfrm>
              <a:off x="5249863" y="4508500"/>
              <a:ext cx="2986088" cy="1588"/>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591" name="Freeform 223"/>
            <p:cNvSpPr>
              <a:spLocks/>
            </p:cNvSpPr>
            <p:nvPr/>
          </p:nvSpPr>
          <p:spPr bwMode="auto">
            <a:xfrm>
              <a:off x="5249863" y="4059238"/>
              <a:ext cx="2986088" cy="1588"/>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592" name="Freeform 224"/>
            <p:cNvSpPr>
              <a:spLocks/>
            </p:cNvSpPr>
            <p:nvPr/>
          </p:nvSpPr>
          <p:spPr bwMode="auto">
            <a:xfrm>
              <a:off x="5249863" y="3616325"/>
              <a:ext cx="2986088" cy="1588"/>
            </a:xfrm>
            <a:custGeom>
              <a:avLst/>
              <a:gdLst/>
              <a:ahLst/>
              <a:cxnLst>
                <a:cxn ang="0">
                  <a:pos x="0" y="0"/>
                </a:cxn>
                <a:cxn ang="0">
                  <a:pos x="422" y="0"/>
                </a:cxn>
                <a:cxn ang="0">
                  <a:pos x="422" y="0"/>
                </a:cxn>
              </a:cxnLst>
              <a:rect l="0" t="0" r="r" b="b"/>
              <a:pathLst>
                <a:path w="422">
                  <a:moveTo>
                    <a:pt x="0" y="0"/>
                  </a:moveTo>
                  <a:lnTo>
                    <a:pt x="422" y="0"/>
                  </a:lnTo>
                  <a:lnTo>
                    <a:pt x="422" y="0"/>
                  </a:lnTo>
                </a:path>
              </a:pathLst>
            </a:custGeom>
            <a:noFill/>
            <a:ln w="0">
              <a:solidFill>
                <a:srgbClr val="666666"/>
              </a:solidFill>
              <a:prstDash val="sysDot"/>
              <a:round/>
              <a:headEnd/>
              <a:tailEnd/>
            </a:ln>
          </p:spPr>
          <p:txBody>
            <a:bodyPr/>
            <a:lstStyle/>
            <a:p>
              <a:endParaRPr lang="es-MX"/>
            </a:p>
          </p:txBody>
        </p:sp>
        <p:sp>
          <p:nvSpPr>
            <p:cNvPr id="58593" name="Line 225"/>
            <p:cNvSpPr>
              <a:spLocks noChangeShapeType="1"/>
            </p:cNvSpPr>
            <p:nvPr/>
          </p:nvSpPr>
          <p:spPr bwMode="auto">
            <a:xfrm>
              <a:off x="5249863" y="3616325"/>
              <a:ext cx="2986088" cy="1588"/>
            </a:xfrm>
            <a:prstGeom prst="line">
              <a:avLst/>
            </a:prstGeom>
            <a:noFill/>
            <a:ln w="0">
              <a:solidFill>
                <a:srgbClr val="666666"/>
              </a:solidFill>
              <a:round/>
              <a:headEnd/>
              <a:tailEnd/>
            </a:ln>
          </p:spPr>
          <p:txBody>
            <a:bodyPr/>
            <a:lstStyle/>
            <a:p>
              <a:endParaRPr lang="es-MX"/>
            </a:p>
          </p:txBody>
        </p:sp>
        <p:sp>
          <p:nvSpPr>
            <p:cNvPr id="58594" name="Freeform 226"/>
            <p:cNvSpPr>
              <a:spLocks/>
            </p:cNvSpPr>
            <p:nvPr/>
          </p:nvSpPr>
          <p:spPr bwMode="auto">
            <a:xfrm>
              <a:off x="5249863" y="3616325"/>
              <a:ext cx="2986088" cy="2239963"/>
            </a:xfrm>
            <a:custGeom>
              <a:avLst/>
              <a:gdLst/>
              <a:ahLst/>
              <a:cxnLst>
                <a:cxn ang="0">
                  <a:pos x="0" y="369"/>
                </a:cxn>
                <a:cxn ang="0">
                  <a:pos x="422" y="369"/>
                </a:cxn>
                <a:cxn ang="0">
                  <a:pos x="422" y="0"/>
                </a:cxn>
              </a:cxnLst>
              <a:rect l="0" t="0" r="r" b="b"/>
              <a:pathLst>
                <a:path w="422" h="369">
                  <a:moveTo>
                    <a:pt x="0" y="369"/>
                  </a:moveTo>
                  <a:lnTo>
                    <a:pt x="422" y="369"/>
                  </a:lnTo>
                  <a:lnTo>
                    <a:pt x="422" y="0"/>
                  </a:lnTo>
                </a:path>
              </a:pathLst>
            </a:custGeom>
            <a:noFill/>
            <a:ln w="0">
              <a:solidFill>
                <a:srgbClr val="666666"/>
              </a:solidFill>
              <a:prstDash val="solid"/>
              <a:round/>
              <a:headEnd/>
              <a:tailEnd/>
            </a:ln>
          </p:spPr>
          <p:txBody>
            <a:bodyPr/>
            <a:lstStyle/>
            <a:p>
              <a:endParaRPr lang="es-MX"/>
            </a:p>
          </p:txBody>
        </p:sp>
        <p:sp>
          <p:nvSpPr>
            <p:cNvPr id="58595" name="Line 227"/>
            <p:cNvSpPr>
              <a:spLocks noChangeShapeType="1"/>
            </p:cNvSpPr>
            <p:nvPr/>
          </p:nvSpPr>
          <p:spPr bwMode="auto">
            <a:xfrm flipV="1">
              <a:off x="5249863" y="3616325"/>
              <a:ext cx="1588" cy="2239963"/>
            </a:xfrm>
            <a:prstGeom prst="line">
              <a:avLst/>
            </a:prstGeom>
            <a:noFill/>
            <a:ln w="0">
              <a:solidFill>
                <a:srgbClr val="666666"/>
              </a:solidFill>
              <a:round/>
              <a:headEnd/>
              <a:tailEnd/>
            </a:ln>
          </p:spPr>
          <p:txBody>
            <a:bodyPr/>
            <a:lstStyle/>
            <a:p>
              <a:endParaRPr lang="es-MX"/>
            </a:p>
          </p:txBody>
        </p:sp>
        <p:sp>
          <p:nvSpPr>
            <p:cNvPr id="58596" name="Line 228"/>
            <p:cNvSpPr>
              <a:spLocks noChangeShapeType="1"/>
            </p:cNvSpPr>
            <p:nvPr/>
          </p:nvSpPr>
          <p:spPr bwMode="auto">
            <a:xfrm>
              <a:off x="5249863" y="5856288"/>
              <a:ext cx="2986088" cy="1588"/>
            </a:xfrm>
            <a:prstGeom prst="line">
              <a:avLst/>
            </a:prstGeom>
            <a:noFill/>
            <a:ln w="0">
              <a:solidFill>
                <a:srgbClr val="666666"/>
              </a:solidFill>
              <a:round/>
              <a:headEnd/>
              <a:tailEnd/>
            </a:ln>
          </p:spPr>
          <p:txBody>
            <a:bodyPr/>
            <a:lstStyle/>
            <a:p>
              <a:endParaRPr lang="es-MX"/>
            </a:p>
          </p:txBody>
        </p:sp>
        <p:sp>
          <p:nvSpPr>
            <p:cNvPr id="58597" name="Line 229"/>
            <p:cNvSpPr>
              <a:spLocks noChangeShapeType="1"/>
            </p:cNvSpPr>
            <p:nvPr/>
          </p:nvSpPr>
          <p:spPr bwMode="auto">
            <a:xfrm flipV="1">
              <a:off x="5249863" y="3616325"/>
              <a:ext cx="1588" cy="2239963"/>
            </a:xfrm>
            <a:prstGeom prst="line">
              <a:avLst/>
            </a:prstGeom>
            <a:noFill/>
            <a:ln w="0">
              <a:solidFill>
                <a:srgbClr val="666666"/>
              </a:solidFill>
              <a:round/>
              <a:headEnd/>
              <a:tailEnd/>
            </a:ln>
          </p:spPr>
          <p:txBody>
            <a:bodyPr/>
            <a:lstStyle/>
            <a:p>
              <a:endParaRPr lang="es-MX"/>
            </a:p>
          </p:txBody>
        </p:sp>
        <p:sp>
          <p:nvSpPr>
            <p:cNvPr id="58598" name="Line 230"/>
            <p:cNvSpPr>
              <a:spLocks noChangeShapeType="1"/>
            </p:cNvSpPr>
            <p:nvPr/>
          </p:nvSpPr>
          <p:spPr bwMode="auto">
            <a:xfrm flipV="1">
              <a:off x="5249863" y="5826125"/>
              <a:ext cx="1588" cy="30163"/>
            </a:xfrm>
            <a:prstGeom prst="line">
              <a:avLst/>
            </a:prstGeom>
            <a:noFill/>
            <a:ln w="0">
              <a:solidFill>
                <a:srgbClr val="666666"/>
              </a:solidFill>
              <a:round/>
              <a:headEnd/>
              <a:tailEnd/>
            </a:ln>
          </p:spPr>
          <p:txBody>
            <a:bodyPr/>
            <a:lstStyle/>
            <a:p>
              <a:endParaRPr lang="es-MX"/>
            </a:p>
          </p:txBody>
        </p:sp>
        <p:sp>
          <p:nvSpPr>
            <p:cNvPr id="58599" name="Line 231"/>
            <p:cNvSpPr>
              <a:spLocks noChangeShapeType="1"/>
            </p:cNvSpPr>
            <p:nvPr/>
          </p:nvSpPr>
          <p:spPr bwMode="auto">
            <a:xfrm>
              <a:off x="5249863" y="3616325"/>
              <a:ext cx="1588" cy="23813"/>
            </a:xfrm>
            <a:prstGeom prst="line">
              <a:avLst/>
            </a:prstGeom>
            <a:noFill/>
            <a:ln w="0">
              <a:solidFill>
                <a:srgbClr val="666666"/>
              </a:solidFill>
              <a:round/>
              <a:headEnd/>
              <a:tailEnd/>
            </a:ln>
          </p:spPr>
          <p:txBody>
            <a:bodyPr/>
            <a:lstStyle/>
            <a:p>
              <a:endParaRPr lang="es-MX"/>
            </a:p>
          </p:txBody>
        </p:sp>
        <p:sp>
          <p:nvSpPr>
            <p:cNvPr id="58600" name="Rectangle 232"/>
            <p:cNvSpPr>
              <a:spLocks noChangeArrowheads="1"/>
            </p:cNvSpPr>
            <p:nvPr/>
          </p:nvSpPr>
          <p:spPr bwMode="auto">
            <a:xfrm>
              <a:off x="5214938" y="5880100"/>
              <a:ext cx="134938"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a:t>
              </a:r>
              <a:endParaRPr lang="es-ES"/>
            </a:p>
          </p:txBody>
        </p:sp>
        <p:sp>
          <p:nvSpPr>
            <p:cNvPr id="58601" name="Line 233"/>
            <p:cNvSpPr>
              <a:spLocks noChangeShapeType="1"/>
            </p:cNvSpPr>
            <p:nvPr/>
          </p:nvSpPr>
          <p:spPr bwMode="auto">
            <a:xfrm flipV="1">
              <a:off x="5745163" y="5826125"/>
              <a:ext cx="1588" cy="30163"/>
            </a:xfrm>
            <a:prstGeom prst="line">
              <a:avLst/>
            </a:prstGeom>
            <a:noFill/>
            <a:ln w="0">
              <a:solidFill>
                <a:srgbClr val="666666"/>
              </a:solidFill>
              <a:round/>
              <a:headEnd/>
              <a:tailEnd/>
            </a:ln>
          </p:spPr>
          <p:txBody>
            <a:bodyPr/>
            <a:lstStyle/>
            <a:p>
              <a:endParaRPr lang="es-MX"/>
            </a:p>
          </p:txBody>
        </p:sp>
        <p:sp>
          <p:nvSpPr>
            <p:cNvPr id="58602" name="Line 234"/>
            <p:cNvSpPr>
              <a:spLocks noChangeShapeType="1"/>
            </p:cNvSpPr>
            <p:nvPr/>
          </p:nvSpPr>
          <p:spPr bwMode="auto">
            <a:xfrm>
              <a:off x="5745163" y="3616325"/>
              <a:ext cx="1588" cy="23813"/>
            </a:xfrm>
            <a:prstGeom prst="line">
              <a:avLst/>
            </a:prstGeom>
            <a:noFill/>
            <a:ln w="0">
              <a:solidFill>
                <a:srgbClr val="666666"/>
              </a:solidFill>
              <a:round/>
              <a:headEnd/>
              <a:tailEnd/>
            </a:ln>
          </p:spPr>
          <p:txBody>
            <a:bodyPr/>
            <a:lstStyle/>
            <a:p>
              <a:endParaRPr lang="es-MX"/>
            </a:p>
          </p:txBody>
        </p:sp>
        <p:sp>
          <p:nvSpPr>
            <p:cNvPr id="58603" name="Rectangle 235"/>
            <p:cNvSpPr>
              <a:spLocks noChangeArrowheads="1"/>
            </p:cNvSpPr>
            <p:nvPr/>
          </p:nvSpPr>
          <p:spPr bwMode="auto">
            <a:xfrm>
              <a:off x="5710238" y="5880100"/>
              <a:ext cx="134938"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1</a:t>
              </a:r>
              <a:endParaRPr lang="es-ES"/>
            </a:p>
          </p:txBody>
        </p:sp>
        <p:sp>
          <p:nvSpPr>
            <p:cNvPr id="58604" name="Line 236"/>
            <p:cNvSpPr>
              <a:spLocks noChangeShapeType="1"/>
            </p:cNvSpPr>
            <p:nvPr/>
          </p:nvSpPr>
          <p:spPr bwMode="auto">
            <a:xfrm flipV="1">
              <a:off x="6240463" y="5826125"/>
              <a:ext cx="1588" cy="30163"/>
            </a:xfrm>
            <a:prstGeom prst="line">
              <a:avLst/>
            </a:prstGeom>
            <a:noFill/>
            <a:ln w="0">
              <a:solidFill>
                <a:srgbClr val="666666"/>
              </a:solidFill>
              <a:round/>
              <a:headEnd/>
              <a:tailEnd/>
            </a:ln>
          </p:spPr>
          <p:txBody>
            <a:bodyPr/>
            <a:lstStyle/>
            <a:p>
              <a:endParaRPr lang="es-MX"/>
            </a:p>
          </p:txBody>
        </p:sp>
        <p:sp>
          <p:nvSpPr>
            <p:cNvPr id="58605" name="Line 237"/>
            <p:cNvSpPr>
              <a:spLocks noChangeShapeType="1"/>
            </p:cNvSpPr>
            <p:nvPr/>
          </p:nvSpPr>
          <p:spPr bwMode="auto">
            <a:xfrm>
              <a:off x="6240463" y="3616325"/>
              <a:ext cx="1588" cy="23813"/>
            </a:xfrm>
            <a:prstGeom prst="line">
              <a:avLst/>
            </a:prstGeom>
            <a:noFill/>
            <a:ln w="0">
              <a:solidFill>
                <a:srgbClr val="666666"/>
              </a:solidFill>
              <a:round/>
              <a:headEnd/>
              <a:tailEnd/>
            </a:ln>
          </p:spPr>
          <p:txBody>
            <a:bodyPr/>
            <a:lstStyle/>
            <a:p>
              <a:endParaRPr lang="es-MX"/>
            </a:p>
          </p:txBody>
        </p:sp>
        <p:sp>
          <p:nvSpPr>
            <p:cNvPr id="58606" name="Rectangle 238"/>
            <p:cNvSpPr>
              <a:spLocks noChangeArrowheads="1"/>
            </p:cNvSpPr>
            <p:nvPr/>
          </p:nvSpPr>
          <p:spPr bwMode="auto">
            <a:xfrm>
              <a:off x="6205538" y="5880100"/>
              <a:ext cx="134938"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2</a:t>
              </a:r>
              <a:endParaRPr lang="es-ES"/>
            </a:p>
          </p:txBody>
        </p:sp>
        <p:sp>
          <p:nvSpPr>
            <p:cNvPr id="58607" name="Line 239"/>
            <p:cNvSpPr>
              <a:spLocks noChangeShapeType="1"/>
            </p:cNvSpPr>
            <p:nvPr/>
          </p:nvSpPr>
          <p:spPr bwMode="auto">
            <a:xfrm flipV="1">
              <a:off x="6742113" y="5826125"/>
              <a:ext cx="1588" cy="30163"/>
            </a:xfrm>
            <a:prstGeom prst="line">
              <a:avLst/>
            </a:prstGeom>
            <a:noFill/>
            <a:ln w="0">
              <a:solidFill>
                <a:srgbClr val="666666"/>
              </a:solidFill>
              <a:round/>
              <a:headEnd/>
              <a:tailEnd/>
            </a:ln>
          </p:spPr>
          <p:txBody>
            <a:bodyPr/>
            <a:lstStyle/>
            <a:p>
              <a:endParaRPr lang="es-MX"/>
            </a:p>
          </p:txBody>
        </p:sp>
        <p:sp>
          <p:nvSpPr>
            <p:cNvPr id="58608" name="Line 240"/>
            <p:cNvSpPr>
              <a:spLocks noChangeShapeType="1"/>
            </p:cNvSpPr>
            <p:nvPr/>
          </p:nvSpPr>
          <p:spPr bwMode="auto">
            <a:xfrm>
              <a:off x="6742113" y="3616325"/>
              <a:ext cx="1588" cy="23813"/>
            </a:xfrm>
            <a:prstGeom prst="line">
              <a:avLst/>
            </a:prstGeom>
            <a:noFill/>
            <a:ln w="0">
              <a:solidFill>
                <a:srgbClr val="666666"/>
              </a:solidFill>
              <a:round/>
              <a:headEnd/>
              <a:tailEnd/>
            </a:ln>
          </p:spPr>
          <p:txBody>
            <a:bodyPr/>
            <a:lstStyle/>
            <a:p>
              <a:endParaRPr lang="es-MX"/>
            </a:p>
          </p:txBody>
        </p:sp>
        <p:sp>
          <p:nvSpPr>
            <p:cNvPr id="58609" name="Rectangle 241"/>
            <p:cNvSpPr>
              <a:spLocks noChangeArrowheads="1"/>
            </p:cNvSpPr>
            <p:nvPr/>
          </p:nvSpPr>
          <p:spPr bwMode="auto">
            <a:xfrm>
              <a:off x="6707188" y="5880100"/>
              <a:ext cx="134938"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3</a:t>
              </a:r>
              <a:endParaRPr lang="es-ES"/>
            </a:p>
          </p:txBody>
        </p:sp>
        <p:sp>
          <p:nvSpPr>
            <p:cNvPr id="58610" name="Line 242"/>
            <p:cNvSpPr>
              <a:spLocks noChangeShapeType="1"/>
            </p:cNvSpPr>
            <p:nvPr/>
          </p:nvSpPr>
          <p:spPr bwMode="auto">
            <a:xfrm flipV="1">
              <a:off x="7237413" y="5826125"/>
              <a:ext cx="1588" cy="30163"/>
            </a:xfrm>
            <a:prstGeom prst="line">
              <a:avLst/>
            </a:prstGeom>
            <a:noFill/>
            <a:ln w="0">
              <a:solidFill>
                <a:srgbClr val="666666"/>
              </a:solidFill>
              <a:round/>
              <a:headEnd/>
              <a:tailEnd/>
            </a:ln>
          </p:spPr>
          <p:txBody>
            <a:bodyPr/>
            <a:lstStyle/>
            <a:p>
              <a:endParaRPr lang="es-MX"/>
            </a:p>
          </p:txBody>
        </p:sp>
        <p:sp>
          <p:nvSpPr>
            <p:cNvPr id="58611" name="Line 243"/>
            <p:cNvSpPr>
              <a:spLocks noChangeShapeType="1"/>
            </p:cNvSpPr>
            <p:nvPr/>
          </p:nvSpPr>
          <p:spPr bwMode="auto">
            <a:xfrm>
              <a:off x="7237413" y="3616325"/>
              <a:ext cx="1588" cy="23813"/>
            </a:xfrm>
            <a:prstGeom prst="line">
              <a:avLst/>
            </a:prstGeom>
            <a:noFill/>
            <a:ln w="0">
              <a:solidFill>
                <a:srgbClr val="666666"/>
              </a:solidFill>
              <a:round/>
              <a:headEnd/>
              <a:tailEnd/>
            </a:ln>
          </p:spPr>
          <p:txBody>
            <a:bodyPr/>
            <a:lstStyle/>
            <a:p>
              <a:endParaRPr lang="es-MX"/>
            </a:p>
          </p:txBody>
        </p:sp>
        <p:sp>
          <p:nvSpPr>
            <p:cNvPr id="58612" name="Rectangle 244"/>
            <p:cNvSpPr>
              <a:spLocks noChangeArrowheads="1"/>
            </p:cNvSpPr>
            <p:nvPr/>
          </p:nvSpPr>
          <p:spPr bwMode="auto">
            <a:xfrm>
              <a:off x="7202488" y="5880100"/>
              <a:ext cx="134938"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4</a:t>
              </a:r>
              <a:endParaRPr lang="es-ES"/>
            </a:p>
          </p:txBody>
        </p:sp>
        <p:sp>
          <p:nvSpPr>
            <p:cNvPr id="58613" name="Line 245"/>
            <p:cNvSpPr>
              <a:spLocks noChangeShapeType="1"/>
            </p:cNvSpPr>
            <p:nvPr/>
          </p:nvSpPr>
          <p:spPr bwMode="auto">
            <a:xfrm flipV="1">
              <a:off x="7732713" y="5826125"/>
              <a:ext cx="1588" cy="30163"/>
            </a:xfrm>
            <a:prstGeom prst="line">
              <a:avLst/>
            </a:prstGeom>
            <a:noFill/>
            <a:ln w="0">
              <a:solidFill>
                <a:srgbClr val="666666"/>
              </a:solidFill>
              <a:round/>
              <a:headEnd/>
              <a:tailEnd/>
            </a:ln>
          </p:spPr>
          <p:txBody>
            <a:bodyPr/>
            <a:lstStyle/>
            <a:p>
              <a:endParaRPr lang="es-MX"/>
            </a:p>
          </p:txBody>
        </p:sp>
        <p:sp>
          <p:nvSpPr>
            <p:cNvPr id="58614" name="Line 246"/>
            <p:cNvSpPr>
              <a:spLocks noChangeShapeType="1"/>
            </p:cNvSpPr>
            <p:nvPr/>
          </p:nvSpPr>
          <p:spPr bwMode="auto">
            <a:xfrm>
              <a:off x="7732713" y="3616325"/>
              <a:ext cx="1588" cy="23813"/>
            </a:xfrm>
            <a:prstGeom prst="line">
              <a:avLst/>
            </a:prstGeom>
            <a:noFill/>
            <a:ln w="0">
              <a:solidFill>
                <a:srgbClr val="666666"/>
              </a:solidFill>
              <a:round/>
              <a:headEnd/>
              <a:tailEnd/>
            </a:ln>
          </p:spPr>
          <p:txBody>
            <a:bodyPr/>
            <a:lstStyle/>
            <a:p>
              <a:endParaRPr lang="es-MX"/>
            </a:p>
          </p:txBody>
        </p:sp>
        <p:sp>
          <p:nvSpPr>
            <p:cNvPr id="58615" name="Rectangle 247"/>
            <p:cNvSpPr>
              <a:spLocks noChangeArrowheads="1"/>
            </p:cNvSpPr>
            <p:nvPr/>
          </p:nvSpPr>
          <p:spPr bwMode="auto">
            <a:xfrm>
              <a:off x="7697788" y="5880100"/>
              <a:ext cx="134938"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5</a:t>
              </a:r>
              <a:endParaRPr lang="es-ES"/>
            </a:p>
          </p:txBody>
        </p:sp>
        <p:sp>
          <p:nvSpPr>
            <p:cNvPr id="58616" name="Line 248"/>
            <p:cNvSpPr>
              <a:spLocks noChangeShapeType="1"/>
            </p:cNvSpPr>
            <p:nvPr/>
          </p:nvSpPr>
          <p:spPr bwMode="auto">
            <a:xfrm flipV="1">
              <a:off x="8235950" y="5826125"/>
              <a:ext cx="1588" cy="30163"/>
            </a:xfrm>
            <a:prstGeom prst="line">
              <a:avLst/>
            </a:prstGeom>
            <a:noFill/>
            <a:ln w="0">
              <a:solidFill>
                <a:srgbClr val="666666"/>
              </a:solidFill>
              <a:round/>
              <a:headEnd/>
              <a:tailEnd/>
            </a:ln>
          </p:spPr>
          <p:txBody>
            <a:bodyPr/>
            <a:lstStyle/>
            <a:p>
              <a:endParaRPr lang="es-MX"/>
            </a:p>
          </p:txBody>
        </p:sp>
        <p:sp>
          <p:nvSpPr>
            <p:cNvPr id="58617" name="Line 249"/>
            <p:cNvSpPr>
              <a:spLocks noChangeShapeType="1"/>
            </p:cNvSpPr>
            <p:nvPr/>
          </p:nvSpPr>
          <p:spPr bwMode="auto">
            <a:xfrm>
              <a:off x="8235950" y="3616325"/>
              <a:ext cx="1588" cy="23813"/>
            </a:xfrm>
            <a:prstGeom prst="line">
              <a:avLst/>
            </a:prstGeom>
            <a:noFill/>
            <a:ln w="0">
              <a:solidFill>
                <a:srgbClr val="666666"/>
              </a:solidFill>
              <a:round/>
              <a:headEnd/>
              <a:tailEnd/>
            </a:ln>
          </p:spPr>
          <p:txBody>
            <a:bodyPr/>
            <a:lstStyle/>
            <a:p>
              <a:endParaRPr lang="es-MX"/>
            </a:p>
          </p:txBody>
        </p:sp>
        <p:sp>
          <p:nvSpPr>
            <p:cNvPr id="58618" name="Rectangle 250"/>
            <p:cNvSpPr>
              <a:spLocks noChangeArrowheads="1"/>
            </p:cNvSpPr>
            <p:nvPr/>
          </p:nvSpPr>
          <p:spPr bwMode="auto">
            <a:xfrm>
              <a:off x="8199438" y="5880100"/>
              <a:ext cx="134938"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6</a:t>
              </a:r>
              <a:endParaRPr lang="es-ES"/>
            </a:p>
          </p:txBody>
        </p:sp>
        <p:sp>
          <p:nvSpPr>
            <p:cNvPr id="58619" name="Line 251"/>
            <p:cNvSpPr>
              <a:spLocks noChangeShapeType="1"/>
            </p:cNvSpPr>
            <p:nvPr/>
          </p:nvSpPr>
          <p:spPr bwMode="auto">
            <a:xfrm>
              <a:off x="5249863" y="5856288"/>
              <a:ext cx="28575" cy="1588"/>
            </a:xfrm>
            <a:prstGeom prst="line">
              <a:avLst/>
            </a:prstGeom>
            <a:noFill/>
            <a:ln w="0">
              <a:solidFill>
                <a:srgbClr val="666666"/>
              </a:solidFill>
              <a:round/>
              <a:headEnd/>
              <a:tailEnd/>
            </a:ln>
          </p:spPr>
          <p:txBody>
            <a:bodyPr/>
            <a:lstStyle/>
            <a:p>
              <a:endParaRPr lang="es-MX"/>
            </a:p>
          </p:txBody>
        </p:sp>
        <p:sp>
          <p:nvSpPr>
            <p:cNvPr id="58620" name="Line 252"/>
            <p:cNvSpPr>
              <a:spLocks noChangeShapeType="1"/>
            </p:cNvSpPr>
            <p:nvPr/>
          </p:nvSpPr>
          <p:spPr bwMode="auto">
            <a:xfrm flipH="1">
              <a:off x="8199438" y="5856288"/>
              <a:ext cx="36513" cy="1588"/>
            </a:xfrm>
            <a:prstGeom prst="line">
              <a:avLst/>
            </a:prstGeom>
            <a:noFill/>
            <a:ln w="0">
              <a:solidFill>
                <a:srgbClr val="666666"/>
              </a:solidFill>
              <a:round/>
              <a:headEnd/>
              <a:tailEnd/>
            </a:ln>
          </p:spPr>
          <p:txBody>
            <a:bodyPr/>
            <a:lstStyle/>
            <a:p>
              <a:endParaRPr lang="es-MX"/>
            </a:p>
          </p:txBody>
        </p:sp>
        <p:sp>
          <p:nvSpPr>
            <p:cNvPr id="58621" name="Rectangle 253"/>
            <p:cNvSpPr>
              <a:spLocks noChangeArrowheads="1"/>
            </p:cNvSpPr>
            <p:nvPr/>
          </p:nvSpPr>
          <p:spPr bwMode="auto">
            <a:xfrm>
              <a:off x="5143500" y="5795963"/>
              <a:ext cx="134938"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a:t>
              </a:r>
              <a:endParaRPr lang="es-ES"/>
            </a:p>
          </p:txBody>
        </p:sp>
        <p:sp>
          <p:nvSpPr>
            <p:cNvPr id="58622" name="Line 254"/>
            <p:cNvSpPr>
              <a:spLocks noChangeShapeType="1"/>
            </p:cNvSpPr>
            <p:nvPr/>
          </p:nvSpPr>
          <p:spPr bwMode="auto">
            <a:xfrm>
              <a:off x="5249863" y="5407025"/>
              <a:ext cx="28575" cy="1588"/>
            </a:xfrm>
            <a:prstGeom prst="line">
              <a:avLst/>
            </a:prstGeom>
            <a:noFill/>
            <a:ln w="0">
              <a:solidFill>
                <a:srgbClr val="666666"/>
              </a:solidFill>
              <a:round/>
              <a:headEnd/>
              <a:tailEnd/>
            </a:ln>
          </p:spPr>
          <p:txBody>
            <a:bodyPr/>
            <a:lstStyle/>
            <a:p>
              <a:endParaRPr lang="es-MX"/>
            </a:p>
          </p:txBody>
        </p:sp>
        <p:sp>
          <p:nvSpPr>
            <p:cNvPr id="58623" name="Line 255"/>
            <p:cNvSpPr>
              <a:spLocks noChangeShapeType="1"/>
            </p:cNvSpPr>
            <p:nvPr/>
          </p:nvSpPr>
          <p:spPr bwMode="auto">
            <a:xfrm flipH="1">
              <a:off x="8199438" y="5407025"/>
              <a:ext cx="36513" cy="1588"/>
            </a:xfrm>
            <a:prstGeom prst="line">
              <a:avLst/>
            </a:prstGeom>
            <a:noFill/>
            <a:ln w="0">
              <a:solidFill>
                <a:srgbClr val="666666"/>
              </a:solidFill>
              <a:round/>
              <a:headEnd/>
              <a:tailEnd/>
            </a:ln>
          </p:spPr>
          <p:txBody>
            <a:bodyPr/>
            <a:lstStyle/>
            <a:p>
              <a:endParaRPr lang="es-MX"/>
            </a:p>
          </p:txBody>
        </p:sp>
        <p:sp>
          <p:nvSpPr>
            <p:cNvPr id="58624" name="Rectangle 256"/>
            <p:cNvSpPr>
              <a:spLocks noChangeArrowheads="1"/>
            </p:cNvSpPr>
            <p:nvPr/>
          </p:nvSpPr>
          <p:spPr bwMode="auto">
            <a:xfrm>
              <a:off x="5030788" y="5346700"/>
              <a:ext cx="247650"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0.2</a:t>
              </a:r>
              <a:endParaRPr lang="es-ES"/>
            </a:p>
          </p:txBody>
        </p:sp>
        <p:sp>
          <p:nvSpPr>
            <p:cNvPr id="58625" name="Line 257"/>
            <p:cNvSpPr>
              <a:spLocks noChangeShapeType="1"/>
            </p:cNvSpPr>
            <p:nvPr/>
          </p:nvSpPr>
          <p:spPr bwMode="auto">
            <a:xfrm>
              <a:off x="5249863" y="4957763"/>
              <a:ext cx="28575" cy="1588"/>
            </a:xfrm>
            <a:prstGeom prst="line">
              <a:avLst/>
            </a:prstGeom>
            <a:noFill/>
            <a:ln w="0">
              <a:solidFill>
                <a:srgbClr val="666666"/>
              </a:solidFill>
              <a:round/>
              <a:headEnd/>
              <a:tailEnd/>
            </a:ln>
          </p:spPr>
          <p:txBody>
            <a:bodyPr/>
            <a:lstStyle/>
            <a:p>
              <a:endParaRPr lang="es-MX"/>
            </a:p>
          </p:txBody>
        </p:sp>
        <p:sp>
          <p:nvSpPr>
            <p:cNvPr id="58626" name="Line 258"/>
            <p:cNvSpPr>
              <a:spLocks noChangeShapeType="1"/>
            </p:cNvSpPr>
            <p:nvPr/>
          </p:nvSpPr>
          <p:spPr bwMode="auto">
            <a:xfrm flipH="1">
              <a:off x="8199438" y="4957763"/>
              <a:ext cx="36513" cy="1588"/>
            </a:xfrm>
            <a:prstGeom prst="line">
              <a:avLst/>
            </a:prstGeom>
            <a:noFill/>
            <a:ln w="0">
              <a:solidFill>
                <a:srgbClr val="666666"/>
              </a:solidFill>
              <a:round/>
              <a:headEnd/>
              <a:tailEnd/>
            </a:ln>
          </p:spPr>
          <p:txBody>
            <a:bodyPr/>
            <a:lstStyle/>
            <a:p>
              <a:endParaRPr lang="es-MX"/>
            </a:p>
          </p:txBody>
        </p:sp>
        <p:sp>
          <p:nvSpPr>
            <p:cNvPr id="58627" name="Rectangle 259"/>
            <p:cNvSpPr>
              <a:spLocks noChangeArrowheads="1"/>
            </p:cNvSpPr>
            <p:nvPr/>
          </p:nvSpPr>
          <p:spPr bwMode="auto">
            <a:xfrm>
              <a:off x="5030788" y="4897438"/>
              <a:ext cx="247650"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0.4</a:t>
              </a:r>
              <a:endParaRPr lang="es-ES"/>
            </a:p>
          </p:txBody>
        </p:sp>
        <p:sp>
          <p:nvSpPr>
            <p:cNvPr id="58628" name="Line 260"/>
            <p:cNvSpPr>
              <a:spLocks noChangeShapeType="1"/>
            </p:cNvSpPr>
            <p:nvPr/>
          </p:nvSpPr>
          <p:spPr bwMode="auto">
            <a:xfrm>
              <a:off x="5249863" y="4508500"/>
              <a:ext cx="28575" cy="1588"/>
            </a:xfrm>
            <a:prstGeom prst="line">
              <a:avLst/>
            </a:prstGeom>
            <a:noFill/>
            <a:ln w="0">
              <a:solidFill>
                <a:srgbClr val="666666"/>
              </a:solidFill>
              <a:round/>
              <a:headEnd/>
              <a:tailEnd/>
            </a:ln>
          </p:spPr>
          <p:txBody>
            <a:bodyPr/>
            <a:lstStyle/>
            <a:p>
              <a:endParaRPr lang="es-MX"/>
            </a:p>
          </p:txBody>
        </p:sp>
        <p:sp>
          <p:nvSpPr>
            <p:cNvPr id="58629" name="Line 261"/>
            <p:cNvSpPr>
              <a:spLocks noChangeShapeType="1"/>
            </p:cNvSpPr>
            <p:nvPr/>
          </p:nvSpPr>
          <p:spPr bwMode="auto">
            <a:xfrm flipH="1">
              <a:off x="8199438" y="4508500"/>
              <a:ext cx="36513" cy="1588"/>
            </a:xfrm>
            <a:prstGeom prst="line">
              <a:avLst/>
            </a:prstGeom>
            <a:noFill/>
            <a:ln w="0">
              <a:solidFill>
                <a:srgbClr val="666666"/>
              </a:solidFill>
              <a:round/>
              <a:headEnd/>
              <a:tailEnd/>
            </a:ln>
          </p:spPr>
          <p:txBody>
            <a:bodyPr/>
            <a:lstStyle/>
            <a:p>
              <a:endParaRPr lang="es-MX"/>
            </a:p>
          </p:txBody>
        </p:sp>
        <p:sp>
          <p:nvSpPr>
            <p:cNvPr id="58630" name="Rectangle 262"/>
            <p:cNvSpPr>
              <a:spLocks noChangeArrowheads="1"/>
            </p:cNvSpPr>
            <p:nvPr/>
          </p:nvSpPr>
          <p:spPr bwMode="auto">
            <a:xfrm>
              <a:off x="5030788" y="4448175"/>
              <a:ext cx="247650"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0.6</a:t>
              </a:r>
              <a:endParaRPr lang="es-ES"/>
            </a:p>
          </p:txBody>
        </p:sp>
        <p:sp>
          <p:nvSpPr>
            <p:cNvPr id="58631" name="Line 263"/>
            <p:cNvSpPr>
              <a:spLocks noChangeShapeType="1"/>
            </p:cNvSpPr>
            <p:nvPr/>
          </p:nvSpPr>
          <p:spPr bwMode="auto">
            <a:xfrm>
              <a:off x="5249863" y="4059238"/>
              <a:ext cx="28575" cy="1588"/>
            </a:xfrm>
            <a:prstGeom prst="line">
              <a:avLst/>
            </a:prstGeom>
            <a:noFill/>
            <a:ln w="0">
              <a:solidFill>
                <a:srgbClr val="666666"/>
              </a:solidFill>
              <a:round/>
              <a:headEnd/>
              <a:tailEnd/>
            </a:ln>
          </p:spPr>
          <p:txBody>
            <a:bodyPr/>
            <a:lstStyle/>
            <a:p>
              <a:endParaRPr lang="es-MX"/>
            </a:p>
          </p:txBody>
        </p:sp>
        <p:sp>
          <p:nvSpPr>
            <p:cNvPr id="58632" name="Line 264"/>
            <p:cNvSpPr>
              <a:spLocks noChangeShapeType="1"/>
            </p:cNvSpPr>
            <p:nvPr/>
          </p:nvSpPr>
          <p:spPr bwMode="auto">
            <a:xfrm flipH="1">
              <a:off x="8199438" y="4059238"/>
              <a:ext cx="36513" cy="1588"/>
            </a:xfrm>
            <a:prstGeom prst="line">
              <a:avLst/>
            </a:prstGeom>
            <a:noFill/>
            <a:ln w="0">
              <a:solidFill>
                <a:srgbClr val="666666"/>
              </a:solidFill>
              <a:round/>
              <a:headEnd/>
              <a:tailEnd/>
            </a:ln>
          </p:spPr>
          <p:txBody>
            <a:bodyPr/>
            <a:lstStyle/>
            <a:p>
              <a:endParaRPr lang="es-MX"/>
            </a:p>
          </p:txBody>
        </p:sp>
        <p:sp>
          <p:nvSpPr>
            <p:cNvPr id="58633" name="Rectangle 265"/>
            <p:cNvSpPr>
              <a:spLocks noChangeArrowheads="1"/>
            </p:cNvSpPr>
            <p:nvPr/>
          </p:nvSpPr>
          <p:spPr bwMode="auto">
            <a:xfrm>
              <a:off x="5030788" y="3998913"/>
              <a:ext cx="247650"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0.8</a:t>
              </a:r>
              <a:endParaRPr lang="es-ES"/>
            </a:p>
          </p:txBody>
        </p:sp>
        <p:sp>
          <p:nvSpPr>
            <p:cNvPr id="58634" name="Line 266"/>
            <p:cNvSpPr>
              <a:spLocks noChangeShapeType="1"/>
            </p:cNvSpPr>
            <p:nvPr/>
          </p:nvSpPr>
          <p:spPr bwMode="auto">
            <a:xfrm>
              <a:off x="5249863" y="3616325"/>
              <a:ext cx="28575" cy="1588"/>
            </a:xfrm>
            <a:prstGeom prst="line">
              <a:avLst/>
            </a:prstGeom>
            <a:noFill/>
            <a:ln w="0">
              <a:solidFill>
                <a:srgbClr val="666666"/>
              </a:solidFill>
              <a:round/>
              <a:headEnd/>
              <a:tailEnd/>
            </a:ln>
          </p:spPr>
          <p:txBody>
            <a:bodyPr/>
            <a:lstStyle/>
            <a:p>
              <a:endParaRPr lang="es-MX"/>
            </a:p>
          </p:txBody>
        </p:sp>
        <p:sp>
          <p:nvSpPr>
            <p:cNvPr id="58635" name="Line 267"/>
            <p:cNvSpPr>
              <a:spLocks noChangeShapeType="1"/>
            </p:cNvSpPr>
            <p:nvPr/>
          </p:nvSpPr>
          <p:spPr bwMode="auto">
            <a:xfrm flipH="1">
              <a:off x="8199438" y="3616325"/>
              <a:ext cx="36513" cy="1588"/>
            </a:xfrm>
            <a:prstGeom prst="line">
              <a:avLst/>
            </a:prstGeom>
            <a:noFill/>
            <a:ln w="0">
              <a:solidFill>
                <a:srgbClr val="666666"/>
              </a:solidFill>
              <a:round/>
              <a:headEnd/>
              <a:tailEnd/>
            </a:ln>
          </p:spPr>
          <p:txBody>
            <a:bodyPr/>
            <a:lstStyle/>
            <a:p>
              <a:endParaRPr lang="es-MX"/>
            </a:p>
          </p:txBody>
        </p:sp>
        <p:sp>
          <p:nvSpPr>
            <p:cNvPr id="58636" name="Rectangle 268"/>
            <p:cNvSpPr>
              <a:spLocks noChangeArrowheads="1"/>
            </p:cNvSpPr>
            <p:nvPr/>
          </p:nvSpPr>
          <p:spPr bwMode="auto">
            <a:xfrm>
              <a:off x="5143500" y="3556000"/>
              <a:ext cx="134938" cy="157163"/>
            </a:xfrm>
            <a:prstGeom prst="rect">
              <a:avLst/>
            </a:prstGeom>
            <a:noFill/>
            <a:ln w="9525">
              <a:noFill/>
              <a:miter lim="800000"/>
              <a:headEnd/>
              <a:tailEnd/>
            </a:ln>
          </p:spPr>
          <p:txBody>
            <a:bodyPr wrap="none" lIns="0" tIns="0" rIns="0" bIns="0">
              <a:spAutoFit/>
            </a:bodyPr>
            <a:lstStyle/>
            <a:p>
              <a:r>
                <a:rPr lang="es-ES" sz="900">
                  <a:solidFill>
                    <a:srgbClr val="666666"/>
                  </a:solidFill>
                  <a:latin typeface="Helvetica" charset="0"/>
                </a:rPr>
                <a:t>1</a:t>
              </a:r>
              <a:endParaRPr lang="es-ES"/>
            </a:p>
          </p:txBody>
        </p:sp>
        <p:sp>
          <p:nvSpPr>
            <p:cNvPr id="58637" name="Line 269"/>
            <p:cNvSpPr>
              <a:spLocks noChangeShapeType="1"/>
            </p:cNvSpPr>
            <p:nvPr/>
          </p:nvSpPr>
          <p:spPr bwMode="auto">
            <a:xfrm>
              <a:off x="5249863" y="3616325"/>
              <a:ext cx="2986088" cy="1588"/>
            </a:xfrm>
            <a:prstGeom prst="line">
              <a:avLst/>
            </a:prstGeom>
            <a:noFill/>
            <a:ln w="0">
              <a:solidFill>
                <a:srgbClr val="666666"/>
              </a:solidFill>
              <a:round/>
              <a:headEnd/>
              <a:tailEnd/>
            </a:ln>
          </p:spPr>
          <p:txBody>
            <a:bodyPr/>
            <a:lstStyle/>
            <a:p>
              <a:endParaRPr lang="es-MX"/>
            </a:p>
          </p:txBody>
        </p:sp>
        <p:sp>
          <p:nvSpPr>
            <p:cNvPr id="58638" name="Freeform 270"/>
            <p:cNvSpPr>
              <a:spLocks/>
            </p:cNvSpPr>
            <p:nvPr/>
          </p:nvSpPr>
          <p:spPr bwMode="auto">
            <a:xfrm>
              <a:off x="5249863" y="3616325"/>
              <a:ext cx="2986088" cy="2239963"/>
            </a:xfrm>
            <a:custGeom>
              <a:avLst/>
              <a:gdLst/>
              <a:ahLst/>
              <a:cxnLst>
                <a:cxn ang="0">
                  <a:pos x="0" y="369"/>
                </a:cxn>
                <a:cxn ang="0">
                  <a:pos x="422" y="369"/>
                </a:cxn>
                <a:cxn ang="0">
                  <a:pos x="422" y="0"/>
                </a:cxn>
              </a:cxnLst>
              <a:rect l="0" t="0" r="r" b="b"/>
              <a:pathLst>
                <a:path w="422" h="369">
                  <a:moveTo>
                    <a:pt x="0" y="369"/>
                  </a:moveTo>
                  <a:lnTo>
                    <a:pt x="422" y="369"/>
                  </a:lnTo>
                  <a:lnTo>
                    <a:pt x="422" y="0"/>
                  </a:lnTo>
                </a:path>
              </a:pathLst>
            </a:custGeom>
            <a:noFill/>
            <a:ln w="0">
              <a:solidFill>
                <a:srgbClr val="666666"/>
              </a:solidFill>
              <a:prstDash val="solid"/>
              <a:round/>
              <a:headEnd/>
              <a:tailEnd/>
            </a:ln>
          </p:spPr>
          <p:txBody>
            <a:bodyPr/>
            <a:lstStyle/>
            <a:p>
              <a:endParaRPr lang="es-MX"/>
            </a:p>
          </p:txBody>
        </p:sp>
        <p:sp>
          <p:nvSpPr>
            <p:cNvPr id="58639" name="Line 271"/>
            <p:cNvSpPr>
              <a:spLocks noChangeShapeType="1"/>
            </p:cNvSpPr>
            <p:nvPr/>
          </p:nvSpPr>
          <p:spPr bwMode="auto">
            <a:xfrm flipV="1">
              <a:off x="5249863" y="3616325"/>
              <a:ext cx="1588" cy="2239963"/>
            </a:xfrm>
            <a:prstGeom prst="line">
              <a:avLst/>
            </a:prstGeom>
            <a:noFill/>
            <a:ln w="0">
              <a:solidFill>
                <a:srgbClr val="666666"/>
              </a:solidFill>
              <a:round/>
              <a:headEnd/>
              <a:tailEnd/>
            </a:ln>
          </p:spPr>
          <p:txBody>
            <a:bodyPr/>
            <a:lstStyle/>
            <a:p>
              <a:endParaRPr lang="es-MX"/>
            </a:p>
          </p:txBody>
        </p:sp>
        <p:sp>
          <p:nvSpPr>
            <p:cNvPr id="58640" name="Freeform 272"/>
            <p:cNvSpPr>
              <a:spLocks/>
            </p:cNvSpPr>
            <p:nvPr/>
          </p:nvSpPr>
          <p:spPr bwMode="auto">
            <a:xfrm>
              <a:off x="5746750" y="3652925"/>
              <a:ext cx="2502444" cy="2203364"/>
            </a:xfrm>
            <a:custGeom>
              <a:avLst/>
              <a:gdLst>
                <a:gd name="connsiteX0" fmla="*/ 0 w 9979"/>
                <a:gd name="connsiteY0" fmla="*/ 10000 h 10000"/>
                <a:gd name="connsiteX1" fmla="*/ 1655 w 9979"/>
                <a:gd name="connsiteY1" fmla="*/ 10000 h 10000"/>
                <a:gd name="connsiteX2" fmla="*/ 1655 w 9979"/>
                <a:gd name="connsiteY2" fmla="*/ 3657 h 10000"/>
                <a:gd name="connsiteX3" fmla="*/ 3310 w 9979"/>
                <a:gd name="connsiteY3" fmla="*/ 3657 h 10000"/>
                <a:gd name="connsiteX4" fmla="*/ 3310 w 9979"/>
                <a:gd name="connsiteY4" fmla="*/ 1332 h 10000"/>
                <a:gd name="connsiteX5" fmla="*/ 4987 w 9979"/>
                <a:gd name="connsiteY5" fmla="*/ 1332 h 10000"/>
                <a:gd name="connsiteX6" fmla="*/ 4987 w 9979"/>
                <a:gd name="connsiteY6" fmla="*/ 489 h 10000"/>
                <a:gd name="connsiteX7" fmla="*/ 6642 w 9979"/>
                <a:gd name="connsiteY7" fmla="*/ 489 h 10000"/>
                <a:gd name="connsiteX8" fmla="*/ 6642 w 9979"/>
                <a:gd name="connsiteY8" fmla="*/ 163 h 10000"/>
                <a:gd name="connsiteX9" fmla="*/ 8297 w 9979"/>
                <a:gd name="connsiteY9" fmla="*/ 163 h 10000"/>
                <a:gd name="connsiteX10" fmla="*/ 8297 w 9979"/>
                <a:gd name="connsiteY10" fmla="*/ 57 h 10000"/>
                <a:gd name="connsiteX11" fmla="*/ 9979 w 9979"/>
                <a:gd name="connsiteY11" fmla="*/ 57 h 10000"/>
                <a:gd name="connsiteX12" fmla="*/ 9979 w 9979"/>
                <a:gd name="connsiteY12" fmla="*/ 0 h 10000"/>
                <a:gd name="connsiteX0" fmla="*/ 0 w 10000"/>
                <a:gd name="connsiteY0" fmla="*/ 9943 h 9943"/>
                <a:gd name="connsiteX1" fmla="*/ 1658 w 10000"/>
                <a:gd name="connsiteY1" fmla="*/ 9943 h 9943"/>
                <a:gd name="connsiteX2" fmla="*/ 1658 w 10000"/>
                <a:gd name="connsiteY2" fmla="*/ 3600 h 9943"/>
                <a:gd name="connsiteX3" fmla="*/ 3317 w 10000"/>
                <a:gd name="connsiteY3" fmla="*/ 3600 h 9943"/>
                <a:gd name="connsiteX4" fmla="*/ 3317 w 10000"/>
                <a:gd name="connsiteY4" fmla="*/ 1275 h 9943"/>
                <a:gd name="connsiteX5" fmla="*/ 4997 w 10000"/>
                <a:gd name="connsiteY5" fmla="*/ 1275 h 9943"/>
                <a:gd name="connsiteX6" fmla="*/ 4997 w 10000"/>
                <a:gd name="connsiteY6" fmla="*/ 432 h 9943"/>
                <a:gd name="connsiteX7" fmla="*/ 6656 w 10000"/>
                <a:gd name="connsiteY7" fmla="*/ 432 h 9943"/>
                <a:gd name="connsiteX8" fmla="*/ 6656 w 10000"/>
                <a:gd name="connsiteY8" fmla="*/ 106 h 9943"/>
                <a:gd name="connsiteX9" fmla="*/ 8314 w 10000"/>
                <a:gd name="connsiteY9" fmla="*/ 106 h 9943"/>
                <a:gd name="connsiteX10" fmla="*/ 8314 w 10000"/>
                <a:gd name="connsiteY10" fmla="*/ 0 h 9943"/>
                <a:gd name="connsiteX11" fmla="*/ 10000 w 10000"/>
                <a:gd name="connsiteY11" fmla="*/ 0 h 9943"/>
                <a:gd name="connsiteX0" fmla="*/ 0 w 10000"/>
                <a:gd name="connsiteY0" fmla="*/ 10000 h 10000"/>
                <a:gd name="connsiteX1" fmla="*/ 1658 w 10000"/>
                <a:gd name="connsiteY1" fmla="*/ 10000 h 10000"/>
                <a:gd name="connsiteX2" fmla="*/ 1658 w 10000"/>
                <a:gd name="connsiteY2" fmla="*/ 3621 h 10000"/>
                <a:gd name="connsiteX3" fmla="*/ 3317 w 10000"/>
                <a:gd name="connsiteY3" fmla="*/ 3621 h 10000"/>
                <a:gd name="connsiteX4" fmla="*/ 3317 w 10000"/>
                <a:gd name="connsiteY4" fmla="*/ 1282 h 10000"/>
                <a:gd name="connsiteX5" fmla="*/ 4997 w 10000"/>
                <a:gd name="connsiteY5" fmla="*/ 1282 h 10000"/>
                <a:gd name="connsiteX6" fmla="*/ 4997 w 10000"/>
                <a:gd name="connsiteY6" fmla="*/ 434 h 10000"/>
                <a:gd name="connsiteX7" fmla="*/ 6656 w 10000"/>
                <a:gd name="connsiteY7" fmla="*/ 434 h 10000"/>
                <a:gd name="connsiteX8" fmla="*/ 6656 w 10000"/>
                <a:gd name="connsiteY8" fmla="*/ 107 h 10000"/>
                <a:gd name="connsiteX9" fmla="*/ 8314 w 10000"/>
                <a:gd name="connsiteY9" fmla="*/ 107 h 10000"/>
                <a:gd name="connsiteX10" fmla="*/ 10000 w 10000"/>
                <a:gd name="connsiteY10" fmla="*/ 0 h 10000"/>
                <a:gd name="connsiteX0" fmla="*/ 0 w 8314"/>
                <a:gd name="connsiteY0" fmla="*/ 9893 h 9893"/>
                <a:gd name="connsiteX1" fmla="*/ 1658 w 8314"/>
                <a:gd name="connsiteY1" fmla="*/ 9893 h 9893"/>
                <a:gd name="connsiteX2" fmla="*/ 1658 w 8314"/>
                <a:gd name="connsiteY2" fmla="*/ 3514 h 9893"/>
                <a:gd name="connsiteX3" fmla="*/ 3317 w 8314"/>
                <a:gd name="connsiteY3" fmla="*/ 3514 h 9893"/>
                <a:gd name="connsiteX4" fmla="*/ 3317 w 8314"/>
                <a:gd name="connsiteY4" fmla="*/ 1175 h 9893"/>
                <a:gd name="connsiteX5" fmla="*/ 4997 w 8314"/>
                <a:gd name="connsiteY5" fmla="*/ 1175 h 9893"/>
                <a:gd name="connsiteX6" fmla="*/ 4997 w 8314"/>
                <a:gd name="connsiteY6" fmla="*/ 327 h 9893"/>
                <a:gd name="connsiteX7" fmla="*/ 6656 w 8314"/>
                <a:gd name="connsiteY7" fmla="*/ 327 h 9893"/>
                <a:gd name="connsiteX8" fmla="*/ 6656 w 8314"/>
                <a:gd name="connsiteY8" fmla="*/ 0 h 9893"/>
                <a:gd name="connsiteX9" fmla="*/ 8314 w 8314"/>
                <a:gd name="connsiteY9" fmla="*/ 0 h 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14" h="9893">
                  <a:moveTo>
                    <a:pt x="0" y="9893"/>
                  </a:moveTo>
                  <a:lnTo>
                    <a:pt x="1658" y="9893"/>
                  </a:lnTo>
                  <a:lnTo>
                    <a:pt x="1658" y="3514"/>
                  </a:lnTo>
                  <a:lnTo>
                    <a:pt x="3317" y="3514"/>
                  </a:lnTo>
                  <a:lnTo>
                    <a:pt x="3317" y="1175"/>
                  </a:lnTo>
                  <a:lnTo>
                    <a:pt x="4997" y="1175"/>
                  </a:lnTo>
                  <a:lnTo>
                    <a:pt x="4997" y="327"/>
                  </a:lnTo>
                  <a:lnTo>
                    <a:pt x="6656" y="327"/>
                  </a:lnTo>
                  <a:lnTo>
                    <a:pt x="6656" y="0"/>
                  </a:lnTo>
                  <a:lnTo>
                    <a:pt x="8314" y="0"/>
                  </a:lnTo>
                </a:path>
              </a:pathLst>
            </a:custGeom>
            <a:noFill/>
            <a:ln w="14288">
              <a:solidFill>
                <a:srgbClr val="0000FF"/>
              </a:solidFill>
              <a:prstDash val="solid"/>
              <a:round/>
              <a:headEnd/>
              <a:tailEnd/>
            </a:ln>
          </p:spPr>
          <p:txBody>
            <a:bodyPr/>
            <a:lstStyle/>
            <a:p>
              <a:endParaRPr lang="es-MX"/>
            </a:p>
          </p:txBody>
        </p:sp>
      </p:grpSp>
      <p:graphicFrame>
        <p:nvGraphicFramePr>
          <p:cNvPr id="58648" name="Object 280"/>
          <p:cNvGraphicFramePr>
            <a:graphicFrameLocks noChangeAspect="1"/>
          </p:cNvGraphicFramePr>
          <p:nvPr/>
        </p:nvGraphicFramePr>
        <p:xfrm>
          <a:off x="1785938" y="2389188"/>
          <a:ext cx="2409825" cy="463550"/>
        </p:xfrm>
        <a:graphic>
          <a:graphicData uri="http://schemas.openxmlformats.org/presentationml/2006/ole">
            <p:oleObj spid="_x0000_s109570" name="Equation" r:id="rId4" imgW="1054080" imgH="203040" progId="Equation.DSMT4">
              <p:embed/>
            </p:oleObj>
          </a:graphicData>
        </a:graphic>
      </p:graphicFrame>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0418"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Armónicas</a:t>
            </a:r>
            <a:endParaRPr lang="es-ES" sz="3200" dirty="0">
              <a:effectLst>
                <a:outerShdw blurRad="38100" dist="38100" dir="2700000" algn="tl">
                  <a:srgbClr val="000000"/>
                </a:outerShdw>
              </a:effectLst>
            </a:endParaRPr>
          </a:p>
        </p:txBody>
      </p:sp>
      <p:sp>
        <p:nvSpPr>
          <p:cNvPr id="60419" name="Rectangle 3"/>
          <p:cNvSpPr>
            <a:spLocks noGrp="1" noChangeArrowheads="1"/>
          </p:cNvSpPr>
          <p:nvPr>
            <p:ph type="body" idx="1"/>
          </p:nvPr>
        </p:nvSpPr>
        <p:spPr>
          <a:xfrm>
            <a:off x="304800" y="1143000"/>
            <a:ext cx="8610600" cy="1905000"/>
          </a:xfrm>
        </p:spPr>
        <p:txBody>
          <a:bodyPr/>
          <a:lstStyle/>
          <a:p>
            <a:pPr marL="0" indent="0" algn="just">
              <a:lnSpc>
                <a:spcPct val="90000"/>
              </a:lnSpc>
              <a:buFont typeface="Wingdings" pitchFamily="2" charset="2"/>
              <a:buNone/>
            </a:pPr>
            <a:r>
              <a:rPr lang="es-MX" sz="2400"/>
              <a:t>Para el mismo par de sistemas, si obtenemos su respuesta a una entrada puramente senoidal de 0.25 hertz, con un periodo de muestreo de 1.9 segundos:</a:t>
            </a:r>
          </a:p>
          <a:p>
            <a:pPr marL="0" indent="0" algn="just">
              <a:lnSpc>
                <a:spcPct val="90000"/>
              </a:lnSpc>
              <a:buFont typeface="Wingdings" pitchFamily="2" charset="2"/>
              <a:buNone/>
            </a:pPr>
            <a:endParaRPr lang="es-MX" sz="2400"/>
          </a:p>
          <a:p>
            <a:pPr marL="0" indent="0" algn="just">
              <a:lnSpc>
                <a:spcPct val="90000"/>
              </a:lnSpc>
              <a:buFont typeface="Wingdings" pitchFamily="2" charset="2"/>
              <a:buNone/>
            </a:pPr>
            <a:r>
              <a:rPr lang="es-MX" sz="2400">
                <a:solidFill>
                  <a:schemeClr val="tx2"/>
                </a:solidFill>
              </a:rPr>
              <a:t>Continuo</a:t>
            </a:r>
            <a:r>
              <a:rPr lang="es-MX" sz="2400"/>
              <a:t>:                     	    </a:t>
            </a:r>
            <a:r>
              <a:rPr lang="es-MX" sz="2400">
                <a:solidFill>
                  <a:schemeClr val="tx2"/>
                </a:solidFill>
              </a:rPr>
              <a:t>Discreto</a:t>
            </a:r>
            <a:r>
              <a:rPr lang="es-MX" sz="2400"/>
              <a:t>: </a:t>
            </a:r>
            <a:r>
              <a:rPr lang="es-MX" sz="2400" i="1">
                <a:solidFill>
                  <a:srgbClr val="FFFF00"/>
                </a:solidFill>
                <a:latin typeface="Times New Roman" pitchFamily="18" charset="0"/>
              </a:rPr>
              <a:t>y</a:t>
            </a:r>
            <a:r>
              <a:rPr lang="es-MX" sz="2400" i="1" baseline="-25000">
                <a:solidFill>
                  <a:srgbClr val="FFFF00"/>
                </a:solidFill>
                <a:latin typeface="Times New Roman" pitchFamily="18" charset="0"/>
              </a:rPr>
              <a:t>k</a:t>
            </a:r>
            <a:r>
              <a:rPr lang="es-MX" sz="2400" i="1">
                <a:solidFill>
                  <a:srgbClr val="FFFF00"/>
                </a:solidFill>
                <a:latin typeface="Times New Roman" pitchFamily="18" charset="0"/>
              </a:rPr>
              <a:t>=0.3679y</a:t>
            </a:r>
            <a:r>
              <a:rPr lang="es-MX" sz="2400" i="1" baseline="-25000">
                <a:solidFill>
                  <a:srgbClr val="FFFF00"/>
                </a:solidFill>
                <a:latin typeface="Times New Roman" pitchFamily="18" charset="0"/>
              </a:rPr>
              <a:t>k-1</a:t>
            </a:r>
            <a:r>
              <a:rPr lang="es-MX" sz="2400" i="1">
                <a:solidFill>
                  <a:srgbClr val="FFFF00"/>
                </a:solidFill>
                <a:latin typeface="Times New Roman" pitchFamily="18" charset="0"/>
              </a:rPr>
              <a:t>+0.6321u</a:t>
            </a:r>
            <a:r>
              <a:rPr lang="es-MX" sz="2400" i="1" baseline="-25000">
                <a:solidFill>
                  <a:srgbClr val="FFFF00"/>
                </a:solidFill>
                <a:latin typeface="Times New Roman" pitchFamily="18" charset="0"/>
              </a:rPr>
              <a:t>k</a:t>
            </a:r>
          </a:p>
        </p:txBody>
      </p:sp>
      <p:pic>
        <p:nvPicPr>
          <p:cNvPr id="60562" name="Picture 146" descr="continuo-discreto"/>
          <p:cNvPicPr>
            <a:picLocks noChangeAspect="1" noChangeArrowheads="1"/>
          </p:cNvPicPr>
          <p:nvPr/>
        </p:nvPicPr>
        <p:blipFill>
          <a:blip r:embed="rId4" cstate="print"/>
          <a:srcRect r="1781" b="5627"/>
          <a:stretch>
            <a:fillRect/>
          </a:stretch>
        </p:blipFill>
        <p:spPr bwMode="auto">
          <a:xfrm>
            <a:off x="220663" y="3387725"/>
            <a:ext cx="8847137" cy="2555875"/>
          </a:xfrm>
          <a:prstGeom prst="rect">
            <a:avLst/>
          </a:prstGeom>
          <a:noFill/>
        </p:spPr>
      </p:pic>
      <p:graphicFrame>
        <p:nvGraphicFramePr>
          <p:cNvPr id="60565" name="Object 149"/>
          <p:cNvGraphicFramePr>
            <a:graphicFrameLocks noChangeAspect="1"/>
          </p:cNvGraphicFramePr>
          <p:nvPr/>
        </p:nvGraphicFramePr>
        <p:xfrm>
          <a:off x="1835150" y="2565400"/>
          <a:ext cx="2376488" cy="458788"/>
        </p:xfrm>
        <a:graphic>
          <a:graphicData uri="http://schemas.openxmlformats.org/presentationml/2006/ole">
            <p:oleObj spid="_x0000_s110594" name="Equation" r:id="rId5" imgW="1054080" imgH="203040" progId="Equation.DSMT4">
              <p:embed/>
            </p:oleObj>
          </a:graphicData>
        </a:graphic>
      </p:graphicFrame>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2466"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Contenido</a:t>
            </a:r>
            <a:endParaRPr lang="es-ES" sz="3600" dirty="0">
              <a:effectLst>
                <a:outerShdw blurRad="38100" dist="38100" dir="2700000" algn="tl">
                  <a:srgbClr val="000000"/>
                </a:outerShdw>
              </a:effectLst>
            </a:endParaRPr>
          </a:p>
        </p:txBody>
      </p:sp>
      <p:sp>
        <p:nvSpPr>
          <p:cNvPr id="62467" name="Rectangle 3"/>
          <p:cNvSpPr>
            <a:spLocks noGrp="1" noChangeArrowheads="1"/>
          </p:cNvSpPr>
          <p:nvPr>
            <p:ph type="body" idx="1"/>
          </p:nvPr>
        </p:nvSpPr>
        <p:spPr>
          <a:xfrm>
            <a:off x="1331640" y="1484784"/>
            <a:ext cx="6912768" cy="3744416"/>
          </a:xfrm>
        </p:spPr>
        <p:txBody>
          <a:bodyPr/>
          <a:lstStyle/>
          <a:p>
            <a:pPr marL="0" indent="0" algn="just"/>
            <a:r>
              <a:rPr lang="es-MX" dirty="0"/>
              <a:t> </a:t>
            </a:r>
            <a:r>
              <a:rPr lang="es-MX" dirty="0" smtClean="0"/>
              <a:t> ¿Por qué estudiar el Control Digital?</a:t>
            </a:r>
          </a:p>
          <a:p>
            <a:pPr marL="0" indent="0" algn="just"/>
            <a:r>
              <a:rPr lang="es-MX" dirty="0" smtClean="0"/>
              <a:t>  Esquemas de control digital</a:t>
            </a:r>
          </a:p>
          <a:p>
            <a:pPr marL="0" indent="0" algn="just"/>
            <a:r>
              <a:rPr lang="es-MX" dirty="0" smtClean="0"/>
              <a:t>  Resumen Histórico</a:t>
            </a:r>
          </a:p>
          <a:p>
            <a:pPr marL="0" indent="0" algn="just"/>
            <a:r>
              <a:rPr lang="es-MX" dirty="0"/>
              <a:t> </a:t>
            </a:r>
            <a:r>
              <a:rPr lang="es-MX" dirty="0" smtClean="0"/>
              <a:t> Actualidad y futuro del Control Digital</a:t>
            </a:r>
          </a:p>
          <a:p>
            <a:pPr marL="0" indent="0" algn="just"/>
            <a:r>
              <a:rPr lang="es-MX" dirty="0" smtClean="0"/>
              <a:t>  Control Analógico Vs. Control Digital</a:t>
            </a:r>
          </a:p>
          <a:p>
            <a:pPr marL="0" indent="0" algn="just"/>
            <a:r>
              <a:rPr lang="es-MX" dirty="0"/>
              <a:t> </a:t>
            </a:r>
            <a:r>
              <a:rPr lang="es-MX" dirty="0" smtClean="0"/>
              <a:t> Resumen del curso</a:t>
            </a:r>
            <a:endParaRPr lang="es-ES"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77826"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Transitorio de  tiempo finito</a:t>
            </a:r>
            <a:endParaRPr lang="es-ES" sz="3200" dirty="0">
              <a:effectLst>
                <a:outerShdw blurRad="38100" dist="38100" dir="2700000" algn="tl">
                  <a:srgbClr val="000000"/>
                </a:outerShdw>
              </a:effectLst>
            </a:endParaRPr>
          </a:p>
        </p:txBody>
      </p:sp>
      <p:sp>
        <p:nvSpPr>
          <p:cNvPr id="77827" name="Rectangle 3"/>
          <p:cNvSpPr>
            <a:spLocks noGrp="1" noChangeArrowheads="1"/>
          </p:cNvSpPr>
          <p:nvPr>
            <p:ph type="body" idx="1"/>
          </p:nvPr>
        </p:nvSpPr>
        <p:spPr>
          <a:xfrm>
            <a:off x="304800" y="1143000"/>
            <a:ext cx="8610600" cy="4806950"/>
          </a:xfrm>
        </p:spPr>
        <p:txBody>
          <a:bodyPr/>
          <a:lstStyle/>
          <a:p>
            <a:pPr marL="0" indent="0" algn="just">
              <a:buFont typeface="Wingdings" pitchFamily="2" charset="2"/>
              <a:buNone/>
            </a:pPr>
            <a:r>
              <a:rPr lang="es-MX" dirty="0"/>
              <a:t>Consideremos el sistema doble integrador</a:t>
            </a:r>
          </a:p>
          <a:p>
            <a:pPr marL="0" indent="0" algn="just">
              <a:buFont typeface="Wingdings" pitchFamily="2" charset="2"/>
              <a:buNone/>
            </a:pPr>
            <a:r>
              <a:rPr lang="es-MX" dirty="0"/>
              <a:t>Y consideremos el controlador </a:t>
            </a:r>
            <a:r>
              <a:rPr lang="es-MX" dirty="0" smtClean="0"/>
              <a:t>PD analógico siguiente:</a:t>
            </a:r>
            <a:endParaRPr lang="es-MX" dirty="0"/>
          </a:p>
          <a:p>
            <a:pPr marL="0" indent="0" algn="just">
              <a:buFont typeface="Wingdings" pitchFamily="2" charset="2"/>
              <a:buNone/>
            </a:pPr>
            <a:endParaRPr lang="es-MX" dirty="0"/>
          </a:p>
          <a:p>
            <a:pPr marL="0" indent="0" algn="just">
              <a:buFont typeface="Wingdings" pitchFamily="2" charset="2"/>
              <a:buNone/>
            </a:pPr>
            <a:r>
              <a:rPr lang="es-MX" dirty="0"/>
              <a:t>Con </a:t>
            </a:r>
            <a:r>
              <a:rPr lang="es-MX" i="1" dirty="0">
                <a:solidFill>
                  <a:srgbClr val="FFFF00"/>
                </a:solidFill>
                <a:latin typeface="Times New Roman" pitchFamily="18" charset="0"/>
              </a:rPr>
              <a:t>k</a:t>
            </a:r>
            <a:r>
              <a:rPr lang="es-MX" i="1" baseline="-25000" dirty="0">
                <a:solidFill>
                  <a:srgbClr val="FFFF00"/>
                </a:solidFill>
                <a:latin typeface="Times New Roman" pitchFamily="18" charset="0"/>
              </a:rPr>
              <a:t>1 </a:t>
            </a:r>
            <a:r>
              <a:rPr lang="es-MX" i="1" dirty="0">
                <a:solidFill>
                  <a:srgbClr val="FFFF00"/>
                </a:solidFill>
                <a:latin typeface="Times New Roman" pitchFamily="18" charset="0"/>
              </a:rPr>
              <a:t>= k</a:t>
            </a:r>
            <a:r>
              <a:rPr lang="es-MX" i="1" baseline="-25000" dirty="0">
                <a:solidFill>
                  <a:srgbClr val="FFFF00"/>
                </a:solidFill>
                <a:latin typeface="Times New Roman" pitchFamily="18" charset="0"/>
              </a:rPr>
              <a:t>2 </a:t>
            </a:r>
            <a:r>
              <a:rPr lang="es-MX" i="1" dirty="0">
                <a:solidFill>
                  <a:srgbClr val="FFFF00"/>
                </a:solidFill>
                <a:latin typeface="Times New Roman" pitchFamily="18" charset="0"/>
              </a:rPr>
              <a:t>= -1</a:t>
            </a:r>
          </a:p>
          <a:p>
            <a:pPr marL="0" indent="0" algn="just">
              <a:buFont typeface="Wingdings" pitchFamily="2" charset="2"/>
              <a:buNone/>
            </a:pPr>
            <a:endParaRPr lang="es-MX" dirty="0">
              <a:solidFill>
                <a:srgbClr val="FFFF00"/>
              </a:solidFill>
              <a:latin typeface="Times New Roman" pitchFamily="18" charset="0"/>
            </a:endParaRPr>
          </a:p>
          <a:p>
            <a:pPr marL="0" indent="0" algn="just">
              <a:buFont typeface="Wingdings" pitchFamily="2" charset="2"/>
              <a:buNone/>
            </a:pPr>
            <a:r>
              <a:rPr lang="es-MX" dirty="0"/>
              <a:t>En la figura siguiente se muestra la respuesta del controlador analógico y la correspondiente de su versión </a:t>
            </a:r>
            <a:r>
              <a:rPr lang="es-MX" dirty="0" err="1"/>
              <a:t>discretizada</a:t>
            </a:r>
            <a:r>
              <a:rPr lang="es-MX" dirty="0"/>
              <a:t> con un periodo de muestreo </a:t>
            </a:r>
            <a:r>
              <a:rPr lang="es-MX" dirty="0" smtClean="0"/>
              <a:t>T=0.1</a:t>
            </a:r>
            <a:endParaRPr lang="es-MX" dirty="0"/>
          </a:p>
        </p:txBody>
      </p:sp>
      <p:graphicFrame>
        <p:nvGraphicFramePr>
          <p:cNvPr id="77829" name="Object 5"/>
          <p:cNvGraphicFramePr>
            <a:graphicFrameLocks noChangeAspect="1"/>
          </p:cNvGraphicFramePr>
          <p:nvPr/>
        </p:nvGraphicFramePr>
        <p:xfrm>
          <a:off x="7437438" y="1143000"/>
          <a:ext cx="1173162" cy="458788"/>
        </p:xfrm>
        <a:graphic>
          <a:graphicData uri="http://schemas.openxmlformats.org/presentationml/2006/ole">
            <p:oleObj spid="_x0000_s111618" name="Equation" r:id="rId4" imgW="520560" imgH="203040" progId="Equation.DSMT4">
              <p:embed/>
            </p:oleObj>
          </a:graphicData>
        </a:graphic>
      </p:graphicFrame>
      <p:graphicFrame>
        <p:nvGraphicFramePr>
          <p:cNvPr id="77832" name="Object 8"/>
          <p:cNvGraphicFramePr>
            <a:graphicFrameLocks noChangeAspect="1"/>
          </p:cNvGraphicFramePr>
          <p:nvPr/>
        </p:nvGraphicFramePr>
        <p:xfrm>
          <a:off x="3434382" y="2348880"/>
          <a:ext cx="2217738" cy="519113"/>
        </p:xfrm>
        <a:graphic>
          <a:graphicData uri="http://schemas.openxmlformats.org/presentationml/2006/ole">
            <p:oleObj spid="_x0000_s111619" name="Equation" r:id="rId5" imgW="977760" imgH="228600" progId="Equation.DSMT4">
              <p:embed/>
            </p:oleObj>
          </a:graphicData>
        </a:graphic>
      </p:graphicFrame>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80898" name="Rectangle 2"/>
          <p:cNvSpPr>
            <a:spLocks noGrp="1" noChangeArrowheads="1"/>
          </p:cNvSpPr>
          <p:nvPr>
            <p:ph type="title"/>
          </p:nvPr>
        </p:nvSpPr>
        <p:spPr>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Transitorio de  tiempo finito</a:t>
            </a:r>
            <a:endParaRPr lang="es-ES" sz="3200" dirty="0">
              <a:effectLst>
                <a:outerShdw blurRad="38100" dist="38100" dir="2700000" algn="tl">
                  <a:srgbClr val="000000"/>
                </a:outerShdw>
              </a:effectLst>
            </a:endParaRPr>
          </a:p>
        </p:txBody>
      </p:sp>
      <p:pic>
        <p:nvPicPr>
          <p:cNvPr id="80906" name="Picture 10"/>
          <p:cNvPicPr>
            <a:picLocks noGrp="1" noChangeAspect="1" noChangeArrowheads="1"/>
          </p:cNvPicPr>
          <p:nvPr>
            <p:ph sz="half" idx="1"/>
          </p:nvPr>
        </p:nvPicPr>
        <p:blipFill>
          <a:blip r:embed="rId3" cstate="print"/>
          <a:srcRect l="6065" r="6950"/>
          <a:stretch>
            <a:fillRect/>
          </a:stretch>
        </p:blipFill>
        <p:spPr>
          <a:xfrm>
            <a:off x="304800" y="1331913"/>
            <a:ext cx="8610600" cy="2384425"/>
          </a:xfrm>
          <a:gradFill rotWithShape="1">
            <a:gsLst>
              <a:gs pos="0">
                <a:srgbClr val="336699"/>
              </a:gs>
              <a:gs pos="100000">
                <a:srgbClr val="CCCCFF"/>
              </a:gs>
            </a:gsLst>
            <a:lin ang="5400000" scaled="1"/>
          </a:gradFill>
          <a:ln/>
        </p:spPr>
      </p:pic>
      <p:pic>
        <p:nvPicPr>
          <p:cNvPr id="80907" name="Picture 11"/>
          <p:cNvPicPr>
            <a:picLocks noGrp="1" noChangeAspect="1" noChangeArrowheads="1"/>
          </p:cNvPicPr>
          <p:nvPr>
            <p:ph sz="half" idx="2"/>
          </p:nvPr>
        </p:nvPicPr>
        <p:blipFill>
          <a:blip r:embed="rId4" cstate="print"/>
          <a:srcRect l="5121" r="7483"/>
          <a:stretch>
            <a:fillRect/>
          </a:stretch>
        </p:blipFill>
        <p:spPr>
          <a:xfrm>
            <a:off x="304800" y="3895725"/>
            <a:ext cx="8610600" cy="2197100"/>
          </a:xfrm>
          <a:gradFill rotWithShape="1">
            <a:gsLst>
              <a:gs pos="0">
                <a:srgbClr val="336699"/>
              </a:gs>
              <a:gs pos="100000">
                <a:srgbClr val="CCCCFF"/>
              </a:gs>
            </a:gsLst>
            <a:lin ang="5400000" scaled="1"/>
          </a:gradFill>
          <a:ln/>
        </p:spPr>
      </p:pic>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84994" name="Rectangle 2"/>
          <p:cNvSpPr>
            <a:spLocks noGrp="1" noChangeArrowheads="1"/>
          </p:cNvSpPr>
          <p:nvPr>
            <p:ph type="title"/>
          </p:nvPr>
        </p:nvSpPr>
        <p:spPr>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Transitorio de  tiempo finito</a:t>
            </a:r>
            <a:endParaRPr lang="es-ES" sz="3200" dirty="0">
              <a:effectLst>
                <a:outerShdw blurRad="38100" dist="38100" dir="2700000" algn="tl">
                  <a:srgbClr val="000000"/>
                </a:outerShdw>
              </a:effectLst>
            </a:endParaRPr>
          </a:p>
        </p:txBody>
      </p:sp>
      <p:sp>
        <p:nvSpPr>
          <p:cNvPr id="84997" name="Rectangle 5"/>
          <p:cNvSpPr>
            <a:spLocks noGrp="1" noChangeArrowheads="1"/>
          </p:cNvSpPr>
          <p:nvPr>
            <p:ph sz="half" idx="1"/>
          </p:nvPr>
        </p:nvSpPr>
        <p:spPr>
          <a:xfrm>
            <a:off x="304800" y="1331913"/>
            <a:ext cx="8610600" cy="4764087"/>
          </a:xfrm>
        </p:spPr>
        <p:txBody>
          <a:bodyPr/>
          <a:lstStyle/>
          <a:p>
            <a:pPr marL="0" indent="0" algn="just">
              <a:buFont typeface="Wingdings" pitchFamily="2" charset="2"/>
              <a:buNone/>
            </a:pPr>
            <a:r>
              <a:rPr lang="es-MX" sz="2400" dirty="0"/>
              <a:t>Utilizando teoría de control digital se demuestra que la siguiente ley de control corresponde a un controlador “</a:t>
            </a:r>
            <a:r>
              <a:rPr lang="es-MX" sz="2400" dirty="0" err="1">
                <a:solidFill>
                  <a:srgbClr val="FFFF00"/>
                </a:solidFill>
              </a:rPr>
              <a:t>deadbeat</a:t>
            </a:r>
            <a:r>
              <a:rPr lang="es-MX" sz="2400" dirty="0"/>
              <a:t>”, el cual tiene un </a:t>
            </a:r>
            <a:r>
              <a:rPr lang="es-MX" sz="2400" dirty="0">
                <a:solidFill>
                  <a:srgbClr val="FFFF00"/>
                </a:solidFill>
              </a:rPr>
              <a:t>tiempo finito de </a:t>
            </a:r>
            <a:r>
              <a:rPr lang="es-MX" sz="2400" dirty="0" smtClean="0">
                <a:solidFill>
                  <a:srgbClr val="FFFF00"/>
                </a:solidFill>
              </a:rPr>
              <a:t>convergencia=n*T</a:t>
            </a:r>
            <a:r>
              <a:rPr lang="es-MX" sz="2400" dirty="0" smtClean="0"/>
              <a:t> donde </a:t>
            </a:r>
            <a:r>
              <a:rPr lang="es-MX" sz="2400" dirty="0"/>
              <a:t>n=2 (orden del sistema</a:t>
            </a:r>
            <a:r>
              <a:rPr lang="es-MX" sz="2400" dirty="0" smtClean="0"/>
              <a:t>) y T es el periodo de muestreo.</a:t>
            </a:r>
            <a:endParaRPr lang="es-MX" sz="2400" dirty="0"/>
          </a:p>
          <a:p>
            <a:pPr marL="0" indent="0" algn="just">
              <a:buFont typeface="Wingdings" pitchFamily="2" charset="2"/>
              <a:buNone/>
            </a:pPr>
            <a:endParaRPr lang="es-MX" sz="2400" dirty="0"/>
          </a:p>
          <a:p>
            <a:pPr marL="0" indent="0" algn="just">
              <a:buFont typeface="Wingdings" pitchFamily="2" charset="2"/>
              <a:buNone/>
            </a:pPr>
            <a:endParaRPr lang="es-MX" sz="2400" dirty="0"/>
          </a:p>
          <a:p>
            <a:pPr marL="0" indent="0" algn="just">
              <a:buFont typeface="Wingdings" pitchFamily="2" charset="2"/>
              <a:buNone/>
            </a:pPr>
            <a:r>
              <a:rPr lang="es-MX" sz="2400" dirty="0"/>
              <a:t>Con </a:t>
            </a:r>
            <a:r>
              <a:rPr lang="es-MX" sz="2400" i="1" dirty="0">
                <a:solidFill>
                  <a:srgbClr val="FFFF00"/>
                </a:solidFill>
                <a:latin typeface="Times New Roman" pitchFamily="18" charset="0"/>
              </a:rPr>
              <a:t>k</a:t>
            </a:r>
            <a:r>
              <a:rPr lang="es-MX" sz="2400" i="1" baseline="-25000" dirty="0">
                <a:solidFill>
                  <a:srgbClr val="FFFF00"/>
                </a:solidFill>
                <a:latin typeface="Times New Roman" pitchFamily="18" charset="0"/>
              </a:rPr>
              <a:t>1 </a:t>
            </a:r>
            <a:r>
              <a:rPr lang="es-MX" sz="2400" i="1" dirty="0">
                <a:solidFill>
                  <a:srgbClr val="FFFF00"/>
                </a:solidFill>
                <a:latin typeface="Times New Roman" pitchFamily="18" charset="0"/>
              </a:rPr>
              <a:t>=-</a:t>
            </a:r>
            <a:r>
              <a:rPr lang="es-MX" sz="2400" i="1" dirty="0" smtClean="0">
                <a:solidFill>
                  <a:srgbClr val="FFFF00"/>
                </a:solidFill>
                <a:latin typeface="Times New Roman" pitchFamily="18" charset="0"/>
              </a:rPr>
              <a:t>1/T</a:t>
            </a:r>
            <a:r>
              <a:rPr lang="es-MX" sz="2400" i="1" baseline="30000" dirty="0" smtClean="0">
                <a:solidFill>
                  <a:srgbClr val="FFFF00"/>
                </a:solidFill>
                <a:latin typeface="Times New Roman" pitchFamily="18" charset="0"/>
              </a:rPr>
              <a:t>2</a:t>
            </a:r>
            <a:r>
              <a:rPr lang="es-MX" sz="2400" i="1" dirty="0">
                <a:solidFill>
                  <a:srgbClr val="FFFF00"/>
                </a:solidFill>
                <a:latin typeface="Times New Roman" pitchFamily="18" charset="0"/>
              </a:rPr>
              <a:t>, k</a:t>
            </a:r>
            <a:r>
              <a:rPr lang="es-MX" sz="2400" i="1" baseline="-25000" dirty="0">
                <a:solidFill>
                  <a:srgbClr val="FFFF00"/>
                </a:solidFill>
                <a:latin typeface="Times New Roman" pitchFamily="18" charset="0"/>
              </a:rPr>
              <a:t>2 </a:t>
            </a:r>
            <a:r>
              <a:rPr lang="es-MX" sz="2400" i="1" dirty="0">
                <a:solidFill>
                  <a:srgbClr val="FFFF00"/>
                </a:solidFill>
                <a:latin typeface="Times New Roman" pitchFamily="18" charset="0"/>
              </a:rPr>
              <a:t>= -</a:t>
            </a:r>
            <a:r>
              <a:rPr lang="es-MX" sz="2400" i="1" dirty="0" smtClean="0">
                <a:solidFill>
                  <a:srgbClr val="FFFF00"/>
                </a:solidFill>
                <a:latin typeface="Times New Roman" pitchFamily="18" charset="0"/>
              </a:rPr>
              <a:t>3/2T</a:t>
            </a:r>
            <a:r>
              <a:rPr lang="es-MX" sz="2400" i="1" baseline="30000" dirty="0" smtClean="0">
                <a:solidFill>
                  <a:srgbClr val="FFFF00"/>
                </a:solidFill>
                <a:latin typeface="Times New Roman" pitchFamily="18" charset="0"/>
              </a:rPr>
              <a:t>2</a:t>
            </a:r>
            <a:endParaRPr lang="es-MX" sz="2400" i="1" baseline="30000" dirty="0">
              <a:solidFill>
                <a:srgbClr val="FFFF00"/>
              </a:solidFill>
              <a:latin typeface="Times New Roman" pitchFamily="18" charset="0"/>
            </a:endParaRPr>
          </a:p>
          <a:p>
            <a:pPr marL="0" indent="0" algn="just">
              <a:buFont typeface="Wingdings" pitchFamily="2" charset="2"/>
              <a:buNone/>
            </a:pPr>
            <a:endParaRPr lang="es-MX" sz="2400" dirty="0"/>
          </a:p>
          <a:p>
            <a:pPr marL="0" indent="0" algn="just">
              <a:buFont typeface="Wingdings" pitchFamily="2" charset="2"/>
              <a:buNone/>
            </a:pPr>
            <a:r>
              <a:rPr lang="es-MX" sz="2400" dirty="0"/>
              <a:t>La siguiente figura muestra los resultados eligiendo </a:t>
            </a:r>
            <a:r>
              <a:rPr lang="es-MX" sz="2400" i="1" dirty="0" smtClean="0">
                <a:solidFill>
                  <a:srgbClr val="FFFF00"/>
                </a:solidFill>
                <a:latin typeface="Times New Roman" pitchFamily="18" charset="0"/>
              </a:rPr>
              <a:t>T=1seg</a:t>
            </a:r>
            <a:r>
              <a:rPr lang="es-MX" sz="2400" i="1" dirty="0">
                <a:solidFill>
                  <a:srgbClr val="FFFF00"/>
                </a:solidFill>
                <a:latin typeface="Times New Roman" pitchFamily="18" charset="0"/>
              </a:rPr>
              <a:t>.</a:t>
            </a:r>
          </a:p>
        </p:txBody>
      </p:sp>
      <p:graphicFrame>
        <p:nvGraphicFramePr>
          <p:cNvPr id="84999" name="Object 7"/>
          <p:cNvGraphicFramePr>
            <a:graphicFrameLocks noChangeAspect="1"/>
          </p:cNvGraphicFramePr>
          <p:nvPr>
            <p:ph sz="half" idx="2"/>
          </p:nvPr>
        </p:nvGraphicFramePr>
        <p:xfrm>
          <a:off x="2771774" y="3103562"/>
          <a:ext cx="4464521" cy="487609"/>
        </p:xfrm>
        <a:graphic>
          <a:graphicData uri="http://schemas.openxmlformats.org/presentationml/2006/ole">
            <p:oleObj spid="_x0000_s112642" name="Equation" r:id="rId4" imgW="2095200" imgH="228600" progId="Equation.DSMT4">
              <p:embed/>
            </p:oleObj>
          </a:graphicData>
        </a:graphic>
      </p:graphicFrame>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87042" name="Rectangle 2"/>
          <p:cNvSpPr>
            <a:spLocks noGrp="1" noChangeArrowheads="1"/>
          </p:cNvSpPr>
          <p:nvPr>
            <p:ph type="title"/>
          </p:nvPr>
        </p:nvSpPr>
        <p:spPr>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Transitorio de  tiempo finito</a:t>
            </a:r>
            <a:endParaRPr lang="es-ES" sz="3200" dirty="0">
              <a:effectLst>
                <a:outerShdw blurRad="38100" dist="38100" dir="2700000" algn="tl">
                  <a:srgbClr val="000000"/>
                </a:outerShdw>
              </a:effectLst>
            </a:endParaRPr>
          </a:p>
        </p:txBody>
      </p:sp>
      <p:pic>
        <p:nvPicPr>
          <p:cNvPr id="87046" name="Picture 6"/>
          <p:cNvPicPr>
            <a:picLocks noGrp="1" noChangeAspect="1" noChangeArrowheads="1"/>
          </p:cNvPicPr>
          <p:nvPr>
            <p:ph sz="half" idx="1"/>
          </p:nvPr>
        </p:nvPicPr>
        <p:blipFill>
          <a:blip r:embed="rId3" cstate="print"/>
          <a:srcRect l="6055" r="7532"/>
          <a:stretch>
            <a:fillRect/>
          </a:stretch>
        </p:blipFill>
        <p:spPr>
          <a:xfrm>
            <a:off x="304800" y="1146175"/>
            <a:ext cx="8610600" cy="2211388"/>
          </a:xfrm>
          <a:gradFill rotWithShape="1">
            <a:gsLst>
              <a:gs pos="0">
                <a:srgbClr val="336699"/>
              </a:gs>
              <a:gs pos="100000">
                <a:srgbClr val="CCCCFF"/>
              </a:gs>
            </a:gsLst>
            <a:lin ang="5400000" scaled="1"/>
          </a:gradFill>
          <a:ln/>
        </p:spPr>
      </p:pic>
      <p:pic>
        <p:nvPicPr>
          <p:cNvPr id="87048" name="Picture 8"/>
          <p:cNvPicPr>
            <a:picLocks noGrp="1" noChangeAspect="1" noChangeArrowheads="1"/>
          </p:cNvPicPr>
          <p:nvPr>
            <p:ph sz="half" idx="2"/>
          </p:nvPr>
        </p:nvPicPr>
        <p:blipFill>
          <a:blip r:embed="rId4" cstate="print"/>
          <a:srcRect l="6990" r="7742"/>
          <a:stretch>
            <a:fillRect/>
          </a:stretch>
        </p:blipFill>
        <p:spPr>
          <a:xfrm>
            <a:off x="323850" y="3644900"/>
            <a:ext cx="8610600" cy="2376488"/>
          </a:xfrm>
          <a:gradFill rotWithShape="1">
            <a:gsLst>
              <a:gs pos="0">
                <a:srgbClr val="336699"/>
              </a:gs>
              <a:gs pos="100000">
                <a:srgbClr val="CCCCFF"/>
              </a:gs>
            </a:gsLst>
            <a:lin ang="5400000" scaled="1"/>
          </a:gradFill>
          <a:ln/>
        </p:spPr>
      </p:pic>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37890" name="Rectangle 2"/>
          <p:cNvSpPr>
            <a:spLocks noGrp="1" noChangeArrowheads="1"/>
          </p:cNvSpPr>
          <p:nvPr>
            <p:ph type="title"/>
          </p:nvPr>
        </p:nvSpPr>
        <p:spPr>
          <a:xfrm>
            <a:off x="533400" y="115888"/>
            <a:ext cx="8077200" cy="1000125"/>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2800" dirty="0">
                <a:effectLst>
                  <a:outerShdw blurRad="38100" dist="38100" dir="2700000" algn="tl">
                    <a:srgbClr val="000000"/>
                  </a:outerShdw>
                </a:effectLst>
              </a:rPr>
              <a:t>Evolución de los esquemas de control por computadora</a:t>
            </a:r>
            <a:endParaRPr lang="es-ES" sz="2800" dirty="0">
              <a:effectLst>
                <a:outerShdw blurRad="38100" dist="38100" dir="2700000" algn="tl">
                  <a:srgbClr val="000000"/>
                </a:outerShdw>
              </a:effectLst>
            </a:endParaRPr>
          </a:p>
        </p:txBody>
      </p:sp>
      <p:sp>
        <p:nvSpPr>
          <p:cNvPr id="37891" name="Rectangle 3"/>
          <p:cNvSpPr>
            <a:spLocks noGrp="1" noChangeArrowheads="1"/>
          </p:cNvSpPr>
          <p:nvPr>
            <p:ph type="body" idx="1"/>
          </p:nvPr>
        </p:nvSpPr>
        <p:spPr>
          <a:xfrm>
            <a:off x="685800" y="1219200"/>
            <a:ext cx="7848600" cy="3649960"/>
          </a:xfrm>
        </p:spPr>
        <p:txBody>
          <a:bodyPr/>
          <a:lstStyle/>
          <a:p>
            <a:pPr marL="0" indent="0">
              <a:buFont typeface="Wingdings" pitchFamily="2" charset="2"/>
              <a:buNone/>
            </a:pPr>
            <a:r>
              <a:rPr lang="es-ES" dirty="0" smtClean="0"/>
              <a:t>El control por computadora ha pasado por diferentes etapas hasta consolidarse como un estándar industrial en la actualidad:</a:t>
            </a:r>
          </a:p>
          <a:p>
            <a:pPr marL="0" indent="0">
              <a:buFont typeface="Wingdings" pitchFamily="2" charset="2"/>
              <a:buNone/>
            </a:pPr>
            <a:endParaRPr lang="es-ES" dirty="0" smtClean="0"/>
          </a:p>
          <a:p>
            <a:pPr marL="400050" lvl="1" indent="0">
              <a:buFont typeface="Arial" pitchFamily="34" charset="0"/>
              <a:buChar char="•"/>
            </a:pPr>
            <a:r>
              <a:rPr lang="es-ES" dirty="0"/>
              <a:t> </a:t>
            </a:r>
            <a:r>
              <a:rPr lang="es-ES" dirty="0" smtClean="0"/>
              <a:t>Control </a:t>
            </a:r>
            <a:r>
              <a:rPr lang="es-ES" dirty="0" err="1" smtClean="0"/>
              <a:t>Supervisorio</a:t>
            </a:r>
            <a:endParaRPr lang="es-ES" dirty="0" smtClean="0"/>
          </a:p>
          <a:p>
            <a:pPr marL="400050" lvl="1" indent="0">
              <a:buFont typeface="Arial" pitchFamily="34" charset="0"/>
              <a:buChar char="•"/>
            </a:pPr>
            <a:r>
              <a:rPr lang="es-ES" dirty="0"/>
              <a:t> </a:t>
            </a:r>
            <a:r>
              <a:rPr lang="es-ES" dirty="0" smtClean="0"/>
              <a:t>Control Digital Directo (DDC)</a:t>
            </a:r>
          </a:p>
          <a:p>
            <a:pPr marL="400050" lvl="1" indent="0">
              <a:buFont typeface="Arial" pitchFamily="34" charset="0"/>
              <a:buChar char="•"/>
            </a:pPr>
            <a:r>
              <a:rPr lang="es-ES" dirty="0"/>
              <a:t> </a:t>
            </a:r>
            <a:r>
              <a:rPr lang="es-ES" dirty="0" smtClean="0"/>
              <a:t>Control </a:t>
            </a:r>
            <a:r>
              <a:rPr lang="es-ES" dirty="0" err="1"/>
              <a:t>D</a:t>
            </a:r>
            <a:r>
              <a:rPr lang="es-ES" dirty="0" err="1" smtClean="0"/>
              <a:t>istribuído</a:t>
            </a:r>
            <a:endParaRPr lang="es-ES" dirty="0" smtClean="0"/>
          </a:p>
          <a:p>
            <a:pPr marL="0" indent="0">
              <a:buFont typeface="Arial" pitchFamily="34" charset="0"/>
              <a:buChar char="•"/>
            </a:pPr>
            <a:endParaRPr lang="es-ES" dirty="0"/>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37890" name="Rectangle 2"/>
          <p:cNvSpPr>
            <a:spLocks noGrp="1" noChangeArrowheads="1"/>
          </p:cNvSpPr>
          <p:nvPr>
            <p:ph type="title"/>
          </p:nvPr>
        </p:nvSpPr>
        <p:spPr>
          <a:xfrm>
            <a:off x="533400" y="115888"/>
            <a:ext cx="8077200" cy="1000125"/>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2800" dirty="0">
                <a:effectLst>
                  <a:outerShdw blurRad="38100" dist="38100" dir="2700000" algn="tl">
                    <a:srgbClr val="000000"/>
                  </a:outerShdw>
                </a:effectLst>
              </a:rPr>
              <a:t>Evolución de los esquemas de control por computadora</a:t>
            </a:r>
            <a:endParaRPr lang="es-ES" sz="2800" dirty="0">
              <a:effectLst>
                <a:outerShdw blurRad="38100" dist="38100" dir="2700000" algn="tl">
                  <a:srgbClr val="000000"/>
                </a:outerShdw>
              </a:effectLst>
            </a:endParaRPr>
          </a:p>
        </p:txBody>
      </p:sp>
      <p:sp>
        <p:nvSpPr>
          <p:cNvPr id="37891" name="Rectangle 3"/>
          <p:cNvSpPr>
            <a:spLocks noGrp="1" noChangeArrowheads="1"/>
          </p:cNvSpPr>
          <p:nvPr>
            <p:ph type="body" idx="1"/>
          </p:nvPr>
        </p:nvSpPr>
        <p:spPr>
          <a:xfrm>
            <a:off x="685800" y="1219200"/>
            <a:ext cx="7848600" cy="533400"/>
          </a:xfrm>
        </p:spPr>
        <p:txBody>
          <a:bodyPr/>
          <a:lstStyle/>
          <a:p>
            <a:pPr marL="0" indent="0" algn="ctr">
              <a:buFont typeface="Wingdings" pitchFamily="2" charset="2"/>
              <a:buNone/>
            </a:pPr>
            <a:r>
              <a:rPr lang="es-MX"/>
              <a:t>Control Supervisorio</a:t>
            </a:r>
            <a:endParaRPr lang="es-ES"/>
          </a:p>
        </p:txBody>
      </p:sp>
      <p:graphicFrame>
        <p:nvGraphicFramePr>
          <p:cNvPr id="37894" name="Object 6"/>
          <p:cNvGraphicFramePr>
            <a:graphicFrameLocks noChangeAspect="1"/>
          </p:cNvGraphicFramePr>
          <p:nvPr/>
        </p:nvGraphicFramePr>
        <p:xfrm>
          <a:off x="879475" y="1912938"/>
          <a:ext cx="7383463" cy="4105275"/>
        </p:xfrm>
        <a:graphic>
          <a:graphicData uri="http://schemas.openxmlformats.org/presentationml/2006/ole">
            <p:oleObj spid="_x0000_s37894" name="Imagen" r:id="rId4" imgW="4905360" imgH="2438280" progId="Word.Picture.8">
              <p:embed/>
            </p:oleObj>
          </a:graphicData>
        </a:graphic>
      </p:graphicFrame>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39938" name="Rectangle 2"/>
          <p:cNvSpPr>
            <a:spLocks noGrp="1" noChangeArrowheads="1"/>
          </p:cNvSpPr>
          <p:nvPr>
            <p:ph type="title"/>
          </p:nvPr>
        </p:nvSpPr>
        <p:spPr>
          <a:xfrm>
            <a:off x="533400" y="76200"/>
            <a:ext cx="8077200" cy="976313"/>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2800" dirty="0">
                <a:effectLst>
                  <a:outerShdw blurRad="38100" dist="38100" dir="2700000" algn="tl">
                    <a:srgbClr val="000000"/>
                  </a:outerShdw>
                </a:effectLst>
              </a:rPr>
              <a:t>Evolución de los esquemas de control por computadora</a:t>
            </a:r>
            <a:endParaRPr lang="es-ES" sz="2800" dirty="0">
              <a:effectLst>
                <a:outerShdw blurRad="38100" dist="38100" dir="2700000" algn="tl">
                  <a:srgbClr val="000000"/>
                </a:outerShdw>
              </a:effectLst>
            </a:endParaRPr>
          </a:p>
        </p:txBody>
      </p:sp>
      <p:sp>
        <p:nvSpPr>
          <p:cNvPr id="39939" name="Rectangle 3"/>
          <p:cNvSpPr>
            <a:spLocks noGrp="1" noChangeArrowheads="1"/>
          </p:cNvSpPr>
          <p:nvPr>
            <p:ph type="body" idx="1"/>
          </p:nvPr>
        </p:nvSpPr>
        <p:spPr>
          <a:xfrm>
            <a:off x="685800" y="1219200"/>
            <a:ext cx="7848600" cy="533400"/>
          </a:xfrm>
        </p:spPr>
        <p:txBody>
          <a:bodyPr/>
          <a:lstStyle/>
          <a:p>
            <a:pPr marL="0" indent="0" algn="ctr">
              <a:buFont typeface="Wingdings" pitchFamily="2" charset="2"/>
              <a:buNone/>
            </a:pPr>
            <a:r>
              <a:rPr lang="es-MX"/>
              <a:t>Control Digital Directo</a:t>
            </a:r>
            <a:endParaRPr lang="es-ES"/>
          </a:p>
        </p:txBody>
      </p:sp>
      <p:graphicFrame>
        <p:nvGraphicFramePr>
          <p:cNvPr id="39943" name="Object 7"/>
          <p:cNvGraphicFramePr>
            <a:graphicFrameLocks noChangeAspect="1"/>
          </p:cNvGraphicFramePr>
          <p:nvPr/>
        </p:nvGraphicFramePr>
        <p:xfrm>
          <a:off x="457200" y="1903413"/>
          <a:ext cx="8153400" cy="4316412"/>
        </p:xfrm>
        <a:graphic>
          <a:graphicData uri="http://schemas.openxmlformats.org/presentationml/2006/ole">
            <p:oleObj spid="_x0000_s39943" name="Imagen" r:id="rId4" imgW="4950360" imgH="2269440" progId="Word.Picture.8">
              <p:embed/>
            </p:oleObj>
          </a:graphicData>
        </a:graphic>
      </p:graphicFrame>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41986"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2800" dirty="0">
                <a:effectLst>
                  <a:outerShdw blurRad="38100" dist="38100" dir="2700000" algn="tl">
                    <a:srgbClr val="000000"/>
                  </a:outerShdw>
                </a:effectLst>
              </a:rPr>
              <a:t>Evolución de los esquemas de control por computadora</a:t>
            </a:r>
            <a:endParaRPr lang="es-ES" sz="2800" dirty="0">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685800" y="1219200"/>
            <a:ext cx="7848600" cy="533400"/>
          </a:xfrm>
        </p:spPr>
        <p:txBody>
          <a:bodyPr/>
          <a:lstStyle/>
          <a:p>
            <a:pPr marL="0" indent="0" algn="ctr">
              <a:buFont typeface="Wingdings" pitchFamily="2" charset="2"/>
              <a:buNone/>
            </a:pPr>
            <a:r>
              <a:rPr lang="es-MX"/>
              <a:t>Control Jerárquico o Distribuído</a:t>
            </a:r>
            <a:endParaRPr lang="es-ES"/>
          </a:p>
        </p:txBody>
      </p:sp>
      <p:graphicFrame>
        <p:nvGraphicFramePr>
          <p:cNvPr id="41992" name="Object 8"/>
          <p:cNvGraphicFramePr>
            <a:graphicFrameLocks noChangeAspect="1"/>
          </p:cNvGraphicFramePr>
          <p:nvPr/>
        </p:nvGraphicFramePr>
        <p:xfrm>
          <a:off x="381000" y="1919288"/>
          <a:ext cx="8458200" cy="4329112"/>
        </p:xfrm>
        <a:graphic>
          <a:graphicData uri="http://schemas.openxmlformats.org/presentationml/2006/ole">
            <p:oleObj spid="_x0000_s41992" name="Imagen" r:id="rId4" imgW="5671080" imgH="2809800" progId="Word.Picture.8">
              <p:embed/>
            </p:oleObj>
          </a:graphicData>
        </a:graphic>
      </p:graphicFrame>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44034"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200" dirty="0" smtClean="0">
                <a:effectLst>
                  <a:outerShdw blurRad="38100" dist="38100" dir="2700000" algn="tl">
                    <a:srgbClr val="000000"/>
                  </a:outerShdw>
                </a:effectLst>
              </a:rPr>
              <a:t>Resumen Histórico (Desarrollo de la Tecnología)</a:t>
            </a:r>
            <a:endParaRPr lang="es-ES" sz="3200" dirty="0">
              <a:effectLst>
                <a:outerShdw blurRad="38100" dist="38100" dir="2700000" algn="tl">
                  <a:srgbClr val="000000"/>
                </a:outerShdw>
              </a:effectLst>
            </a:endParaRPr>
          </a:p>
        </p:txBody>
      </p:sp>
      <p:sp>
        <p:nvSpPr>
          <p:cNvPr id="44035" name="Rectangle 3"/>
          <p:cNvSpPr>
            <a:spLocks noGrp="1" noChangeArrowheads="1"/>
          </p:cNvSpPr>
          <p:nvPr>
            <p:ph type="body" idx="1"/>
          </p:nvPr>
        </p:nvSpPr>
        <p:spPr>
          <a:xfrm>
            <a:off x="685800" y="1143000"/>
            <a:ext cx="7848600" cy="5486400"/>
          </a:xfrm>
        </p:spPr>
        <p:txBody>
          <a:bodyPr/>
          <a:lstStyle/>
          <a:p>
            <a:pPr marL="0" indent="0" algn="just"/>
            <a:r>
              <a:rPr lang="es-MX" dirty="0"/>
              <a:t> Periodo Pionero (fines de los 50’s): </a:t>
            </a:r>
            <a:endParaRPr lang="es-MX" dirty="0" smtClean="0"/>
          </a:p>
          <a:p>
            <a:pPr marL="0" indent="0" algn="just">
              <a:buNone/>
            </a:pPr>
            <a:endParaRPr lang="es-MX" dirty="0"/>
          </a:p>
          <a:p>
            <a:pPr marL="854075" lvl="1" algn="just"/>
            <a:r>
              <a:rPr lang="es-MX" sz="2400" dirty="0"/>
              <a:t>De 1956 a 1959: Primer trabajo serio implantado en la Texaco </a:t>
            </a:r>
            <a:r>
              <a:rPr lang="es-MX" sz="2400" dirty="0" err="1"/>
              <a:t>Oil</a:t>
            </a:r>
            <a:r>
              <a:rPr lang="es-MX" sz="2400" dirty="0"/>
              <a:t> </a:t>
            </a:r>
            <a:r>
              <a:rPr lang="es-MX" sz="2400" dirty="0" err="1"/>
              <a:t>Co.</a:t>
            </a:r>
            <a:r>
              <a:rPr lang="es-MX" sz="2400" dirty="0"/>
              <a:t> (Port Arthur Texas): Control </a:t>
            </a:r>
            <a:r>
              <a:rPr lang="es-MX" sz="2400" dirty="0" err="1"/>
              <a:t>supervisorio</a:t>
            </a:r>
            <a:r>
              <a:rPr lang="es-MX" sz="2400" dirty="0"/>
              <a:t> para 26 flujos, 72 temperaturas, 3 presiones y 3 concentraciones</a:t>
            </a:r>
            <a:r>
              <a:rPr lang="es-MX" sz="2800" dirty="0" smtClean="0"/>
              <a:t>.</a:t>
            </a:r>
            <a:endParaRPr lang="es-MX" sz="2800" dirty="0"/>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44034"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200" dirty="0" smtClean="0">
                <a:effectLst>
                  <a:outerShdw blurRad="38100" dist="38100" dir="2700000" algn="tl">
                    <a:srgbClr val="000000"/>
                  </a:outerShdw>
                </a:effectLst>
              </a:rPr>
              <a:t>Resumen Histórico (Desarrollo de la Tecnología)</a:t>
            </a:r>
            <a:endParaRPr lang="es-ES" sz="3200" dirty="0">
              <a:effectLst>
                <a:outerShdw blurRad="38100" dist="38100" dir="2700000" algn="tl">
                  <a:srgbClr val="000000"/>
                </a:outerShdw>
              </a:effectLst>
            </a:endParaRPr>
          </a:p>
        </p:txBody>
      </p:sp>
      <p:sp>
        <p:nvSpPr>
          <p:cNvPr id="44035" name="Rectangle 3"/>
          <p:cNvSpPr>
            <a:spLocks noGrp="1" noChangeArrowheads="1"/>
          </p:cNvSpPr>
          <p:nvPr>
            <p:ph type="body" idx="1"/>
          </p:nvPr>
        </p:nvSpPr>
        <p:spPr>
          <a:xfrm>
            <a:off x="685800" y="1143000"/>
            <a:ext cx="7848600" cy="5486400"/>
          </a:xfrm>
        </p:spPr>
        <p:txBody>
          <a:bodyPr/>
          <a:lstStyle/>
          <a:p>
            <a:pPr marL="0" indent="0" algn="just"/>
            <a:r>
              <a:rPr lang="es-MX" dirty="0" smtClean="0"/>
              <a:t> Periodo </a:t>
            </a:r>
            <a:r>
              <a:rPr lang="es-MX" dirty="0"/>
              <a:t>del Control Digital Directo (inicios de los 60’s):</a:t>
            </a:r>
          </a:p>
          <a:p>
            <a:pPr marL="854075" lvl="1" algn="just"/>
            <a:r>
              <a:rPr lang="es-MX" sz="2800" dirty="0"/>
              <a:t> </a:t>
            </a:r>
            <a:r>
              <a:rPr lang="es-MX" sz="2400" dirty="0"/>
              <a:t>En 1962 (Imperial </a:t>
            </a:r>
            <a:r>
              <a:rPr lang="es-MX" sz="2400" dirty="0" err="1"/>
              <a:t>Chemical</a:t>
            </a:r>
            <a:r>
              <a:rPr lang="es-MX" sz="2400" dirty="0"/>
              <a:t> </a:t>
            </a:r>
            <a:r>
              <a:rPr lang="es-MX" sz="2400" dirty="0" err="1"/>
              <a:t>Industries</a:t>
            </a:r>
            <a:r>
              <a:rPr lang="es-MX" sz="2400" dirty="0"/>
              <a:t> en Inglaterra) se implanta el primer sistema que reemplaza todos los controladores analógicos de un proceso: medía 224 variables y controlaba 129 válvulas</a:t>
            </a:r>
            <a:r>
              <a:rPr lang="es-MX" sz="2800" dirty="0"/>
              <a:t>.</a:t>
            </a:r>
            <a:endParaRPr lang="es-ES"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2466"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marL="0" indent="0" algn="ctr"/>
            <a:r>
              <a:rPr lang="es-MX" sz="3600" dirty="0" smtClean="0"/>
              <a:t>Terminología</a:t>
            </a:r>
          </a:p>
        </p:txBody>
      </p:sp>
      <p:sp>
        <p:nvSpPr>
          <p:cNvPr id="62467" name="Rectangle 3"/>
          <p:cNvSpPr>
            <a:spLocks noGrp="1" noChangeArrowheads="1"/>
          </p:cNvSpPr>
          <p:nvPr>
            <p:ph type="body" idx="1"/>
          </p:nvPr>
        </p:nvSpPr>
        <p:spPr>
          <a:xfrm>
            <a:off x="685800" y="1143000"/>
            <a:ext cx="4246240" cy="629816"/>
          </a:xfrm>
        </p:spPr>
        <p:txBody>
          <a:bodyPr/>
          <a:lstStyle/>
          <a:p>
            <a:pPr marL="0" indent="0" algn="just">
              <a:buNone/>
            </a:pPr>
            <a:r>
              <a:rPr lang="es-MX" sz="3600" b="1" dirty="0" smtClean="0"/>
              <a:t>Control Digital    = </a:t>
            </a:r>
          </a:p>
          <a:p>
            <a:pPr marL="0" indent="0" algn="just">
              <a:buNone/>
            </a:pPr>
            <a:endParaRPr lang="es-ES" sz="3600" b="1" dirty="0"/>
          </a:p>
        </p:txBody>
      </p:sp>
      <p:sp>
        <p:nvSpPr>
          <p:cNvPr id="5" name="Rectangle 3"/>
          <p:cNvSpPr txBox="1">
            <a:spLocks noChangeArrowheads="1"/>
          </p:cNvSpPr>
          <p:nvPr/>
        </p:nvSpPr>
        <p:spPr bwMode="auto">
          <a:xfrm>
            <a:off x="1331640" y="2348880"/>
            <a:ext cx="5688632" cy="629816"/>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s-MX" sz="3600" b="0" i="0" u="none" strike="noStrike" kern="0" cap="none" spc="0" normalizeH="0" baseline="0" noProof="0" dirty="0" smtClean="0">
                <a:ln>
                  <a:noFill/>
                </a:ln>
                <a:solidFill>
                  <a:schemeClr val="tx2">
                    <a:lumMod val="90000"/>
                  </a:schemeClr>
                </a:solidFill>
                <a:effectLst/>
                <a:uLnTx/>
                <a:uFillTx/>
                <a:latin typeface="+mn-lt"/>
                <a:ea typeface="+mn-ea"/>
                <a:cs typeface="+mn-cs"/>
              </a:rPr>
              <a:t>Control de tiempo discreto </a:t>
            </a:r>
            <a:endParaRPr kumimoji="0" lang="es-ES" sz="3600" b="0" i="0" u="none" strike="noStrike" kern="0" cap="none" spc="0" normalizeH="0" baseline="0" noProof="0" dirty="0" smtClean="0">
              <a:ln>
                <a:noFill/>
              </a:ln>
              <a:solidFill>
                <a:schemeClr val="tx2">
                  <a:lumMod val="90000"/>
                </a:schemeClr>
              </a:solidFill>
              <a:effectLst/>
              <a:uLnTx/>
              <a:uFillTx/>
              <a:latin typeface="+mn-lt"/>
              <a:ea typeface="+mn-ea"/>
              <a:cs typeface="+mn-cs"/>
            </a:endParaRPr>
          </a:p>
        </p:txBody>
      </p:sp>
      <p:sp>
        <p:nvSpPr>
          <p:cNvPr id="6" name="Rectangle 3"/>
          <p:cNvSpPr txBox="1">
            <a:spLocks noChangeArrowheads="1"/>
          </p:cNvSpPr>
          <p:nvPr/>
        </p:nvSpPr>
        <p:spPr bwMode="auto">
          <a:xfrm>
            <a:off x="3203848" y="3356992"/>
            <a:ext cx="5688632" cy="629816"/>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s-MX" sz="3600" b="0" i="0" u="none" strike="noStrike" kern="0" cap="none" spc="0" normalizeH="0" baseline="0" noProof="0" dirty="0" smtClean="0">
                <a:ln>
                  <a:noFill/>
                </a:ln>
                <a:solidFill>
                  <a:srgbClr val="92D050"/>
                </a:solidFill>
                <a:effectLst/>
                <a:uLnTx/>
                <a:uFillTx/>
                <a:latin typeface="+mn-lt"/>
                <a:ea typeface="+mn-ea"/>
                <a:cs typeface="+mn-cs"/>
              </a:rPr>
              <a:t>Control</a:t>
            </a:r>
            <a:r>
              <a:rPr kumimoji="0" lang="es-MX" sz="3600" b="0" i="0" u="none" strike="noStrike" kern="0" cap="none" spc="0" normalizeH="0" noProof="0" dirty="0" smtClean="0">
                <a:ln>
                  <a:noFill/>
                </a:ln>
                <a:solidFill>
                  <a:srgbClr val="92D050"/>
                </a:solidFill>
                <a:effectLst/>
                <a:uLnTx/>
                <a:uFillTx/>
                <a:latin typeface="+mn-lt"/>
                <a:ea typeface="+mn-ea"/>
                <a:cs typeface="+mn-cs"/>
              </a:rPr>
              <a:t> por computadora</a:t>
            </a:r>
            <a:r>
              <a:rPr kumimoji="0" lang="es-MX" sz="3600" b="0" i="0" u="none" strike="noStrike" kern="0" cap="none" spc="0" normalizeH="0" baseline="0" noProof="0" dirty="0" smtClean="0">
                <a:ln>
                  <a:noFill/>
                </a:ln>
                <a:solidFill>
                  <a:srgbClr val="92D050"/>
                </a:solidFill>
                <a:effectLst/>
                <a:uLnTx/>
                <a:uFillTx/>
                <a:latin typeface="+mn-lt"/>
                <a:ea typeface="+mn-ea"/>
                <a:cs typeface="+mn-cs"/>
              </a:rPr>
              <a:t> </a:t>
            </a:r>
            <a:endParaRPr kumimoji="0" lang="es-ES" sz="3600" b="0" i="0" u="none" strike="noStrike" kern="0" cap="none" spc="0" normalizeH="0" baseline="0" noProof="0" dirty="0" smtClean="0">
              <a:ln>
                <a:noFill/>
              </a:ln>
              <a:solidFill>
                <a:srgbClr val="92D050"/>
              </a:solidFill>
              <a:effectLst/>
              <a:uLnTx/>
              <a:uFillTx/>
              <a:latin typeface="+mn-lt"/>
              <a:ea typeface="+mn-ea"/>
              <a:cs typeface="+mn-cs"/>
            </a:endParaRPr>
          </a:p>
        </p:txBody>
      </p:sp>
      <p:sp>
        <p:nvSpPr>
          <p:cNvPr id="7" name="Rectangle 3"/>
          <p:cNvSpPr txBox="1">
            <a:spLocks noChangeArrowheads="1"/>
          </p:cNvSpPr>
          <p:nvPr/>
        </p:nvSpPr>
        <p:spPr bwMode="auto">
          <a:xfrm>
            <a:off x="533400" y="4257600"/>
            <a:ext cx="5046712" cy="133164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es-MX" sz="3600" b="0" i="0" u="none" strike="noStrike" kern="0" cap="none" spc="0" normalizeH="0" baseline="0" noProof="0" dirty="0" smtClean="0">
                <a:ln>
                  <a:noFill/>
                </a:ln>
                <a:solidFill>
                  <a:srgbClr val="FFFF00"/>
                </a:solidFill>
                <a:effectLst/>
                <a:uLnTx/>
                <a:uFillTx/>
                <a:latin typeface="+mn-lt"/>
                <a:ea typeface="+mn-ea"/>
                <a:cs typeface="+mn-cs"/>
              </a:rPr>
              <a:t>Control de sistemas con datos muestreados</a:t>
            </a:r>
            <a:endParaRPr kumimoji="0" lang="es-ES" sz="3600" b="0" i="0" u="none" strike="noStrike" kern="0" cap="none" spc="0" normalizeH="0" baseline="0" noProof="0" dirty="0" smtClean="0">
              <a:ln>
                <a:noFill/>
              </a:ln>
              <a:solidFill>
                <a:srgbClr val="FFFF00"/>
              </a:solidFill>
              <a:effectLst/>
              <a:uLnTx/>
              <a:uFillTx/>
              <a:latin typeface="+mn-lt"/>
              <a:ea typeface="+mn-ea"/>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2466"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smtClean="0">
                <a:effectLst>
                  <a:outerShdw blurRad="38100" dist="38100" dir="2700000" algn="tl">
                    <a:srgbClr val="000000"/>
                  </a:outerShdw>
                </a:effectLst>
              </a:rPr>
              <a:t>Resumen Histórico (Tecnología)</a:t>
            </a:r>
            <a:endParaRPr lang="es-ES" sz="3200" dirty="0">
              <a:effectLst>
                <a:outerShdw blurRad="38100" dist="38100" dir="2700000" algn="tl">
                  <a:srgbClr val="000000"/>
                </a:outerShdw>
              </a:effectLst>
            </a:endParaRPr>
          </a:p>
        </p:txBody>
      </p:sp>
      <p:sp>
        <p:nvSpPr>
          <p:cNvPr id="62467" name="Rectangle 3"/>
          <p:cNvSpPr>
            <a:spLocks noGrp="1" noChangeArrowheads="1"/>
          </p:cNvSpPr>
          <p:nvPr>
            <p:ph type="body" idx="1"/>
          </p:nvPr>
        </p:nvSpPr>
        <p:spPr>
          <a:xfrm>
            <a:off x="685800" y="1143000"/>
            <a:ext cx="7848600" cy="5486400"/>
          </a:xfrm>
        </p:spPr>
        <p:txBody>
          <a:bodyPr/>
          <a:lstStyle/>
          <a:p>
            <a:pPr marL="0" indent="0" algn="just"/>
            <a:r>
              <a:rPr lang="es-MX" dirty="0"/>
              <a:t> Periodo de la minicomputadoras (fines de los 60’s</a:t>
            </a:r>
            <a:r>
              <a:rPr lang="es-MX" dirty="0" smtClean="0"/>
              <a:t>)</a:t>
            </a:r>
          </a:p>
          <a:p>
            <a:pPr marL="0" indent="0" algn="just"/>
            <a:endParaRPr lang="es-MX" dirty="0"/>
          </a:p>
          <a:p>
            <a:pPr marL="0" indent="0" algn="just"/>
            <a:r>
              <a:rPr lang="es-MX" dirty="0"/>
              <a:t> Periodo de las microcomputadoras (inicios de los 70’s)</a:t>
            </a:r>
          </a:p>
          <a:p>
            <a:pPr marL="854075" lvl="1" algn="just"/>
            <a:r>
              <a:rPr lang="es-MX" sz="2400" dirty="0"/>
              <a:t>Primer sistema de Control </a:t>
            </a:r>
            <a:r>
              <a:rPr lang="es-MX" sz="2400" dirty="0" err="1"/>
              <a:t>Distribuído</a:t>
            </a:r>
            <a:r>
              <a:rPr lang="es-MX" sz="2400" dirty="0"/>
              <a:t>: en 1975  (TDC2000 de </a:t>
            </a:r>
            <a:r>
              <a:rPr lang="es-MX" sz="2400" dirty="0" err="1"/>
              <a:t>Honeywell</a:t>
            </a:r>
            <a:r>
              <a:rPr lang="es-MX" sz="2400" dirty="0" smtClean="0"/>
              <a:t>)</a:t>
            </a:r>
          </a:p>
          <a:p>
            <a:pPr marL="854075" lvl="1" algn="just"/>
            <a:endParaRPr lang="es-MX" sz="2400" dirty="0"/>
          </a:p>
          <a:p>
            <a:pPr marL="0" indent="0" algn="just"/>
            <a:r>
              <a:rPr lang="es-MX" dirty="0"/>
              <a:t> Periodo Actual (de los 80’s hasta hoy) .- Uso generalizado del control digital.</a:t>
            </a:r>
            <a:endParaRPr lang="es-ES" dirty="0"/>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96258" name="Rectangle 2"/>
          <p:cNvSpPr>
            <a:spLocks noGrp="1" noChangeArrowheads="1"/>
          </p:cNvSpPr>
          <p:nvPr>
            <p:ph type="title"/>
          </p:nvPr>
        </p:nvSpPr>
        <p:spPr>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Resumen </a:t>
            </a:r>
            <a:r>
              <a:rPr lang="es-MX" sz="3200" dirty="0" smtClean="0">
                <a:effectLst>
                  <a:outerShdw blurRad="38100" dist="38100" dir="2700000" algn="tl">
                    <a:srgbClr val="000000"/>
                  </a:outerShdw>
                </a:effectLst>
              </a:rPr>
              <a:t>Histórico (Tecnología)</a:t>
            </a:r>
            <a:endParaRPr lang="es-ES" sz="3200" dirty="0">
              <a:effectLst>
                <a:outerShdw blurRad="38100" dist="38100" dir="2700000" algn="tl">
                  <a:srgbClr val="000000"/>
                </a:outerShdw>
              </a:effectLst>
            </a:endParaRPr>
          </a:p>
        </p:txBody>
      </p:sp>
      <p:sp>
        <p:nvSpPr>
          <p:cNvPr id="96259" name="Rectangle 3"/>
          <p:cNvSpPr>
            <a:spLocks noGrp="1" noChangeArrowheads="1"/>
          </p:cNvSpPr>
          <p:nvPr>
            <p:ph type="body" sz="half" idx="1"/>
          </p:nvPr>
        </p:nvSpPr>
        <p:spPr>
          <a:xfrm>
            <a:off x="5148263" y="1293813"/>
            <a:ext cx="3074987" cy="801687"/>
          </a:xfrm>
        </p:spPr>
        <p:txBody>
          <a:bodyPr/>
          <a:lstStyle/>
          <a:p>
            <a:pPr marL="0" indent="0" algn="just">
              <a:buFont typeface="Wingdings" pitchFamily="2" charset="2"/>
              <a:buNone/>
            </a:pPr>
            <a:r>
              <a:rPr lang="es-ES" sz="2400"/>
              <a:t>Controlador digital de un solo lazo</a:t>
            </a:r>
          </a:p>
        </p:txBody>
      </p:sp>
      <p:pic>
        <p:nvPicPr>
          <p:cNvPr id="96261" name="Picture 5" descr="T630"/>
          <p:cNvPicPr>
            <a:picLocks noGrp="1" noChangeAspect="1" noChangeArrowheads="1"/>
          </p:cNvPicPr>
          <p:nvPr>
            <p:ph sz="quarter" idx="2"/>
          </p:nvPr>
        </p:nvPicPr>
        <p:blipFill>
          <a:blip r:embed="rId3" cstate="print">
            <a:clrChange>
              <a:clrFrom>
                <a:srgbClr val="FFFFFF"/>
              </a:clrFrom>
              <a:clrTo>
                <a:srgbClr val="FFFFFF">
                  <a:alpha val="0"/>
                </a:srgbClr>
              </a:clrTo>
            </a:clrChange>
          </a:blip>
          <a:srcRect/>
          <a:stretch>
            <a:fillRect/>
          </a:stretch>
        </p:blipFill>
        <p:spPr>
          <a:xfrm>
            <a:off x="5445125" y="2341563"/>
            <a:ext cx="2439988" cy="3679825"/>
          </a:xfrm>
          <a:noFill/>
          <a:ln/>
        </p:spPr>
      </p:pic>
      <p:pic>
        <p:nvPicPr>
          <p:cNvPr id="96264" name="Picture 8" descr="SIHK Indicator (with Alarm)"/>
          <p:cNvPicPr>
            <a:picLocks noGrp="1" noChangeAspect="1" noChangeArrowheads="1"/>
          </p:cNvPicPr>
          <p:nvPr>
            <p:ph sz="quarter" idx="3"/>
          </p:nvPr>
        </p:nvPicPr>
        <p:blipFill>
          <a:blip r:embed="rId4" cstate="print"/>
          <a:srcRect/>
          <a:stretch>
            <a:fillRect/>
          </a:stretch>
        </p:blipFill>
        <p:spPr>
          <a:xfrm>
            <a:off x="755650" y="2341563"/>
            <a:ext cx="3311525" cy="3311525"/>
          </a:xfrm>
          <a:noFill/>
          <a:ln/>
        </p:spPr>
      </p:pic>
      <p:sp>
        <p:nvSpPr>
          <p:cNvPr id="96266" name="Rectangle 10"/>
          <p:cNvSpPr>
            <a:spLocks noChangeArrowheads="1"/>
          </p:cNvSpPr>
          <p:nvPr/>
        </p:nvSpPr>
        <p:spPr bwMode="auto">
          <a:xfrm>
            <a:off x="755650" y="1582738"/>
            <a:ext cx="3074988" cy="512762"/>
          </a:xfrm>
          <a:prstGeom prst="rect">
            <a:avLst/>
          </a:prstGeom>
          <a:noFill/>
          <a:ln w="9525">
            <a:noFill/>
            <a:miter lim="800000"/>
            <a:headEnd/>
            <a:tailEnd/>
          </a:ln>
          <a:effectLst/>
        </p:spPr>
        <p:txBody>
          <a:bodyPr lIns="92075" tIns="46038" rIns="92075" bIns="46038"/>
          <a:lstStyle/>
          <a:p>
            <a:pPr algn="just">
              <a:spcBef>
                <a:spcPct val="20000"/>
              </a:spcBef>
              <a:buClr>
                <a:schemeClr val="hlink"/>
              </a:buClr>
              <a:buSzPct val="60000"/>
              <a:buFont typeface="Wingdings" pitchFamily="2" charset="2"/>
              <a:buNone/>
            </a:pPr>
            <a:r>
              <a:rPr lang="es-ES" dirty="0">
                <a:latin typeface="Arial" pitchFamily="34" charset="0"/>
              </a:rPr>
              <a:t>Indicador analógico</a:t>
            </a: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91138" name="Rectangle 2"/>
          <p:cNvSpPr>
            <a:spLocks noGrp="1" noChangeArrowheads="1"/>
          </p:cNvSpPr>
          <p:nvPr>
            <p:ph type="title"/>
          </p:nvPr>
        </p:nvSpPr>
        <p:spPr>
          <a:xfrm>
            <a:off x="304800" y="188913"/>
            <a:ext cx="8610600" cy="882633"/>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Resumen </a:t>
            </a:r>
            <a:r>
              <a:rPr lang="es-MX" sz="3200" dirty="0" smtClean="0">
                <a:effectLst>
                  <a:outerShdw blurRad="38100" dist="38100" dir="2700000" algn="tl">
                    <a:srgbClr val="000000"/>
                  </a:outerShdw>
                </a:effectLst>
              </a:rPr>
              <a:t>Histórico (Tecnología)</a:t>
            </a:r>
            <a:endParaRPr lang="es-ES" sz="3200" dirty="0">
              <a:effectLst>
                <a:outerShdw blurRad="38100" dist="38100" dir="2700000" algn="tl">
                  <a:srgbClr val="000000"/>
                </a:outerShdw>
              </a:effectLst>
            </a:endParaRPr>
          </a:p>
        </p:txBody>
      </p:sp>
      <p:pic>
        <p:nvPicPr>
          <p:cNvPr id="91140" name="Picture 4" descr="one_loop_controllers"/>
          <p:cNvPicPr>
            <a:picLocks noGrp="1" noChangeAspect="1" noChangeArrowheads="1"/>
          </p:cNvPicPr>
          <p:nvPr>
            <p:ph sz="half" idx="1"/>
          </p:nvPr>
        </p:nvPicPr>
        <p:blipFill>
          <a:blip r:embed="rId3" cstate="print"/>
          <a:srcRect/>
          <a:stretch>
            <a:fillRect/>
          </a:stretch>
        </p:blipFill>
        <p:spPr>
          <a:xfrm>
            <a:off x="1787525" y="1500174"/>
            <a:ext cx="5329238" cy="2814638"/>
          </a:xfrm>
          <a:noFill/>
          <a:ln/>
        </p:spPr>
      </p:pic>
      <p:sp>
        <p:nvSpPr>
          <p:cNvPr id="91143" name="Text Box 7"/>
          <p:cNvSpPr txBox="1">
            <a:spLocks noChangeArrowheads="1"/>
          </p:cNvSpPr>
          <p:nvPr/>
        </p:nvSpPr>
        <p:spPr bwMode="auto">
          <a:xfrm>
            <a:off x="1692275" y="1071546"/>
            <a:ext cx="5424488" cy="457200"/>
          </a:xfrm>
          <a:prstGeom prst="rect">
            <a:avLst/>
          </a:prstGeom>
          <a:noFill/>
          <a:ln w="9525">
            <a:noFill/>
            <a:miter lim="800000"/>
            <a:headEnd/>
            <a:tailEnd/>
          </a:ln>
          <a:effectLst/>
        </p:spPr>
        <p:txBody>
          <a:bodyPr wrap="none">
            <a:spAutoFit/>
          </a:bodyPr>
          <a:lstStyle/>
          <a:p>
            <a:pPr algn="ctr"/>
            <a:r>
              <a:rPr lang="es-MX" dirty="0"/>
              <a:t>Controlador digital de un solo lazo (actual)</a:t>
            </a:r>
          </a:p>
        </p:txBody>
      </p:sp>
      <p:pic>
        <p:nvPicPr>
          <p:cNvPr id="91145" name="Picture 9" descr="File:Feedback loop with descriptions.svg">
            <a:hlinkClick r:id="rId4"/>
          </p:cNvPr>
          <p:cNvPicPr>
            <a:picLocks noGrp="1" noChangeAspect="1" noChangeArrowheads="1"/>
          </p:cNvPicPr>
          <p:nvPr>
            <p:ph sz="half" idx="2"/>
          </p:nvPr>
        </p:nvPicPr>
        <p:blipFill>
          <a:blip r:embed="rId5" cstate="print"/>
          <a:srcRect/>
          <a:stretch>
            <a:fillRect/>
          </a:stretch>
        </p:blipFill>
        <p:spPr>
          <a:xfrm>
            <a:off x="1787525" y="4572008"/>
            <a:ext cx="5381625" cy="1355725"/>
          </a:xfrm>
          <a:ln/>
        </p:spPr>
      </p:pic>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100354" name="Rectangle 2"/>
          <p:cNvSpPr>
            <a:spLocks noGrp="1" noChangeArrowheads="1"/>
          </p:cNvSpPr>
          <p:nvPr>
            <p:ph type="title"/>
          </p:nvPr>
        </p:nvSpPr>
        <p:spPr>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La época </a:t>
            </a:r>
            <a:r>
              <a:rPr lang="es-MX" sz="3200" dirty="0" smtClean="0">
                <a:effectLst>
                  <a:outerShdw blurRad="38100" dist="38100" dir="2700000" algn="tl">
                    <a:srgbClr val="000000"/>
                  </a:outerShdw>
                </a:effectLst>
              </a:rPr>
              <a:t>actual (Tecnología)</a:t>
            </a:r>
            <a:endParaRPr lang="es-ES" sz="3200" dirty="0">
              <a:effectLst>
                <a:outerShdw blurRad="38100" dist="38100" dir="2700000" algn="tl">
                  <a:srgbClr val="000000"/>
                </a:outerShdw>
              </a:effectLst>
            </a:endParaRPr>
          </a:p>
        </p:txBody>
      </p:sp>
      <p:pic>
        <p:nvPicPr>
          <p:cNvPr id="7" name="6 Marcador de contenido" descr="Control Distribuido_Foxboro.jpg"/>
          <p:cNvPicPr>
            <a:picLocks noGrp="1" noChangeAspect="1"/>
          </p:cNvPicPr>
          <p:nvPr>
            <p:ph idx="1"/>
          </p:nvPr>
        </p:nvPicPr>
        <p:blipFill>
          <a:blip r:embed="rId3" cstate="print"/>
          <a:stretch>
            <a:fillRect/>
          </a:stretch>
        </p:blipFill>
        <p:spPr>
          <a:xfrm>
            <a:off x="0" y="1297277"/>
            <a:ext cx="9143999" cy="5027656"/>
          </a:xfrm>
        </p:spPr>
      </p:pic>
      <p:sp>
        <p:nvSpPr>
          <p:cNvPr id="100356" name="Text Box 4"/>
          <p:cNvSpPr txBox="1">
            <a:spLocks noChangeArrowheads="1"/>
          </p:cNvSpPr>
          <p:nvPr/>
        </p:nvSpPr>
        <p:spPr bwMode="auto">
          <a:xfrm>
            <a:off x="2267744" y="908720"/>
            <a:ext cx="4646612" cy="457200"/>
          </a:xfrm>
          <a:prstGeom prst="rect">
            <a:avLst/>
          </a:prstGeom>
          <a:noFill/>
          <a:ln w="9525">
            <a:noFill/>
            <a:miter lim="800000"/>
            <a:headEnd/>
            <a:tailEnd/>
          </a:ln>
          <a:effectLst/>
        </p:spPr>
        <p:txBody>
          <a:bodyPr wrap="none">
            <a:spAutoFit/>
          </a:bodyPr>
          <a:lstStyle/>
          <a:p>
            <a:pPr algn="ctr"/>
            <a:r>
              <a:rPr lang="es-MX" dirty="0">
                <a:effectLst>
                  <a:outerShdw blurRad="38100" dist="38100" dir="2700000" algn="tl">
                    <a:srgbClr val="000000">
                      <a:alpha val="43137"/>
                    </a:srgbClr>
                  </a:outerShdw>
                </a:effectLst>
              </a:rPr>
              <a:t>Sistema de control distribuido actual</a:t>
            </a:r>
          </a:p>
        </p:txBody>
      </p:sp>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100354" name="Rectangle 2"/>
          <p:cNvSpPr>
            <a:spLocks noGrp="1" noChangeArrowheads="1"/>
          </p:cNvSpPr>
          <p:nvPr>
            <p:ph type="title"/>
          </p:nvPr>
        </p:nvSpPr>
        <p:spPr>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La época </a:t>
            </a:r>
            <a:r>
              <a:rPr lang="es-MX" sz="3200" dirty="0" smtClean="0">
                <a:effectLst>
                  <a:outerShdw blurRad="38100" dist="38100" dir="2700000" algn="tl">
                    <a:srgbClr val="000000"/>
                  </a:outerShdw>
                </a:effectLst>
              </a:rPr>
              <a:t>actual (Tecnología)</a:t>
            </a:r>
            <a:endParaRPr lang="es-ES" sz="3200" dirty="0">
              <a:effectLst>
                <a:outerShdw blurRad="38100" dist="38100" dir="2700000" algn="tl">
                  <a:srgbClr val="000000"/>
                </a:outerShdw>
              </a:effectLst>
            </a:endParaRPr>
          </a:p>
        </p:txBody>
      </p:sp>
      <p:pic>
        <p:nvPicPr>
          <p:cNvPr id="146436" name="Picture 4" descr="http://upload.wikimedia.org/wikipedia/commons/0/0c/Alto_horno_Sider%C3%BArgica_L%C3%A1zaro_C%C3%A1rdenas.JPG"/>
          <p:cNvPicPr>
            <a:picLocks noChangeAspect="1" noChangeArrowheads="1"/>
          </p:cNvPicPr>
          <p:nvPr/>
        </p:nvPicPr>
        <p:blipFill>
          <a:blip r:embed="rId3" cstate="print"/>
          <a:srcRect t="12751" r="26444" b="39634"/>
          <a:stretch>
            <a:fillRect/>
          </a:stretch>
        </p:blipFill>
        <p:spPr bwMode="auto">
          <a:xfrm>
            <a:off x="304800" y="1772816"/>
            <a:ext cx="8610600" cy="4180308"/>
          </a:xfrm>
          <a:prstGeom prst="rect">
            <a:avLst/>
          </a:prstGeom>
          <a:noFill/>
        </p:spPr>
      </p:pic>
      <p:sp>
        <p:nvSpPr>
          <p:cNvPr id="9" name="Text Box 4"/>
          <p:cNvSpPr txBox="1">
            <a:spLocks noChangeArrowheads="1"/>
          </p:cNvSpPr>
          <p:nvPr/>
        </p:nvSpPr>
        <p:spPr bwMode="auto">
          <a:xfrm>
            <a:off x="2097088" y="1052513"/>
            <a:ext cx="4760928" cy="461665"/>
          </a:xfrm>
          <a:prstGeom prst="rect">
            <a:avLst/>
          </a:prstGeom>
          <a:noFill/>
          <a:ln w="9525">
            <a:noFill/>
            <a:miter lim="800000"/>
            <a:headEnd/>
            <a:tailEnd/>
          </a:ln>
          <a:effectLst/>
        </p:spPr>
        <p:txBody>
          <a:bodyPr wrap="square">
            <a:spAutoFit/>
          </a:bodyPr>
          <a:lstStyle/>
          <a:p>
            <a:pPr algn="ctr"/>
            <a:r>
              <a:rPr lang="es-MX" dirty="0" smtClean="0"/>
              <a:t>Planta Siderúrgica Típica Actual</a:t>
            </a:r>
            <a:endParaRPr lang="es-MX" dirty="0"/>
          </a:p>
        </p:txBody>
      </p:sp>
      <p:sp>
        <p:nvSpPr>
          <p:cNvPr id="6" name="5 Marcador de contenido"/>
          <p:cNvSpPr>
            <a:spLocks noGrp="1"/>
          </p:cNvSpPr>
          <p:nvPr>
            <p:ph idx="1"/>
          </p:nvPr>
        </p:nvSpPr>
        <p:spPr>
          <a:xfrm>
            <a:off x="323528" y="1772816"/>
            <a:ext cx="5184576" cy="2016224"/>
          </a:xfrm>
          <a:gradFill>
            <a:gsLst>
              <a:gs pos="0">
                <a:schemeClr val="accent2"/>
              </a:gs>
              <a:gs pos="50000">
                <a:schemeClr val="accent6">
                  <a:lumMod val="20000"/>
                  <a:lumOff val="80000"/>
                  <a:alpha val="25000"/>
                </a:schemeClr>
              </a:gs>
              <a:gs pos="100000">
                <a:schemeClr val="accent1">
                  <a:tint val="23500"/>
                  <a:satMod val="160000"/>
                </a:schemeClr>
              </a:gs>
            </a:gsLst>
            <a:lin ang="5400000" scaled="0"/>
          </a:gradFill>
        </p:spPr>
        <p:txBody>
          <a:bodyPr/>
          <a:lstStyle/>
          <a:p>
            <a:pPr>
              <a:buBlip>
                <a:blip r:embed="rId4"/>
              </a:buBlip>
            </a:pPr>
            <a:r>
              <a:rPr lang="es-MX" sz="1800" dirty="0" smtClean="0">
                <a:solidFill>
                  <a:srgbClr val="FFC000"/>
                </a:solidFill>
                <a:effectLst>
                  <a:outerShdw blurRad="38100" dist="38100" dir="2700000" algn="tl">
                    <a:srgbClr val="000000">
                      <a:alpha val="43137"/>
                    </a:srgbClr>
                  </a:outerShdw>
                </a:effectLst>
              </a:rPr>
              <a:t>Dimensiones físicas: 10 Km de radio</a:t>
            </a:r>
          </a:p>
          <a:p>
            <a:pPr>
              <a:buBlip>
                <a:blip r:embed="rId4"/>
              </a:buBlip>
            </a:pPr>
            <a:r>
              <a:rPr lang="es-MX" sz="1800" dirty="0" smtClean="0">
                <a:solidFill>
                  <a:srgbClr val="FFC000"/>
                </a:solidFill>
                <a:effectLst>
                  <a:outerShdw blurRad="38100" dist="38100" dir="2700000" algn="tl">
                    <a:srgbClr val="000000">
                      <a:alpha val="43137"/>
                    </a:srgbClr>
                  </a:outerShdw>
                </a:effectLst>
              </a:rPr>
              <a:t>Potencia de cómputo utilizada:</a:t>
            </a:r>
          </a:p>
          <a:p>
            <a:pPr lvl="1">
              <a:buBlip>
                <a:blip r:embed="rId4"/>
              </a:buBlip>
            </a:pPr>
            <a:r>
              <a:rPr lang="es-MX" sz="1600" dirty="0" smtClean="0">
                <a:solidFill>
                  <a:srgbClr val="FFC000"/>
                </a:solidFill>
                <a:effectLst>
                  <a:outerShdw blurRad="38100" dist="38100" dir="2700000" algn="tl">
                    <a:srgbClr val="000000">
                      <a:alpha val="43137"/>
                    </a:srgbClr>
                  </a:outerShdw>
                </a:effectLst>
              </a:rPr>
              <a:t>Una o dos computadoras principales</a:t>
            </a:r>
          </a:p>
          <a:p>
            <a:pPr lvl="1">
              <a:buBlip>
                <a:blip r:embed="rId4"/>
              </a:buBlip>
            </a:pPr>
            <a:r>
              <a:rPr lang="es-MX" sz="1600" dirty="0" smtClean="0">
                <a:solidFill>
                  <a:srgbClr val="FFC000"/>
                </a:solidFill>
                <a:effectLst>
                  <a:outerShdw blurRad="38100" dist="38100" dir="2700000" algn="tl">
                    <a:srgbClr val="000000">
                      <a:alpha val="43137"/>
                    </a:srgbClr>
                  </a:outerShdw>
                </a:effectLst>
              </a:rPr>
              <a:t>Decenas de minicomputadoras supervisoras</a:t>
            </a:r>
          </a:p>
          <a:p>
            <a:pPr lvl="1">
              <a:buBlip>
                <a:blip r:embed="rId4"/>
              </a:buBlip>
            </a:pPr>
            <a:r>
              <a:rPr lang="es-MX" sz="1600" dirty="0" smtClean="0">
                <a:solidFill>
                  <a:srgbClr val="FFC000"/>
                </a:solidFill>
                <a:effectLst>
                  <a:outerShdw blurRad="38100" dist="38100" dir="2700000" algn="tl">
                    <a:srgbClr val="000000">
                      <a:alpha val="43137"/>
                    </a:srgbClr>
                  </a:outerShdw>
                </a:effectLst>
              </a:rPr>
              <a:t>Cientos de </a:t>
            </a:r>
            <a:r>
              <a:rPr lang="es-MX" sz="1600" dirty="0" err="1" smtClean="0">
                <a:solidFill>
                  <a:srgbClr val="FFC000"/>
                </a:solidFill>
                <a:effectLst>
                  <a:outerShdw blurRad="38100" dist="38100" dir="2700000" algn="tl">
                    <a:srgbClr val="000000">
                      <a:alpha val="43137"/>
                    </a:srgbClr>
                  </a:outerShdw>
                </a:effectLst>
              </a:rPr>
              <a:t>PC’s</a:t>
            </a:r>
            <a:endParaRPr lang="es-MX" sz="1600" dirty="0" smtClean="0">
              <a:solidFill>
                <a:srgbClr val="FFC000"/>
              </a:solidFill>
              <a:effectLst>
                <a:outerShdw blurRad="38100" dist="38100" dir="2700000" algn="tl">
                  <a:srgbClr val="000000">
                    <a:alpha val="43137"/>
                  </a:srgbClr>
                </a:outerShdw>
              </a:effectLst>
            </a:endParaRPr>
          </a:p>
          <a:p>
            <a:pPr lvl="1">
              <a:buBlip>
                <a:blip r:embed="rId4"/>
              </a:buBlip>
            </a:pPr>
            <a:r>
              <a:rPr lang="es-MX" sz="1600" dirty="0" smtClean="0">
                <a:solidFill>
                  <a:srgbClr val="FFC000"/>
                </a:solidFill>
                <a:effectLst>
                  <a:outerShdw blurRad="38100" dist="38100" dir="2700000" algn="tl">
                    <a:srgbClr val="000000">
                      <a:alpha val="43137"/>
                    </a:srgbClr>
                  </a:outerShdw>
                </a:effectLst>
              </a:rPr>
              <a:t>Miles de </a:t>
            </a:r>
            <a:r>
              <a:rPr lang="es-MX" sz="1600" dirty="0" err="1" smtClean="0">
                <a:solidFill>
                  <a:srgbClr val="FFC000"/>
                </a:solidFill>
                <a:effectLst>
                  <a:outerShdw blurRad="38100" dist="38100" dir="2700000" algn="tl">
                    <a:srgbClr val="000000">
                      <a:alpha val="43137"/>
                    </a:srgbClr>
                  </a:outerShdw>
                </a:effectLst>
              </a:rPr>
              <a:t>microcontroladores</a:t>
            </a:r>
            <a:endParaRPr lang="es-MX" sz="1600" dirty="0" smtClean="0">
              <a:solidFill>
                <a:srgbClr val="FFC000"/>
              </a:solidFill>
              <a:effectLst>
                <a:outerShdw blurRad="38100" dist="38100" dir="2700000" algn="tl">
                  <a:srgbClr val="000000">
                    <a:alpha val="43137"/>
                  </a:srgbClr>
                </a:outerShdw>
              </a:effectLst>
            </a:endParaRPr>
          </a:p>
          <a:p>
            <a:pPr>
              <a:buNone/>
            </a:pPr>
            <a:endParaRPr lang="es-MX" sz="1800" dirty="0" smtClean="0">
              <a:solidFill>
                <a:srgbClr val="FFC000"/>
              </a:solidFill>
              <a:effectLst>
                <a:outerShdw blurRad="38100" dist="38100" dir="2700000" algn="tl">
                  <a:srgbClr val="000000">
                    <a:alpha val="43137"/>
                  </a:srgbClr>
                </a:outerShdw>
              </a:effectLst>
            </a:endParaRPr>
          </a:p>
          <a:p>
            <a:endParaRPr lang="es-MX" sz="1800" dirty="0">
              <a:solidFill>
                <a:srgbClr val="FFC000"/>
              </a:solidFill>
              <a:effectLst>
                <a:outerShdw blurRad="38100" dist="38100" dir="2700000" algn="tl">
                  <a:srgbClr val="000000">
                    <a:alpha val="43137"/>
                  </a:srgbClr>
                </a:outerShdw>
              </a:effectLst>
            </a:endParaRPr>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46082"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Resumen </a:t>
            </a:r>
            <a:r>
              <a:rPr lang="es-MX" sz="3200" dirty="0" smtClean="0">
                <a:effectLst>
                  <a:outerShdw blurRad="38100" dist="38100" dir="2700000" algn="tl">
                    <a:srgbClr val="000000"/>
                  </a:outerShdw>
                </a:effectLst>
              </a:rPr>
              <a:t>Histórico (Desarrollo de la Teoría)</a:t>
            </a:r>
            <a:endParaRPr lang="es-ES" sz="3200" dirty="0">
              <a:effectLst>
                <a:outerShdw blurRad="38100" dist="38100" dir="2700000" algn="tl">
                  <a:srgbClr val="000000"/>
                </a:outerShdw>
              </a:effectLst>
            </a:endParaRPr>
          </a:p>
        </p:txBody>
      </p:sp>
      <p:sp>
        <p:nvSpPr>
          <p:cNvPr id="46083" name="Rectangle 3"/>
          <p:cNvSpPr>
            <a:spLocks noGrp="1" noChangeArrowheads="1"/>
          </p:cNvSpPr>
          <p:nvPr>
            <p:ph type="body" idx="1"/>
          </p:nvPr>
        </p:nvSpPr>
        <p:spPr>
          <a:xfrm>
            <a:off x="395288" y="838200"/>
            <a:ext cx="8139112" cy="5791200"/>
          </a:xfrm>
        </p:spPr>
        <p:txBody>
          <a:bodyPr/>
          <a:lstStyle/>
          <a:p>
            <a:pPr marL="0" indent="0" algn="just"/>
            <a:r>
              <a:rPr lang="es-MX" sz="2400" dirty="0"/>
              <a:t> Desarrollo de la Teoría del Control Digital</a:t>
            </a:r>
          </a:p>
          <a:p>
            <a:pPr marL="0" indent="0" algn="just"/>
            <a:r>
              <a:rPr lang="es-MX" sz="2400" dirty="0"/>
              <a:t> 1948</a:t>
            </a:r>
          </a:p>
          <a:p>
            <a:pPr marL="854075" lvl="1" algn="just"/>
            <a:r>
              <a:rPr lang="es-MX" sz="2400" dirty="0" err="1"/>
              <a:t>Oldenburg</a:t>
            </a:r>
            <a:r>
              <a:rPr lang="es-MX" sz="2400" dirty="0"/>
              <a:t> y </a:t>
            </a:r>
            <a:r>
              <a:rPr lang="es-MX" sz="2400" dirty="0" err="1"/>
              <a:t>Sartorius</a:t>
            </a:r>
            <a:r>
              <a:rPr lang="es-MX" sz="2400" dirty="0"/>
              <a:t>.- Ecuaciones de diferencias para </a:t>
            </a:r>
            <a:r>
              <a:rPr lang="es-MX" sz="2400" dirty="0" err="1"/>
              <a:t>SLIT’s</a:t>
            </a:r>
            <a:endParaRPr lang="es-MX" sz="2400" dirty="0"/>
          </a:p>
          <a:p>
            <a:pPr marL="0" indent="0" algn="just"/>
            <a:r>
              <a:rPr lang="es-MX" sz="2400" dirty="0"/>
              <a:t>1952</a:t>
            </a:r>
          </a:p>
          <a:p>
            <a:pPr marL="854075" lvl="1" algn="just"/>
            <a:r>
              <a:rPr lang="es-MX" sz="2400" dirty="0"/>
              <a:t> </a:t>
            </a:r>
            <a:r>
              <a:rPr lang="es-MX" sz="2400" dirty="0" err="1"/>
              <a:t>Ragazzini</a:t>
            </a:r>
            <a:r>
              <a:rPr lang="es-MX" sz="2400" dirty="0"/>
              <a:t> y </a:t>
            </a:r>
            <a:r>
              <a:rPr lang="es-MX" sz="2400" dirty="0" err="1"/>
              <a:t>Zadeh</a:t>
            </a:r>
            <a:r>
              <a:rPr lang="es-MX" sz="2400" dirty="0"/>
              <a:t> (USA) definen la Transformada Z. En forma independiente por </a:t>
            </a:r>
            <a:r>
              <a:rPr lang="es-MX" sz="2400" dirty="0" err="1"/>
              <a:t>Tsypkin</a:t>
            </a:r>
            <a:r>
              <a:rPr lang="es-MX" sz="2400" dirty="0"/>
              <a:t> (URSS), </a:t>
            </a:r>
            <a:r>
              <a:rPr lang="es-MX" sz="2400" dirty="0" err="1"/>
              <a:t>Jury</a:t>
            </a:r>
            <a:r>
              <a:rPr lang="es-MX" sz="2400" dirty="0"/>
              <a:t> (USA) y </a:t>
            </a:r>
            <a:r>
              <a:rPr lang="es-MX" sz="2400" dirty="0" err="1"/>
              <a:t>Barker</a:t>
            </a:r>
            <a:r>
              <a:rPr lang="es-MX" sz="2400" dirty="0"/>
              <a:t> (Inglaterra).</a:t>
            </a:r>
          </a:p>
          <a:p>
            <a:pPr marL="0" indent="0" algn="just"/>
            <a:r>
              <a:rPr lang="es-MX" sz="2400" dirty="0"/>
              <a:t>1960</a:t>
            </a:r>
          </a:p>
          <a:p>
            <a:pPr marL="854075" lvl="1" algn="just"/>
            <a:r>
              <a:rPr lang="es-MX" sz="2400" dirty="0"/>
              <a:t> R. </a:t>
            </a:r>
            <a:r>
              <a:rPr lang="es-MX" sz="2400" dirty="0" err="1"/>
              <a:t>Kalman</a:t>
            </a:r>
            <a:r>
              <a:rPr lang="es-MX" sz="2400" dirty="0"/>
              <a:t> Introduce la teoría del espacio de estado</a:t>
            </a:r>
            <a:endParaRPr lang="es-ES" sz="2400" dirty="0"/>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48130"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Resumen Histórico (Teoría)</a:t>
            </a:r>
            <a:endParaRPr lang="es-ES" sz="3200" dirty="0">
              <a:effectLst>
                <a:outerShdw blurRad="38100" dist="38100" dir="2700000" algn="tl">
                  <a:srgbClr val="000000"/>
                </a:outerShdw>
              </a:effectLst>
            </a:endParaRPr>
          </a:p>
        </p:txBody>
      </p:sp>
      <p:sp>
        <p:nvSpPr>
          <p:cNvPr id="48131" name="Rectangle 3"/>
          <p:cNvSpPr>
            <a:spLocks noGrp="1" noChangeArrowheads="1"/>
          </p:cNvSpPr>
          <p:nvPr>
            <p:ph type="body" idx="1"/>
          </p:nvPr>
        </p:nvSpPr>
        <p:spPr>
          <a:xfrm>
            <a:off x="685800" y="836613"/>
            <a:ext cx="7848600" cy="5486400"/>
          </a:xfrm>
        </p:spPr>
        <p:txBody>
          <a:bodyPr/>
          <a:lstStyle/>
          <a:p>
            <a:pPr marL="0" indent="0" algn="just"/>
            <a:r>
              <a:rPr lang="es-MX" sz="2400" dirty="0"/>
              <a:t>1957</a:t>
            </a:r>
          </a:p>
          <a:p>
            <a:pPr marL="854075" lvl="1" algn="just"/>
            <a:r>
              <a:rPr lang="es-MX" sz="2400" dirty="0" err="1"/>
              <a:t>Bellman</a:t>
            </a:r>
            <a:r>
              <a:rPr lang="es-MX" sz="2400" dirty="0"/>
              <a:t> y </a:t>
            </a:r>
            <a:r>
              <a:rPr lang="es-MX" sz="2400" dirty="0" err="1"/>
              <a:t>Pontryagin</a:t>
            </a:r>
            <a:r>
              <a:rPr lang="es-MX" sz="2400" dirty="0"/>
              <a:t> (1962). Diseño de controladores = Problema de optimización.</a:t>
            </a:r>
          </a:p>
          <a:p>
            <a:pPr marL="0" indent="0" algn="just"/>
            <a:r>
              <a:rPr lang="es-MX" sz="2400" dirty="0"/>
              <a:t> 1960</a:t>
            </a:r>
          </a:p>
          <a:p>
            <a:pPr marL="854075" lvl="1" algn="just"/>
            <a:r>
              <a:rPr lang="es-MX" sz="2400" dirty="0"/>
              <a:t> </a:t>
            </a:r>
            <a:r>
              <a:rPr lang="es-MX" sz="2400" dirty="0" err="1"/>
              <a:t>Kalman</a:t>
            </a:r>
            <a:r>
              <a:rPr lang="es-MX" sz="2400" dirty="0"/>
              <a:t>: problema LQR = Ecuación de </a:t>
            </a:r>
            <a:r>
              <a:rPr lang="es-MX" sz="2400" dirty="0" err="1"/>
              <a:t>Riccati</a:t>
            </a:r>
            <a:r>
              <a:rPr lang="es-MX" sz="2400" dirty="0"/>
              <a:t>. Introduce también la teoría de control estocástico </a:t>
            </a:r>
            <a:r>
              <a:rPr lang="es-MX" sz="2400" dirty="0">
                <a:sym typeface="Wingdings" pitchFamily="2" charset="2"/>
              </a:rPr>
              <a:t> Filtro de </a:t>
            </a:r>
            <a:r>
              <a:rPr lang="es-MX" sz="2400" dirty="0" err="1">
                <a:sym typeface="Wingdings" pitchFamily="2" charset="2"/>
              </a:rPr>
              <a:t>Kalman</a:t>
            </a:r>
            <a:endParaRPr lang="es-MX" sz="2400" dirty="0"/>
          </a:p>
          <a:p>
            <a:pPr marL="0" indent="0" algn="just"/>
            <a:r>
              <a:rPr lang="es-MX" sz="2400" dirty="0"/>
              <a:t>1969 – 1979</a:t>
            </a:r>
          </a:p>
          <a:p>
            <a:pPr marL="854075" lvl="1" algn="just"/>
            <a:r>
              <a:rPr lang="es-MX" sz="2400" dirty="0"/>
              <a:t> </a:t>
            </a:r>
            <a:r>
              <a:rPr lang="es-MX" sz="2400" dirty="0" err="1"/>
              <a:t>Metodos</a:t>
            </a:r>
            <a:r>
              <a:rPr lang="es-MX" sz="2400" dirty="0"/>
              <a:t> </a:t>
            </a:r>
            <a:r>
              <a:rPr lang="es-MX" sz="2400" dirty="0" err="1"/>
              <a:t>polinomiales</a:t>
            </a:r>
            <a:r>
              <a:rPr lang="es-MX" sz="2400" dirty="0"/>
              <a:t> para solución de problemas específicos de control (</a:t>
            </a:r>
            <a:r>
              <a:rPr lang="es-MX" sz="2400" dirty="0" err="1"/>
              <a:t>Kalman</a:t>
            </a:r>
            <a:r>
              <a:rPr lang="es-MX" sz="2400" dirty="0"/>
              <a:t> 1969, </a:t>
            </a:r>
            <a:r>
              <a:rPr lang="es-MX" sz="2400" dirty="0" err="1"/>
              <a:t>Rosenbrock</a:t>
            </a:r>
            <a:r>
              <a:rPr lang="es-MX" sz="2400" dirty="0"/>
              <a:t> 1970, </a:t>
            </a:r>
            <a:r>
              <a:rPr lang="es-MX" sz="2400" dirty="0" err="1"/>
              <a:t>Wonham</a:t>
            </a:r>
            <a:r>
              <a:rPr lang="es-MX" sz="2400" dirty="0"/>
              <a:t> 1974, </a:t>
            </a:r>
            <a:r>
              <a:rPr lang="es-MX" sz="2400" dirty="0" err="1"/>
              <a:t>Blomberg</a:t>
            </a:r>
            <a:r>
              <a:rPr lang="es-MX" sz="2400" dirty="0"/>
              <a:t> &amp; </a:t>
            </a:r>
            <a:r>
              <a:rPr lang="es-MX" sz="2400" dirty="0" err="1"/>
              <a:t>Ylinen</a:t>
            </a:r>
            <a:r>
              <a:rPr lang="es-MX" sz="2400" dirty="0"/>
              <a:t> 1983, </a:t>
            </a:r>
            <a:r>
              <a:rPr lang="es-MX" sz="2400" dirty="0" err="1"/>
              <a:t>Kucera</a:t>
            </a:r>
            <a:r>
              <a:rPr lang="es-MX" sz="2400" dirty="0"/>
              <a:t> 1979.</a:t>
            </a:r>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6562" name="Rectangle 2"/>
          <p:cNvSpPr>
            <a:spLocks noGrp="1" noChangeArrowheads="1"/>
          </p:cNvSpPr>
          <p:nvPr>
            <p:ph type="title"/>
          </p:nvPr>
        </p:nvSpPr>
        <p:spPr>
          <a:xfrm>
            <a:off x="533400" y="76200"/>
            <a:ext cx="8077200" cy="762000"/>
          </a:xfr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threePt" dir="t"/>
            </a:scene3d>
            <a:sp3d extrusionH="57150">
              <a:bevelT w="38100" h="38100"/>
            </a:sp3d>
          </a:bodyPr>
          <a:lstStyle/>
          <a:p>
            <a:pPr algn="ctr"/>
            <a:r>
              <a:rPr lang="es-MX" sz="3200" dirty="0">
                <a:effectLst>
                  <a:outerShdw blurRad="38100" dist="38100" dir="2700000" algn="tl">
                    <a:srgbClr val="000000"/>
                  </a:outerShdw>
                </a:effectLst>
              </a:rPr>
              <a:t>Resumen Histórico (Teoría)</a:t>
            </a:r>
            <a:endParaRPr lang="es-ES" sz="3200" dirty="0">
              <a:effectLst>
                <a:outerShdw blurRad="38100" dist="38100" dir="2700000" algn="tl">
                  <a:srgbClr val="000000"/>
                </a:outerShdw>
              </a:effectLst>
            </a:endParaRPr>
          </a:p>
        </p:txBody>
      </p:sp>
      <p:sp>
        <p:nvSpPr>
          <p:cNvPr id="66563" name="Rectangle 3"/>
          <p:cNvSpPr>
            <a:spLocks noGrp="1" noChangeArrowheads="1"/>
          </p:cNvSpPr>
          <p:nvPr>
            <p:ph type="body" idx="1"/>
          </p:nvPr>
        </p:nvSpPr>
        <p:spPr>
          <a:xfrm>
            <a:off x="685800" y="1143000"/>
            <a:ext cx="7848600" cy="5486400"/>
          </a:xfrm>
        </p:spPr>
        <p:txBody>
          <a:bodyPr/>
          <a:lstStyle/>
          <a:p>
            <a:pPr marL="0" indent="0" algn="just"/>
            <a:r>
              <a:rPr lang="es-MX" dirty="0"/>
              <a:t>1980… a la fecha</a:t>
            </a:r>
          </a:p>
          <a:p>
            <a:pPr marL="854075" lvl="1" algn="just"/>
            <a:r>
              <a:rPr lang="es-MX" dirty="0"/>
              <a:t>George </a:t>
            </a:r>
            <a:r>
              <a:rPr lang="es-MX" dirty="0" err="1"/>
              <a:t>Zames</a:t>
            </a:r>
            <a:r>
              <a:rPr lang="es-MX" dirty="0"/>
              <a:t> (1981). Introduce la técnica de diseño de controladores robustos denominada control H-infinito</a:t>
            </a:r>
            <a:r>
              <a:rPr lang="es-MX" dirty="0" smtClean="0"/>
              <a:t>.</a:t>
            </a:r>
          </a:p>
          <a:p>
            <a:pPr marL="854075" lvl="1" algn="just"/>
            <a:endParaRPr lang="es-MX" dirty="0"/>
          </a:p>
          <a:p>
            <a:pPr marL="854075" lvl="1" algn="just"/>
            <a:r>
              <a:rPr lang="es-MX" dirty="0"/>
              <a:t>Alberto </a:t>
            </a:r>
            <a:r>
              <a:rPr lang="es-MX" dirty="0" err="1"/>
              <a:t>Isidori</a:t>
            </a:r>
            <a:r>
              <a:rPr lang="es-MX" dirty="0"/>
              <a:t> (1985). Retoma las herramientas de la geometría diferencial para el estudio de los sistemas no lineales</a:t>
            </a:r>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lstStyle/>
          <a:p>
            <a:pPr algn="ctr"/>
            <a:r>
              <a:rPr lang="es-MX" sz="3600">
                <a:effectLst>
                  <a:outerShdw blurRad="38100" dist="38100" dir="2700000" algn="tl">
                    <a:srgbClr val="000000"/>
                  </a:outerShdw>
                </a:effectLst>
              </a:rPr>
              <a:t>El futuro del control por computadora</a:t>
            </a:r>
            <a:endParaRPr lang="es-ES" sz="360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685800" y="1143000"/>
            <a:ext cx="7848600" cy="5486400"/>
          </a:xfrm>
        </p:spPr>
        <p:txBody>
          <a:bodyPr/>
          <a:lstStyle/>
          <a:p>
            <a:pPr marL="0" indent="0" algn="just"/>
            <a:r>
              <a:rPr lang="es-MX"/>
              <a:t> El desarrollo que se espera para el futuro próximo se deberá dar en:</a:t>
            </a:r>
          </a:p>
          <a:p>
            <a:pPr marL="854075" lvl="1" algn="just"/>
            <a:r>
              <a:rPr lang="es-MX"/>
              <a:t>Conocimiento de los procesos (modelado)</a:t>
            </a:r>
          </a:p>
          <a:p>
            <a:pPr marL="854075" lvl="1" algn="just"/>
            <a:r>
              <a:rPr lang="es-MX"/>
              <a:t>Tecnología de las mediciones</a:t>
            </a:r>
          </a:p>
          <a:p>
            <a:pPr marL="854075" lvl="1" algn="just"/>
            <a:r>
              <a:rPr lang="es-MX"/>
              <a:t>Tecnología de las computadoras</a:t>
            </a:r>
          </a:p>
          <a:p>
            <a:pPr marL="854075" lvl="1" algn="just"/>
            <a:r>
              <a:rPr lang="es-MX"/>
              <a:t>Teoría del control</a:t>
            </a:r>
          </a:p>
          <a:p>
            <a:pPr marL="0" indent="0" algn="just"/>
            <a:endParaRPr lang="es-MX"/>
          </a:p>
          <a:p>
            <a:pPr marL="854075" lvl="1" algn="just"/>
            <a:r>
              <a:rPr lang="es-MX"/>
              <a:t>Dificultades: La implementación de los nuevos métodos de control en tiempo real</a:t>
            </a:r>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Control Analógico Vs. Control Digital</a:t>
            </a:r>
            <a:endParaRPr lang="es-ES" sz="36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685800" y="1143000"/>
            <a:ext cx="7848600" cy="5486400"/>
          </a:xfrm>
        </p:spPr>
        <p:txBody>
          <a:bodyPr/>
          <a:lstStyle/>
          <a:p>
            <a:pPr marL="0" indent="0" algn="just">
              <a:buClr>
                <a:srgbClr val="FFFF00"/>
              </a:buClr>
              <a:buSzPct val="110000"/>
              <a:buFont typeface="Wingdings" pitchFamily="2" charset="2"/>
              <a:buChar char=""/>
            </a:pPr>
            <a:r>
              <a:rPr lang="es-MX" dirty="0">
                <a:effectLst>
                  <a:outerShdw blurRad="38100" dist="38100" dir="2700000" algn="tl">
                    <a:srgbClr val="000000">
                      <a:alpha val="43137"/>
                    </a:srgbClr>
                  </a:outerShdw>
                </a:effectLst>
              </a:rPr>
              <a:t> </a:t>
            </a:r>
            <a:r>
              <a:rPr lang="es-MX" dirty="0" smtClean="0">
                <a:solidFill>
                  <a:srgbClr val="FFFF00"/>
                </a:solidFill>
                <a:effectLst>
                  <a:outerShdw blurRad="38100" dist="38100" dir="2700000" algn="tl">
                    <a:srgbClr val="000000">
                      <a:alpha val="43137"/>
                    </a:srgbClr>
                  </a:outerShdw>
                </a:effectLst>
              </a:rPr>
              <a:t>Ventajas del control digital</a:t>
            </a:r>
          </a:p>
          <a:p>
            <a:pPr marL="400050" lvl="1" indent="0" algn="just"/>
            <a:r>
              <a:rPr lang="es-MX" sz="2800" dirty="0" smtClean="0"/>
              <a:t> </a:t>
            </a:r>
            <a:r>
              <a:rPr lang="es-MX" sz="2800" dirty="0" smtClean="0">
                <a:solidFill>
                  <a:srgbClr val="FFC000"/>
                </a:solidFill>
              </a:rPr>
              <a:t>Comunicación de datos</a:t>
            </a:r>
            <a:r>
              <a:rPr lang="es-MX" sz="2800" dirty="0" smtClean="0"/>
              <a:t>: Todas las computadoras en un esquema de control distribuido requieren transferir grandes cantidades de información. La manera más eficiente de hacer esto es una Red Local</a:t>
            </a:r>
          </a:p>
          <a:p>
            <a:pPr marL="400050" lvl="1" indent="0" algn="just"/>
            <a:endParaRPr lang="es-MX" sz="2800" dirty="0" smtClean="0"/>
          </a:p>
          <a:p>
            <a:pPr marL="400050" lvl="1" indent="0" algn="just"/>
            <a:r>
              <a:rPr lang="es-MX" sz="2800" dirty="0" smtClean="0"/>
              <a:t> </a:t>
            </a:r>
            <a:r>
              <a:rPr lang="es-MX" sz="2800" dirty="0" smtClean="0">
                <a:solidFill>
                  <a:srgbClr val="FFC000"/>
                </a:solidFill>
              </a:rPr>
              <a:t>Compartición de canales</a:t>
            </a:r>
            <a:r>
              <a:rPr lang="es-MX" sz="2800" dirty="0" smtClean="0"/>
              <a:t> (</a:t>
            </a:r>
            <a:r>
              <a:rPr lang="es-MX" sz="2800" dirty="0" err="1" smtClean="0"/>
              <a:t>multiplexeo</a:t>
            </a:r>
            <a:r>
              <a:rPr lang="es-MX" sz="2800" dirty="0" smtClean="0"/>
              <a:t> en tiempo): Esto se hace de manera natural en forma digital.</a:t>
            </a:r>
            <a:endParaRPr lang="es-MX" sz="2800" dirty="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2466"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marL="0" indent="0" algn="ctr"/>
            <a:r>
              <a:rPr lang="es-MX" sz="3600" dirty="0" smtClean="0"/>
              <a:t>¿Por qué estudiar Control Digital?</a:t>
            </a:r>
          </a:p>
        </p:txBody>
      </p:sp>
      <p:sp>
        <p:nvSpPr>
          <p:cNvPr id="62467" name="Rectangle 3"/>
          <p:cNvSpPr>
            <a:spLocks noGrp="1" noChangeArrowheads="1"/>
          </p:cNvSpPr>
          <p:nvPr>
            <p:ph type="body" idx="1"/>
          </p:nvPr>
        </p:nvSpPr>
        <p:spPr>
          <a:xfrm>
            <a:off x="685800" y="1143000"/>
            <a:ext cx="7848600" cy="5486400"/>
          </a:xfrm>
        </p:spPr>
        <p:txBody>
          <a:bodyPr/>
          <a:lstStyle/>
          <a:p>
            <a:pPr marL="0" indent="0" algn="just">
              <a:buNone/>
            </a:pPr>
            <a:r>
              <a:rPr lang="es-MX" b="1" dirty="0" smtClean="0"/>
              <a:t>El</a:t>
            </a:r>
            <a:r>
              <a:rPr lang="es-MX" dirty="0" smtClean="0"/>
              <a:t> </a:t>
            </a:r>
            <a:r>
              <a:rPr lang="es-MX" b="1" u="sng" dirty="0" smtClean="0"/>
              <a:t>origen del Control Digital</a:t>
            </a:r>
            <a:r>
              <a:rPr lang="es-MX" dirty="0" smtClean="0"/>
              <a:t> se debió a la introducción de una computadora digital para realizar la función de un controlador en un lazo de control (la idea surgió en la década de 1950):</a:t>
            </a:r>
          </a:p>
          <a:p>
            <a:pPr marL="0" indent="0" algn="just">
              <a:buNone/>
            </a:pPr>
            <a:endParaRPr lang="es-MX" dirty="0" smtClean="0"/>
          </a:p>
          <a:p>
            <a:pPr marL="0" indent="0" algn="just">
              <a:buNone/>
            </a:pPr>
            <a:endParaRPr lang="es-ES" dirty="0"/>
          </a:p>
        </p:txBody>
      </p:sp>
      <p:sp>
        <p:nvSpPr>
          <p:cNvPr id="6" name="5 Rectángulo"/>
          <p:cNvSpPr/>
          <p:nvPr/>
        </p:nvSpPr>
        <p:spPr>
          <a:xfrm>
            <a:off x="1905603" y="3569840"/>
            <a:ext cx="2088133" cy="129614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dirty="0" smtClean="0">
                <a:solidFill>
                  <a:schemeClr val="bg2">
                    <a:lumMod val="20000"/>
                    <a:lumOff val="80000"/>
                  </a:schemeClr>
                </a:solidFill>
              </a:rPr>
              <a:t>Controlador </a:t>
            </a:r>
            <a:r>
              <a:rPr lang="es-MX" sz="1800" dirty="0" smtClean="0">
                <a:solidFill>
                  <a:schemeClr val="bg2">
                    <a:lumMod val="20000"/>
                    <a:lumOff val="80000"/>
                  </a:schemeClr>
                </a:solidFill>
              </a:rPr>
              <a:t>Analógico</a:t>
            </a:r>
            <a:endParaRPr lang="es-MX" sz="1800" dirty="0">
              <a:solidFill>
                <a:schemeClr val="bg2">
                  <a:lumMod val="20000"/>
                  <a:lumOff val="80000"/>
                </a:schemeClr>
              </a:solidFill>
            </a:endParaRPr>
          </a:p>
        </p:txBody>
      </p:sp>
      <p:cxnSp>
        <p:nvCxnSpPr>
          <p:cNvPr id="8" name="7 Conector recto de flecha"/>
          <p:cNvCxnSpPr/>
          <p:nvPr/>
        </p:nvCxnSpPr>
        <p:spPr>
          <a:xfrm>
            <a:off x="3993736" y="4217912"/>
            <a:ext cx="115222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8 Rectángulo"/>
          <p:cNvSpPr/>
          <p:nvPr/>
        </p:nvSpPr>
        <p:spPr>
          <a:xfrm>
            <a:off x="5145963" y="3569840"/>
            <a:ext cx="2088133" cy="129614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dirty="0" smtClean="0"/>
              <a:t>Planta</a:t>
            </a:r>
            <a:endParaRPr lang="es-MX" sz="1800" dirty="0"/>
          </a:p>
        </p:txBody>
      </p:sp>
      <p:cxnSp>
        <p:nvCxnSpPr>
          <p:cNvPr id="10" name="9 Conector recto de flecha"/>
          <p:cNvCxnSpPr/>
          <p:nvPr/>
        </p:nvCxnSpPr>
        <p:spPr>
          <a:xfrm>
            <a:off x="753376" y="4216324"/>
            <a:ext cx="115222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10 Conector recto de flecha"/>
          <p:cNvCxnSpPr/>
          <p:nvPr/>
        </p:nvCxnSpPr>
        <p:spPr>
          <a:xfrm>
            <a:off x="7234096" y="4217912"/>
            <a:ext cx="1152227"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11 Conector recto de flecha"/>
          <p:cNvCxnSpPr/>
          <p:nvPr/>
        </p:nvCxnSpPr>
        <p:spPr>
          <a:xfrm rot="5400000" flipH="1" flipV="1">
            <a:off x="2373655" y="5262028"/>
            <a:ext cx="79208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14 Conector recto de flecha"/>
          <p:cNvCxnSpPr/>
          <p:nvPr/>
        </p:nvCxnSpPr>
        <p:spPr>
          <a:xfrm>
            <a:off x="2768905" y="5659660"/>
            <a:ext cx="4825330" cy="1588"/>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7" name="16 Conector recto de flecha"/>
          <p:cNvCxnSpPr/>
          <p:nvPr/>
        </p:nvCxnSpPr>
        <p:spPr>
          <a:xfrm rot="5400000" flipH="1" flipV="1">
            <a:off x="6872567" y="4938786"/>
            <a:ext cx="1443336" cy="1588"/>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1" name="20 Rectángulo"/>
          <p:cNvSpPr/>
          <p:nvPr/>
        </p:nvSpPr>
        <p:spPr>
          <a:xfrm>
            <a:off x="539552" y="3748970"/>
            <a:ext cx="1361463" cy="400110"/>
          </a:xfrm>
          <a:prstGeom prst="rect">
            <a:avLst/>
          </a:prstGeom>
        </p:spPr>
        <p:txBody>
          <a:bodyPr wrap="none">
            <a:spAutoFit/>
          </a:bodyPr>
          <a:lstStyle/>
          <a:p>
            <a:r>
              <a:rPr lang="es-MX" sz="2000" b="1" dirty="0" smtClean="0"/>
              <a:t>Referencia</a:t>
            </a:r>
            <a:endParaRPr lang="es-MX" sz="2000" b="1" dirty="0"/>
          </a:p>
        </p:txBody>
      </p:sp>
      <p:sp>
        <p:nvSpPr>
          <p:cNvPr id="22" name="21 Rectángulo"/>
          <p:cNvSpPr/>
          <p:nvPr/>
        </p:nvSpPr>
        <p:spPr>
          <a:xfrm>
            <a:off x="7705591" y="3748970"/>
            <a:ext cx="867545" cy="400110"/>
          </a:xfrm>
          <a:prstGeom prst="rect">
            <a:avLst/>
          </a:prstGeom>
        </p:spPr>
        <p:txBody>
          <a:bodyPr wrap="none">
            <a:spAutoFit/>
          </a:bodyPr>
          <a:lstStyle/>
          <a:p>
            <a:r>
              <a:rPr lang="es-MX" sz="2000" b="1" dirty="0"/>
              <a:t>S</a:t>
            </a:r>
            <a:r>
              <a:rPr lang="es-MX" sz="2000" b="1" dirty="0" smtClean="0"/>
              <a:t>alida</a:t>
            </a:r>
            <a:endParaRPr lang="es-MX" sz="2000" b="1" dirty="0"/>
          </a:p>
        </p:txBody>
      </p:sp>
      <p:sp>
        <p:nvSpPr>
          <p:cNvPr id="23" name="22 Rectángulo"/>
          <p:cNvSpPr/>
          <p:nvPr/>
        </p:nvSpPr>
        <p:spPr>
          <a:xfrm>
            <a:off x="3993736" y="3748970"/>
            <a:ext cx="1096775" cy="400110"/>
          </a:xfrm>
          <a:prstGeom prst="rect">
            <a:avLst/>
          </a:prstGeom>
        </p:spPr>
        <p:txBody>
          <a:bodyPr wrap="none">
            <a:spAutoFit/>
          </a:bodyPr>
          <a:lstStyle/>
          <a:p>
            <a:r>
              <a:rPr lang="es-MX" sz="2000" b="1" dirty="0" smtClean="0"/>
              <a:t>Entrada</a:t>
            </a:r>
            <a:endParaRPr lang="es-MX" sz="2000" b="1" dirty="0"/>
          </a:p>
        </p:txBody>
      </p:sp>
      <p:sp>
        <p:nvSpPr>
          <p:cNvPr id="24" name="23 Rectángulo"/>
          <p:cNvSpPr/>
          <p:nvPr/>
        </p:nvSpPr>
        <p:spPr>
          <a:xfrm>
            <a:off x="1905603" y="3571428"/>
            <a:ext cx="2088133" cy="129614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sz="2000" b="1" dirty="0" smtClean="0">
                <a:solidFill>
                  <a:schemeClr val="tx1"/>
                </a:solidFill>
                <a:effectLst>
                  <a:glow rad="228600">
                    <a:schemeClr val="accent6">
                      <a:satMod val="175000"/>
                      <a:alpha val="40000"/>
                    </a:schemeClr>
                  </a:glow>
                  <a:outerShdw blurRad="38100" dist="38100" dir="2700000" algn="tl">
                    <a:srgbClr val="000000">
                      <a:alpha val="43137"/>
                    </a:srgbClr>
                  </a:outerShdw>
                </a:effectLst>
              </a:rPr>
              <a:t>Computadora Digital</a:t>
            </a:r>
            <a:endParaRPr lang="es-MX" sz="2000" b="1" dirty="0">
              <a:solidFill>
                <a:schemeClr val="tx1"/>
              </a:solidFill>
              <a:effectLst>
                <a:glow rad="228600">
                  <a:schemeClr val="accent6">
                    <a:satMod val="175000"/>
                    <a:alpha val="40000"/>
                  </a:schemeClr>
                </a:glow>
                <a:outerShdw blurRad="38100" dist="38100" dir="2700000" algn="tl">
                  <a:srgbClr val="000000">
                    <a:alpha val="43137"/>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Control Analógico Vs. Control Digital</a:t>
            </a:r>
            <a:endParaRPr lang="es-ES" sz="36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685800" y="1143000"/>
            <a:ext cx="7848600" cy="5486400"/>
          </a:xfrm>
        </p:spPr>
        <p:txBody>
          <a:bodyPr/>
          <a:lstStyle/>
          <a:p>
            <a:pPr marL="0" indent="0" algn="just">
              <a:buClr>
                <a:srgbClr val="FFFF00"/>
              </a:buClr>
              <a:buSzPct val="110000"/>
              <a:buFont typeface="Wingdings" pitchFamily="2" charset="2"/>
              <a:buChar char=""/>
            </a:pPr>
            <a:r>
              <a:rPr lang="es-MX" dirty="0"/>
              <a:t> </a:t>
            </a:r>
            <a:r>
              <a:rPr lang="es-MX" dirty="0" smtClean="0">
                <a:solidFill>
                  <a:srgbClr val="FFFF00"/>
                </a:solidFill>
                <a:effectLst>
                  <a:outerShdw blurRad="38100" dist="38100" dir="2700000" algn="tl">
                    <a:srgbClr val="000000">
                      <a:alpha val="43137"/>
                    </a:srgbClr>
                  </a:outerShdw>
                </a:effectLst>
              </a:rPr>
              <a:t>Ventajas del control digital</a:t>
            </a:r>
          </a:p>
          <a:p>
            <a:pPr marL="400050" lvl="1" indent="0" algn="just"/>
            <a:r>
              <a:rPr lang="es-MX" sz="2800" dirty="0" smtClean="0">
                <a:solidFill>
                  <a:srgbClr val="FFC000"/>
                </a:solidFill>
              </a:rPr>
              <a:t> Leyes de control complejas o sofisticadas</a:t>
            </a:r>
            <a:r>
              <a:rPr lang="es-MX" sz="2800" dirty="0" smtClean="0"/>
              <a:t>: Es mucho mas sencillo implementar operaciones complicadas por software que con circuitos analógicos</a:t>
            </a:r>
          </a:p>
          <a:p>
            <a:pPr marL="400050" lvl="1" indent="0" algn="just"/>
            <a:endParaRPr lang="es-MX" sz="2800" dirty="0" smtClean="0"/>
          </a:p>
          <a:p>
            <a:pPr marL="400050" lvl="1" indent="0" algn="just"/>
            <a:r>
              <a:rPr lang="es-MX" sz="2800" dirty="0" smtClean="0"/>
              <a:t> </a:t>
            </a:r>
            <a:r>
              <a:rPr lang="es-MX" sz="2800" dirty="0" smtClean="0">
                <a:solidFill>
                  <a:srgbClr val="FFC000"/>
                </a:solidFill>
              </a:rPr>
              <a:t>Mejor desempeño</a:t>
            </a:r>
            <a:r>
              <a:rPr lang="es-MX" sz="2800" dirty="0" smtClean="0"/>
              <a:t>: en algunos caso se pueden lograr desempeños que son imposibles con controladores continuos (</a:t>
            </a:r>
            <a:r>
              <a:rPr lang="es-MX" sz="2800" dirty="0" err="1" smtClean="0"/>
              <a:t>e.g.</a:t>
            </a:r>
            <a:r>
              <a:rPr lang="es-MX" sz="2800" dirty="0" smtClean="0"/>
              <a:t> tiempo de asentamiento finito)</a:t>
            </a:r>
          </a:p>
          <a:p>
            <a:pPr marL="400050" lvl="1" indent="0" algn="just"/>
            <a:endParaRPr lang="es-MX" sz="2800" dirty="0"/>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Control Analógico Vs. Control Digital</a:t>
            </a:r>
            <a:endParaRPr lang="es-ES" sz="36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685800" y="1143000"/>
            <a:ext cx="7848600" cy="5486400"/>
          </a:xfrm>
        </p:spPr>
        <p:txBody>
          <a:bodyPr/>
          <a:lstStyle/>
          <a:p>
            <a:pPr marL="0" indent="0" algn="just">
              <a:buClr>
                <a:srgbClr val="FFFF00"/>
              </a:buClr>
              <a:buSzPct val="110000"/>
              <a:buFont typeface="Wingdings" pitchFamily="2" charset="2"/>
              <a:buChar char=""/>
            </a:pPr>
            <a:r>
              <a:rPr lang="es-MX" dirty="0"/>
              <a:t> </a:t>
            </a:r>
            <a:r>
              <a:rPr lang="es-MX" dirty="0" smtClean="0">
                <a:solidFill>
                  <a:srgbClr val="FFFF00"/>
                </a:solidFill>
                <a:effectLst>
                  <a:outerShdw blurRad="38100" dist="38100" dir="2700000" algn="tl">
                    <a:srgbClr val="000000">
                      <a:alpha val="43137"/>
                    </a:srgbClr>
                  </a:outerShdw>
                </a:effectLst>
              </a:rPr>
              <a:t>Ventajas del control digital</a:t>
            </a:r>
          </a:p>
          <a:p>
            <a:pPr marL="0" indent="0" algn="just">
              <a:buClr>
                <a:srgbClr val="FFFF00"/>
              </a:buClr>
              <a:buSzPct val="110000"/>
              <a:buFont typeface="Wingdings" pitchFamily="2" charset="2"/>
              <a:buChar char=""/>
            </a:pPr>
            <a:endParaRPr lang="es-MX" dirty="0" smtClean="0">
              <a:solidFill>
                <a:srgbClr val="FFFF00"/>
              </a:solidFill>
              <a:effectLst>
                <a:outerShdw blurRad="38100" dist="38100" dir="2700000" algn="tl">
                  <a:srgbClr val="000000">
                    <a:alpha val="43137"/>
                  </a:srgbClr>
                </a:outerShdw>
              </a:effectLst>
            </a:endParaRPr>
          </a:p>
          <a:p>
            <a:pPr marL="400050" lvl="1" indent="0" algn="just"/>
            <a:r>
              <a:rPr lang="es-MX" sz="2800" dirty="0" smtClean="0">
                <a:solidFill>
                  <a:srgbClr val="FFC000"/>
                </a:solidFill>
              </a:rPr>
              <a:t> Sistemas inherentemente muestreados</a:t>
            </a:r>
            <a:r>
              <a:rPr lang="es-MX" sz="2800" dirty="0" smtClean="0"/>
              <a:t>: La teoría de control digital se aplica tanto al caso de muestreo introducido artificialmente por una computadora como a los sistemas con muestreo natural.</a:t>
            </a:r>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Control Analógico Vs. Control Digital</a:t>
            </a:r>
            <a:endParaRPr lang="es-ES" sz="36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685800" y="1143000"/>
            <a:ext cx="7848600" cy="5486400"/>
          </a:xfrm>
        </p:spPr>
        <p:txBody>
          <a:bodyPr/>
          <a:lstStyle/>
          <a:p>
            <a:pPr marL="0" indent="0" algn="just">
              <a:buClr>
                <a:srgbClr val="FFFF00"/>
              </a:buClr>
              <a:buSzPct val="110000"/>
              <a:buFont typeface="Wingdings" pitchFamily="2" charset="2"/>
              <a:buChar char=""/>
            </a:pPr>
            <a:r>
              <a:rPr lang="es-MX" dirty="0"/>
              <a:t> </a:t>
            </a:r>
            <a:r>
              <a:rPr lang="es-MX" dirty="0" smtClean="0">
                <a:solidFill>
                  <a:srgbClr val="FFFF00"/>
                </a:solidFill>
                <a:effectLst>
                  <a:outerShdw blurRad="38100" dist="38100" dir="2700000" algn="tl">
                    <a:srgbClr val="000000">
                      <a:alpha val="43137"/>
                    </a:srgbClr>
                  </a:outerShdw>
                </a:effectLst>
              </a:rPr>
              <a:t>Desventajas del control digital</a:t>
            </a:r>
          </a:p>
          <a:p>
            <a:pPr marL="0" indent="0" algn="just">
              <a:buClr>
                <a:srgbClr val="FFFF00"/>
              </a:buClr>
              <a:buSzPct val="110000"/>
              <a:buFont typeface="Wingdings" pitchFamily="2" charset="2"/>
              <a:buChar char=""/>
            </a:pPr>
            <a:endParaRPr lang="es-MX" dirty="0" smtClean="0">
              <a:solidFill>
                <a:srgbClr val="FFFF00"/>
              </a:solidFill>
              <a:effectLst>
                <a:outerShdw blurRad="38100" dist="38100" dir="2700000" algn="tl">
                  <a:srgbClr val="000000">
                    <a:alpha val="43137"/>
                  </a:srgbClr>
                </a:outerShdw>
              </a:effectLst>
            </a:endParaRPr>
          </a:p>
          <a:p>
            <a:pPr marL="400050" lvl="1" indent="0" algn="just"/>
            <a:r>
              <a:rPr lang="es-MX" sz="2800" dirty="0" smtClean="0">
                <a:solidFill>
                  <a:srgbClr val="FFC000"/>
                </a:solidFill>
              </a:rPr>
              <a:t> Diseño</a:t>
            </a:r>
            <a:r>
              <a:rPr lang="es-MX" sz="2800" dirty="0" smtClean="0"/>
              <a:t>: El análisis y diseño se vuelve un poco más complicado</a:t>
            </a:r>
          </a:p>
          <a:p>
            <a:pPr marL="400050" lvl="1" indent="0" algn="just"/>
            <a:endParaRPr lang="es-MX" sz="2800" dirty="0" smtClean="0"/>
          </a:p>
          <a:p>
            <a:pPr marL="400050" lvl="1" indent="0" algn="just"/>
            <a:r>
              <a:rPr lang="es-MX" sz="2800" dirty="0" smtClean="0"/>
              <a:t> </a:t>
            </a:r>
            <a:r>
              <a:rPr lang="es-MX" sz="2800" dirty="0" smtClean="0">
                <a:solidFill>
                  <a:srgbClr val="FFC000"/>
                </a:solidFill>
              </a:rPr>
              <a:t>Pérdida de información</a:t>
            </a:r>
            <a:r>
              <a:rPr lang="es-MX" sz="2800" dirty="0" smtClean="0"/>
              <a:t>: En las etapas D/A y A/D siempre se pierde información de </a:t>
            </a:r>
            <a:r>
              <a:rPr lang="es-MX" sz="2800" dirty="0" err="1" smtClean="0"/>
              <a:t>bido</a:t>
            </a:r>
            <a:r>
              <a:rPr lang="es-MX" sz="2800" dirty="0" smtClean="0"/>
              <a:t> al muestreo.</a:t>
            </a:r>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Control Analógico Vs. Control Digital</a:t>
            </a:r>
            <a:endParaRPr lang="es-ES" sz="36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685800" y="1143000"/>
            <a:ext cx="7848600" cy="5486400"/>
          </a:xfrm>
        </p:spPr>
        <p:txBody>
          <a:bodyPr/>
          <a:lstStyle/>
          <a:p>
            <a:pPr marL="0" indent="0" algn="just">
              <a:buClr>
                <a:srgbClr val="FFFF00"/>
              </a:buClr>
              <a:buSzPct val="110000"/>
              <a:buFont typeface="Wingdings" pitchFamily="2" charset="2"/>
              <a:buChar char=""/>
            </a:pPr>
            <a:r>
              <a:rPr lang="es-MX" dirty="0"/>
              <a:t> </a:t>
            </a:r>
            <a:r>
              <a:rPr lang="es-MX" dirty="0" smtClean="0">
                <a:solidFill>
                  <a:srgbClr val="FFFF00"/>
                </a:solidFill>
                <a:effectLst>
                  <a:outerShdw blurRad="38100" dist="38100" dir="2700000" algn="tl">
                    <a:srgbClr val="000000">
                      <a:alpha val="43137"/>
                    </a:srgbClr>
                  </a:outerShdw>
                </a:effectLst>
              </a:rPr>
              <a:t>Desventajas del control digital</a:t>
            </a:r>
          </a:p>
          <a:p>
            <a:pPr marL="0" indent="0" algn="just">
              <a:buClr>
                <a:srgbClr val="FFFF00"/>
              </a:buClr>
              <a:buSzPct val="110000"/>
              <a:buFont typeface="Wingdings" pitchFamily="2" charset="2"/>
              <a:buChar char=""/>
            </a:pPr>
            <a:endParaRPr lang="es-MX" dirty="0" smtClean="0">
              <a:solidFill>
                <a:srgbClr val="FFFF00"/>
              </a:solidFill>
              <a:effectLst>
                <a:outerShdw blurRad="38100" dist="38100" dir="2700000" algn="tl">
                  <a:srgbClr val="000000">
                    <a:alpha val="43137"/>
                  </a:srgbClr>
                </a:outerShdw>
              </a:effectLst>
            </a:endParaRPr>
          </a:p>
          <a:p>
            <a:pPr marL="400050" lvl="1" indent="0" algn="just"/>
            <a:r>
              <a:rPr lang="es-MX" sz="2800" dirty="0" smtClean="0">
                <a:solidFill>
                  <a:srgbClr val="FFC000"/>
                </a:solidFill>
              </a:rPr>
              <a:t> Actualización de la información</a:t>
            </a:r>
            <a:r>
              <a:rPr lang="es-MX" sz="2800" dirty="0" smtClean="0"/>
              <a:t>: Las etapas A/D y D/A siempre introducen pequeños retardos que afectan el desempeño esperado.</a:t>
            </a:r>
          </a:p>
        </p:txBody>
      </p:sp>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Temas importantes del curso</a:t>
            </a:r>
            <a:endParaRPr lang="es-ES" sz="36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685800" y="908720"/>
            <a:ext cx="7848600" cy="5486400"/>
          </a:xfrm>
        </p:spPr>
        <p:txBody>
          <a:bodyPr/>
          <a:lstStyle/>
          <a:p>
            <a:pPr marL="0" indent="0" algn="just">
              <a:buClr>
                <a:srgbClr val="FFFF00"/>
              </a:buClr>
              <a:buSzPct val="110000"/>
              <a:buBlip>
                <a:blip r:embed="rId3"/>
              </a:buBlip>
            </a:pPr>
            <a:endParaRPr lang="es-MX" sz="2400" dirty="0" smtClean="0"/>
          </a:p>
          <a:p>
            <a:pPr marL="0" indent="0" algn="just">
              <a:buClr>
                <a:srgbClr val="FFFF00"/>
              </a:buClr>
              <a:buSzPct val="110000"/>
              <a:buBlip>
                <a:blip r:embed="rId3"/>
              </a:buBlip>
            </a:pPr>
            <a:r>
              <a:rPr lang="es-MX" sz="2400" dirty="0" smtClean="0"/>
              <a:t>El proceso de muestreo y su inverso</a:t>
            </a:r>
          </a:p>
          <a:p>
            <a:pPr marL="0" indent="0" algn="just">
              <a:buClr>
                <a:srgbClr val="FFFF00"/>
              </a:buClr>
              <a:buSzPct val="110000"/>
              <a:buBlip>
                <a:blip r:embed="rId3"/>
              </a:buBlip>
            </a:pPr>
            <a:r>
              <a:rPr lang="es-MX" sz="2400" dirty="0" smtClean="0"/>
              <a:t> Teorema fundamental del muestreo</a:t>
            </a:r>
          </a:p>
          <a:p>
            <a:pPr marL="0" indent="0" algn="just">
              <a:buClr>
                <a:srgbClr val="FFFF00"/>
              </a:buClr>
              <a:buSzPct val="110000"/>
              <a:buBlip>
                <a:blip r:embed="rId3"/>
              </a:buBlip>
            </a:pPr>
            <a:r>
              <a:rPr lang="es-MX" sz="2400" dirty="0" smtClean="0"/>
              <a:t> Alias de frecuencia</a:t>
            </a:r>
          </a:p>
          <a:p>
            <a:pPr marL="0" indent="0" algn="just">
              <a:buClr>
                <a:srgbClr val="FFFF00"/>
              </a:buClr>
              <a:buSzPct val="110000"/>
              <a:buBlip>
                <a:blip r:embed="rId3"/>
              </a:buBlip>
            </a:pPr>
            <a:r>
              <a:rPr lang="es-MX" sz="2400" dirty="0" smtClean="0"/>
              <a:t> </a:t>
            </a:r>
            <a:r>
              <a:rPr lang="es-MX" sz="2400" dirty="0" err="1" smtClean="0"/>
              <a:t>Discretización</a:t>
            </a:r>
            <a:r>
              <a:rPr lang="es-MX" sz="2400" dirty="0" smtClean="0"/>
              <a:t> de sistemas</a:t>
            </a:r>
          </a:p>
          <a:p>
            <a:pPr marL="0" indent="0" algn="just">
              <a:buClr>
                <a:srgbClr val="FFFF00"/>
              </a:buClr>
              <a:buSzPct val="110000"/>
              <a:buBlip>
                <a:blip r:embed="rId3"/>
              </a:buBlip>
            </a:pPr>
            <a:r>
              <a:rPr lang="es-MX" sz="2400" dirty="0" smtClean="0"/>
              <a:t> Transformada Z y  Función </a:t>
            </a:r>
            <a:r>
              <a:rPr lang="es-MX" sz="2400" dirty="0" err="1" smtClean="0"/>
              <a:t>Tranferencia</a:t>
            </a:r>
            <a:endParaRPr lang="es-MX" sz="2400" dirty="0" smtClean="0"/>
          </a:p>
          <a:p>
            <a:pPr marL="0" indent="0" algn="just">
              <a:buClr>
                <a:srgbClr val="FFFF00"/>
              </a:buClr>
              <a:buSzPct val="110000"/>
              <a:buBlip>
                <a:blip r:embed="rId3"/>
              </a:buBlip>
            </a:pPr>
            <a:r>
              <a:rPr lang="es-MX" sz="2400" dirty="0" smtClean="0"/>
              <a:t> Polos y ceros</a:t>
            </a:r>
          </a:p>
          <a:p>
            <a:pPr marL="0" indent="0" algn="just">
              <a:buClr>
                <a:srgbClr val="FFFF00"/>
              </a:buClr>
              <a:buSzPct val="110000"/>
              <a:buBlip>
                <a:blip r:embed="rId3"/>
              </a:buBlip>
            </a:pPr>
            <a:r>
              <a:rPr lang="es-MX" sz="2400" dirty="0" smtClean="0"/>
              <a:t> Estabilidad</a:t>
            </a:r>
          </a:p>
        </p:txBody>
      </p:sp>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Temas importantes del curso</a:t>
            </a:r>
            <a:endParaRPr lang="es-ES" sz="36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685800" y="908720"/>
            <a:ext cx="7848600" cy="5486400"/>
          </a:xfrm>
        </p:spPr>
        <p:txBody>
          <a:bodyPr/>
          <a:lstStyle/>
          <a:p>
            <a:pPr marL="0" indent="0" algn="just">
              <a:buClr>
                <a:srgbClr val="FFFF00"/>
              </a:buClr>
              <a:buSzPct val="110000"/>
              <a:buBlip>
                <a:blip r:embed="rId3"/>
              </a:buBlip>
            </a:pPr>
            <a:endParaRPr lang="es-MX" sz="2400" dirty="0" smtClean="0"/>
          </a:p>
          <a:p>
            <a:pPr marL="0" indent="0" algn="just">
              <a:buClr>
                <a:srgbClr val="FFFF00"/>
              </a:buClr>
              <a:buSzPct val="110000"/>
              <a:buBlip>
                <a:blip r:embed="rId3"/>
              </a:buBlip>
            </a:pPr>
            <a:r>
              <a:rPr lang="es-MX" sz="2400" dirty="0" smtClean="0"/>
              <a:t> Modificaciones a los métodos:</a:t>
            </a:r>
          </a:p>
          <a:p>
            <a:pPr marL="800100" lvl="2" indent="0" algn="just">
              <a:buClr>
                <a:srgbClr val="FFFF00"/>
              </a:buClr>
              <a:buSzPct val="110000"/>
              <a:buBlip>
                <a:blip r:embed="rId3"/>
              </a:buBlip>
            </a:pPr>
            <a:r>
              <a:rPr lang="es-MX" sz="2000" dirty="0" smtClean="0"/>
              <a:t> </a:t>
            </a:r>
            <a:r>
              <a:rPr lang="es-MX" sz="2000" dirty="0" err="1" smtClean="0"/>
              <a:t>Routh</a:t>
            </a:r>
            <a:endParaRPr lang="es-MX" sz="2000" dirty="0" smtClean="0"/>
          </a:p>
          <a:p>
            <a:pPr marL="800100" lvl="2" indent="0" algn="just">
              <a:buClr>
                <a:srgbClr val="FFFF00"/>
              </a:buClr>
              <a:buSzPct val="110000"/>
              <a:buBlip>
                <a:blip r:embed="rId3"/>
              </a:buBlip>
            </a:pPr>
            <a:r>
              <a:rPr lang="es-MX" sz="2000" dirty="0" smtClean="0"/>
              <a:t> </a:t>
            </a:r>
            <a:r>
              <a:rPr lang="es-MX" sz="2000" dirty="0" err="1" smtClean="0"/>
              <a:t>Nyquist</a:t>
            </a:r>
            <a:endParaRPr lang="es-MX" sz="2000" dirty="0" smtClean="0"/>
          </a:p>
          <a:p>
            <a:pPr marL="800100" lvl="2" indent="0" algn="just">
              <a:buClr>
                <a:srgbClr val="FFFF00"/>
              </a:buClr>
              <a:buSzPct val="110000"/>
              <a:buBlip>
                <a:blip r:embed="rId3"/>
              </a:buBlip>
            </a:pPr>
            <a:r>
              <a:rPr lang="es-MX" sz="2000" dirty="0" smtClean="0"/>
              <a:t> Lugar de las Raíces</a:t>
            </a:r>
          </a:p>
          <a:p>
            <a:pPr marL="800100" lvl="2" indent="0" algn="just">
              <a:buClr>
                <a:srgbClr val="FFFF00"/>
              </a:buClr>
              <a:buSzPct val="110000"/>
              <a:buBlip>
                <a:blip r:embed="rId3"/>
              </a:buBlip>
            </a:pPr>
            <a:r>
              <a:rPr lang="es-MX" sz="2000" dirty="0" smtClean="0"/>
              <a:t> Bode</a:t>
            </a:r>
          </a:p>
          <a:p>
            <a:pPr marL="0" indent="0" algn="just">
              <a:buClr>
                <a:srgbClr val="FFFF00"/>
              </a:buClr>
              <a:buSzPct val="110000"/>
              <a:buBlip>
                <a:blip r:embed="rId3"/>
              </a:buBlip>
            </a:pPr>
            <a:r>
              <a:rPr lang="es-MX" sz="2400" dirty="0" smtClean="0"/>
              <a:t> Controlador PID discreto</a:t>
            </a:r>
          </a:p>
          <a:p>
            <a:pPr marL="0" indent="0" algn="just">
              <a:buClr>
                <a:srgbClr val="FFFF00"/>
              </a:buClr>
              <a:buSzPct val="110000"/>
              <a:buBlip>
                <a:blip r:embed="rId3"/>
              </a:buBlip>
            </a:pPr>
            <a:r>
              <a:rPr lang="es-MX" sz="2400" dirty="0" smtClean="0"/>
              <a:t> Efecto </a:t>
            </a:r>
            <a:r>
              <a:rPr lang="es-MX" sz="2400" dirty="0" err="1" smtClean="0"/>
              <a:t>Windup</a:t>
            </a:r>
            <a:r>
              <a:rPr lang="es-MX" sz="2400" dirty="0" smtClean="0"/>
              <a:t> y su eliminación</a:t>
            </a:r>
          </a:p>
          <a:p>
            <a:pPr marL="0" indent="0" algn="just">
              <a:buClr>
                <a:srgbClr val="FFFF00"/>
              </a:buClr>
              <a:buSzPct val="110000"/>
              <a:buNone/>
            </a:pPr>
            <a:endParaRPr lang="es-MX" sz="2400" dirty="0" smtClean="0"/>
          </a:p>
          <a:p>
            <a:pPr marL="0" indent="0" algn="just">
              <a:buClr>
                <a:srgbClr val="FFFF00"/>
              </a:buClr>
              <a:buSzPct val="110000"/>
              <a:buNone/>
            </a:pPr>
            <a:endParaRPr lang="es-MX" sz="2400" dirty="0" smtClean="0"/>
          </a:p>
        </p:txBody>
      </p:sp>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Cuestionario de repaso y reflexión</a:t>
            </a:r>
            <a:endParaRPr lang="es-ES" sz="36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323528" y="908720"/>
            <a:ext cx="8568952" cy="5486400"/>
          </a:xfrm>
        </p:spPr>
        <p:txBody>
          <a:bodyPr/>
          <a:lstStyle/>
          <a:p>
            <a:r>
              <a:rPr lang="es-MX" sz="2400" dirty="0" smtClean="0"/>
              <a:t>Dispositivo que convierte una señal analógica en una discreta</a:t>
            </a:r>
          </a:p>
          <a:p>
            <a:r>
              <a:rPr lang="es-MX" sz="2400" dirty="0" smtClean="0"/>
              <a:t>Reconstruye la señal analógica a partir de sus muestras</a:t>
            </a:r>
          </a:p>
          <a:p>
            <a:r>
              <a:rPr lang="es-MX" sz="2400" dirty="0" smtClean="0"/>
              <a:t>Lazo de control retroalimentado mediante una computadora digital</a:t>
            </a:r>
          </a:p>
          <a:p>
            <a:r>
              <a:rPr lang="es-MX" sz="2400" dirty="0" smtClean="0"/>
              <a:t>¿El periodo de muestreo es necesariamente constante?</a:t>
            </a:r>
          </a:p>
          <a:p>
            <a:r>
              <a:rPr lang="es-MX" sz="2400" dirty="0" smtClean="0"/>
              <a:t>Esquema de control donde la computadora no forma parte del lazo de retroalimentación</a:t>
            </a:r>
          </a:p>
          <a:p>
            <a:r>
              <a:rPr lang="es-MX" sz="2400" dirty="0" smtClean="0"/>
              <a:t>Es el bloque donde se realiza la reconstrucción</a:t>
            </a:r>
          </a:p>
          <a:p>
            <a:r>
              <a:rPr lang="es-MX" sz="2400" dirty="0" smtClean="0"/>
              <a:t>Característica que no se puede lograr con un controlador analógico</a:t>
            </a:r>
          </a:p>
          <a:p>
            <a:r>
              <a:rPr lang="es-MX" sz="2400" smtClean="0"/>
              <a:t>Da ejemplos de señales discretas</a:t>
            </a:r>
            <a:endParaRPr lang="es-MX" sz="2400" dirty="0" smtClean="0"/>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50178"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algn="ctr"/>
            <a:r>
              <a:rPr lang="es-MX" sz="3600" dirty="0" smtClean="0">
                <a:effectLst>
                  <a:outerShdw blurRad="38100" dist="38100" dir="2700000" algn="tl">
                    <a:srgbClr val="000000"/>
                  </a:outerShdw>
                </a:effectLst>
              </a:rPr>
              <a:t>Cuestionario de repaso y reflexión</a:t>
            </a:r>
            <a:endParaRPr lang="es-ES" sz="3600" dirty="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323528" y="908720"/>
            <a:ext cx="8568952" cy="5486400"/>
          </a:xfrm>
        </p:spPr>
        <p:txBody>
          <a:bodyPr/>
          <a:lstStyle/>
          <a:p>
            <a:r>
              <a:rPr lang="es-MX" sz="2400" dirty="0" smtClean="0"/>
              <a:t>Son los instantes en los cuales se toman las muestras de una señal analógica en el convertidor A/D.</a:t>
            </a:r>
          </a:p>
          <a:p>
            <a:r>
              <a:rPr lang="es-MX" sz="2400" dirty="0" smtClean="0"/>
              <a:t>Es el bloque que realiza el proceso de muestreo</a:t>
            </a:r>
          </a:p>
          <a:p>
            <a:r>
              <a:rPr lang="es-MX" sz="2400" dirty="0" smtClean="0"/>
              <a:t>Esquema de control que requiere de diferentes categorías  de computadoras.</a:t>
            </a:r>
          </a:p>
          <a:p>
            <a:r>
              <a:rPr lang="es-MX" sz="2400" dirty="0" smtClean="0"/>
              <a:t>Menciona dos ventajas y dos desventajas del control por computadora.</a:t>
            </a:r>
          </a:p>
          <a:p>
            <a:r>
              <a:rPr lang="es-MX" sz="2400" dirty="0" smtClean="0"/>
              <a:t>¿Un controlador analógico puede lograr lo mismo que un controlador digital? </a:t>
            </a:r>
          </a:p>
          <a:p>
            <a:r>
              <a:rPr lang="es-MX" sz="2400" dirty="0" smtClean="0"/>
              <a:t>¿Un controlador digital puede lograr lo mismo que un controlador analógico? </a:t>
            </a:r>
          </a:p>
          <a:p>
            <a:endParaRPr lang="es-MX" sz="2400" dirty="0" smtClean="0"/>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2466"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marL="0" indent="0" algn="ctr"/>
            <a:r>
              <a:rPr lang="es-MX" sz="3600" dirty="0" smtClean="0"/>
              <a:t>¿Por qué estudiar Control Digital?</a:t>
            </a:r>
          </a:p>
        </p:txBody>
      </p:sp>
      <p:sp>
        <p:nvSpPr>
          <p:cNvPr id="62467" name="Rectangle 3"/>
          <p:cNvSpPr>
            <a:spLocks noGrp="1" noChangeArrowheads="1"/>
          </p:cNvSpPr>
          <p:nvPr>
            <p:ph type="body" idx="1"/>
          </p:nvPr>
        </p:nvSpPr>
        <p:spPr>
          <a:xfrm>
            <a:off x="685800" y="1143000"/>
            <a:ext cx="7848600" cy="5486400"/>
          </a:xfrm>
        </p:spPr>
        <p:txBody>
          <a:bodyPr/>
          <a:lstStyle/>
          <a:p>
            <a:pPr marL="0" indent="0" algn="just">
              <a:buNone/>
            </a:pPr>
            <a:r>
              <a:rPr lang="es-MX" dirty="0" smtClean="0"/>
              <a:t>Si se desea entender, analizar o diseñar sistemas como el anterior</a:t>
            </a:r>
          </a:p>
          <a:p>
            <a:pPr marL="0" indent="0" algn="just">
              <a:buNone/>
            </a:pPr>
            <a:endParaRPr lang="es-MX" dirty="0"/>
          </a:p>
          <a:p>
            <a:pPr marL="0" indent="0" algn="just">
              <a:buNone/>
            </a:pPr>
            <a:r>
              <a:rPr lang="es-MX" dirty="0" smtClean="0"/>
              <a:t>¿no será suficiente con la teoría de control analógico?</a:t>
            </a:r>
          </a:p>
          <a:p>
            <a:pPr marL="0" indent="0" algn="just">
              <a:buNone/>
            </a:pPr>
            <a:endParaRPr lang="es-ES" dirty="0" smtClean="0"/>
          </a:p>
          <a:p>
            <a:pPr marL="0" indent="0" algn="just">
              <a:buNone/>
            </a:pPr>
            <a:r>
              <a:rPr lang="es-ES" dirty="0" smtClean="0"/>
              <a:t>Es decir, </a:t>
            </a:r>
            <a:r>
              <a:rPr lang="es-ES" dirty="0" smtClean="0">
                <a:solidFill>
                  <a:schemeClr val="tx2">
                    <a:lumMod val="90000"/>
                  </a:schemeClr>
                </a:solidFill>
              </a:rPr>
              <a:t>¿ocurren cosas que </a:t>
            </a:r>
            <a:r>
              <a:rPr lang="es-ES" u="sng" dirty="0" smtClean="0">
                <a:solidFill>
                  <a:schemeClr val="tx2">
                    <a:lumMod val="90000"/>
                  </a:schemeClr>
                </a:solidFill>
              </a:rPr>
              <a:t>no</a:t>
            </a:r>
            <a:r>
              <a:rPr lang="es-ES" dirty="0" smtClean="0">
                <a:solidFill>
                  <a:schemeClr val="tx2">
                    <a:lumMod val="90000"/>
                  </a:schemeClr>
                </a:solidFill>
              </a:rPr>
              <a:t> puedan ser explicadas con la teoría de control analógico?</a:t>
            </a:r>
            <a:endParaRPr lang="es-ES" dirty="0">
              <a:solidFill>
                <a:schemeClr val="tx2">
                  <a:lumMod val="90000"/>
                </a:schemeClr>
              </a:solidFill>
            </a:endParaRP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62466" name="Rectangle 2"/>
          <p:cNvSpPr>
            <a:spLocks noGrp="1" noChangeArrowheads="1"/>
          </p:cNvSpPr>
          <p:nvPr>
            <p:ph type="title"/>
          </p:nvPr>
        </p:nvSpPr>
        <p:spPr>
          <a:xfrm>
            <a:off x="533400" y="76200"/>
            <a:ext cx="8077200" cy="762000"/>
          </a:xfrm>
          <a:noFill/>
          <a:ln/>
        </p:spPr>
        <p:txBody>
          <a:bodyPr>
            <a:scene3d>
              <a:camera prst="orthographicFront"/>
              <a:lightRig rig="threePt" dir="t"/>
            </a:scene3d>
            <a:sp3d extrusionH="57150">
              <a:bevelT w="38100" h="38100"/>
            </a:sp3d>
          </a:bodyPr>
          <a:lstStyle/>
          <a:p>
            <a:pPr marL="0" indent="0" algn="ctr"/>
            <a:r>
              <a:rPr lang="es-MX" sz="3600" dirty="0" smtClean="0"/>
              <a:t>¿Por qué estudiar Control Digital?</a:t>
            </a:r>
          </a:p>
        </p:txBody>
      </p:sp>
      <p:sp>
        <p:nvSpPr>
          <p:cNvPr id="62467" name="Rectangle 3"/>
          <p:cNvSpPr>
            <a:spLocks noGrp="1" noChangeArrowheads="1"/>
          </p:cNvSpPr>
          <p:nvPr>
            <p:ph type="body" idx="1"/>
          </p:nvPr>
        </p:nvSpPr>
        <p:spPr>
          <a:xfrm>
            <a:off x="685800" y="1143000"/>
            <a:ext cx="7848600" cy="5486400"/>
          </a:xfrm>
        </p:spPr>
        <p:txBody>
          <a:bodyPr/>
          <a:lstStyle/>
          <a:p>
            <a:pPr marL="0" indent="0" algn="just">
              <a:buNone/>
            </a:pPr>
            <a:endParaRPr lang="es-MX" dirty="0" smtClean="0">
              <a:solidFill>
                <a:schemeClr val="tx2">
                  <a:lumMod val="90000"/>
                </a:schemeClr>
              </a:solidFill>
            </a:endParaRPr>
          </a:p>
          <a:p>
            <a:pPr marL="0" indent="0" algn="just">
              <a:buNone/>
            </a:pPr>
            <a:r>
              <a:rPr lang="es-MX" dirty="0" smtClean="0">
                <a:solidFill>
                  <a:schemeClr val="tx2">
                    <a:lumMod val="90000"/>
                  </a:schemeClr>
                </a:solidFill>
              </a:rPr>
              <a:t>Para responder lo anterior entremos a más detalle en la estructura básica de un controlador por computadora:</a:t>
            </a:r>
            <a:endParaRPr lang="es-ES" dirty="0">
              <a:solidFill>
                <a:schemeClr val="tx2">
                  <a:lumMod val="90000"/>
                </a:schemeClr>
              </a:solidFill>
            </a:endParaRP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35842" name="Rectangle 2"/>
          <p:cNvSpPr>
            <a:spLocks noGrp="1" noChangeArrowheads="1"/>
          </p:cNvSpPr>
          <p:nvPr>
            <p:ph type="title"/>
          </p:nvPr>
        </p:nvSpPr>
        <p:spPr>
          <a:xfrm>
            <a:off x="533400" y="76200"/>
            <a:ext cx="8077200" cy="762000"/>
          </a:xfrm>
        </p:spPr>
        <p:txBody>
          <a:bodyPr/>
          <a:lstStyle/>
          <a:p>
            <a:pPr algn="ctr"/>
            <a:r>
              <a:rPr lang="es-MX" sz="4000"/>
              <a:t>Esquema básico de control digital</a:t>
            </a:r>
            <a:endParaRPr lang="es-ES" sz="4000"/>
          </a:p>
        </p:txBody>
      </p:sp>
      <p:sp>
        <p:nvSpPr>
          <p:cNvPr id="35843" name="Rectangle 3"/>
          <p:cNvSpPr>
            <a:spLocks noGrp="1" noChangeArrowheads="1"/>
          </p:cNvSpPr>
          <p:nvPr>
            <p:ph type="body" idx="1"/>
          </p:nvPr>
        </p:nvSpPr>
        <p:spPr>
          <a:xfrm>
            <a:off x="685800" y="1066800"/>
            <a:ext cx="7848600" cy="762000"/>
          </a:xfrm>
        </p:spPr>
        <p:txBody>
          <a:bodyPr/>
          <a:lstStyle/>
          <a:p>
            <a:pPr marL="0" indent="0">
              <a:lnSpc>
                <a:spcPct val="90000"/>
              </a:lnSpc>
              <a:buFont typeface="Wingdings" pitchFamily="2" charset="2"/>
              <a:buNone/>
            </a:pPr>
            <a:r>
              <a:rPr lang="es-MX" dirty="0"/>
              <a:t>El esquema básico de control por computadora consiste en los siguientes elementos:</a:t>
            </a:r>
            <a:endParaRPr lang="es-ES" dirty="0"/>
          </a:p>
        </p:txBody>
      </p:sp>
      <p:graphicFrame>
        <p:nvGraphicFramePr>
          <p:cNvPr id="35844" name="Object 4"/>
          <p:cNvGraphicFramePr>
            <a:graphicFrameLocks noChangeAspect="1"/>
          </p:cNvGraphicFramePr>
          <p:nvPr/>
        </p:nvGraphicFramePr>
        <p:xfrm>
          <a:off x="350838" y="2513013"/>
          <a:ext cx="8564562" cy="3359150"/>
        </p:xfrm>
        <a:graphic>
          <a:graphicData uri="http://schemas.openxmlformats.org/presentationml/2006/ole">
            <p:oleObj spid="_x0000_s35844" name="Picture" r:id="rId4" imgW="5305320" imgH="2088360" progId="Word.Picture.8">
              <p:embed/>
            </p:oleObj>
          </a:graphicData>
        </a:graphic>
      </p:graphicFrame>
      <p:sp>
        <p:nvSpPr>
          <p:cNvPr id="6" name="5 Rectángulo"/>
          <p:cNvSpPr/>
          <p:nvPr/>
        </p:nvSpPr>
        <p:spPr>
          <a:xfrm>
            <a:off x="971600" y="2513013"/>
            <a:ext cx="4896544" cy="2644179"/>
          </a:xfrm>
          <a:prstGeom prst="rect">
            <a:avLst/>
          </a:prstGeom>
          <a:ln w="28575">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solidFill>
                  <a:srgbClr val="C00000"/>
                </a:solidFill>
              </a:rPr>
              <a:t>Computadora </a:t>
            </a:r>
          </a:p>
          <a:p>
            <a:pPr algn="ctr"/>
            <a:r>
              <a:rPr lang="es-ES" dirty="0" smtClean="0">
                <a:solidFill>
                  <a:srgbClr val="C00000"/>
                </a:solidFill>
              </a:rPr>
              <a:t>Digital</a:t>
            </a:r>
            <a:endParaRPr lang="es-ES" dirty="0">
              <a:solidFill>
                <a:srgbClr val="C00000"/>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35842" name="Rectangle 2"/>
          <p:cNvSpPr>
            <a:spLocks noGrp="1" noChangeArrowheads="1"/>
          </p:cNvSpPr>
          <p:nvPr>
            <p:ph type="title"/>
          </p:nvPr>
        </p:nvSpPr>
        <p:spPr>
          <a:xfrm>
            <a:off x="533400" y="76200"/>
            <a:ext cx="8077200" cy="762000"/>
          </a:xfrm>
        </p:spPr>
        <p:txBody>
          <a:bodyPr/>
          <a:lstStyle/>
          <a:p>
            <a:pPr algn="ctr"/>
            <a:r>
              <a:rPr lang="es-MX" sz="4000"/>
              <a:t>Esquema básico de control digital</a:t>
            </a:r>
            <a:endParaRPr lang="es-ES" sz="4000"/>
          </a:p>
        </p:txBody>
      </p:sp>
      <p:sp>
        <p:nvSpPr>
          <p:cNvPr id="35843" name="Rectangle 3"/>
          <p:cNvSpPr>
            <a:spLocks noGrp="1" noChangeArrowheads="1"/>
          </p:cNvSpPr>
          <p:nvPr>
            <p:ph type="body" idx="1"/>
          </p:nvPr>
        </p:nvSpPr>
        <p:spPr>
          <a:xfrm>
            <a:off x="685800" y="1066799"/>
            <a:ext cx="7848600" cy="1446213"/>
          </a:xfrm>
        </p:spPr>
        <p:txBody>
          <a:bodyPr/>
          <a:lstStyle/>
          <a:p>
            <a:pPr marL="0" indent="0">
              <a:lnSpc>
                <a:spcPct val="90000"/>
              </a:lnSpc>
              <a:buFont typeface="Wingdings" pitchFamily="2" charset="2"/>
              <a:buNone/>
            </a:pPr>
            <a:r>
              <a:rPr lang="es-MX" dirty="0" smtClean="0"/>
              <a:t>El bloque que permite que la variable analógica </a:t>
            </a:r>
            <a:r>
              <a:rPr lang="es-MX" i="1" dirty="0" smtClean="0"/>
              <a:t>y(t)</a:t>
            </a:r>
            <a:r>
              <a:rPr lang="es-MX" dirty="0" smtClean="0"/>
              <a:t> sea procesada por la computadora es el convertidor de Analógico a Digital (A/D)</a:t>
            </a:r>
            <a:endParaRPr lang="es-ES" dirty="0"/>
          </a:p>
        </p:txBody>
      </p:sp>
      <p:graphicFrame>
        <p:nvGraphicFramePr>
          <p:cNvPr id="35844" name="Object 4"/>
          <p:cNvGraphicFramePr>
            <a:graphicFrameLocks noChangeAspect="1"/>
          </p:cNvGraphicFramePr>
          <p:nvPr/>
        </p:nvGraphicFramePr>
        <p:xfrm>
          <a:off x="350838" y="2513013"/>
          <a:ext cx="8564562" cy="3359150"/>
        </p:xfrm>
        <a:graphic>
          <a:graphicData uri="http://schemas.openxmlformats.org/presentationml/2006/ole">
            <p:oleObj spid="_x0000_s104450" name="Picture" r:id="rId4" imgW="5305320" imgH="2088360" progId="Word.Picture.8">
              <p:embed/>
            </p:oleObj>
          </a:graphicData>
        </a:graphic>
      </p:graphicFrame>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a:t>José Juan Rincón </a:t>
            </a:r>
            <a:r>
              <a:rPr lang="es-ES" dirty="0" smtClean="0"/>
              <a:t> </a:t>
            </a:r>
            <a:r>
              <a:rPr lang="es-ES" dirty="0" err="1" smtClean="0"/>
              <a:t>Pasaye</a:t>
            </a:r>
            <a:r>
              <a:rPr lang="es-ES" dirty="0" smtClean="0"/>
              <a:t>.  </a:t>
            </a:r>
            <a:r>
              <a:rPr lang="es-ES" dirty="0" smtClean="0"/>
              <a:t>FIE-UMSNH</a:t>
            </a:r>
            <a:endParaRPr lang="es-ES" dirty="0"/>
          </a:p>
        </p:txBody>
      </p:sp>
      <p:sp>
        <p:nvSpPr>
          <p:cNvPr id="35842" name="Rectangle 2"/>
          <p:cNvSpPr>
            <a:spLocks noGrp="1" noChangeArrowheads="1"/>
          </p:cNvSpPr>
          <p:nvPr>
            <p:ph type="title"/>
          </p:nvPr>
        </p:nvSpPr>
        <p:spPr>
          <a:xfrm>
            <a:off x="533400" y="76200"/>
            <a:ext cx="8077200" cy="762000"/>
          </a:xfrm>
        </p:spPr>
        <p:txBody>
          <a:bodyPr/>
          <a:lstStyle/>
          <a:p>
            <a:pPr algn="ctr"/>
            <a:r>
              <a:rPr lang="es-MX" sz="4000"/>
              <a:t>Esquema básico de control digital</a:t>
            </a:r>
            <a:endParaRPr lang="es-ES" sz="4000"/>
          </a:p>
        </p:txBody>
      </p:sp>
      <p:sp>
        <p:nvSpPr>
          <p:cNvPr id="35843" name="Rectangle 3"/>
          <p:cNvSpPr>
            <a:spLocks noGrp="1" noChangeArrowheads="1"/>
          </p:cNvSpPr>
          <p:nvPr>
            <p:ph type="body" idx="1"/>
          </p:nvPr>
        </p:nvSpPr>
        <p:spPr>
          <a:xfrm>
            <a:off x="683840" y="1066800"/>
            <a:ext cx="7848600" cy="1786136"/>
          </a:xfrm>
        </p:spPr>
        <p:txBody>
          <a:bodyPr/>
          <a:lstStyle/>
          <a:p>
            <a:pPr marL="0" indent="0">
              <a:lnSpc>
                <a:spcPct val="90000"/>
              </a:lnSpc>
              <a:buFont typeface="Wingdings" pitchFamily="2" charset="2"/>
              <a:buNone/>
            </a:pPr>
            <a:r>
              <a:rPr lang="es-MX" dirty="0" smtClean="0"/>
              <a:t>Este bloque convierte los valores de la señal de tiempo continuo y(t) en un conjunto de </a:t>
            </a:r>
            <a:r>
              <a:rPr lang="es-MX" u="sng" dirty="0" smtClean="0"/>
              <a:t>muestras</a:t>
            </a:r>
            <a:r>
              <a:rPr lang="es-MX" dirty="0" smtClean="0"/>
              <a:t> a instantes discretos y(k) = { y(0), y(1), y(2),…. }</a:t>
            </a:r>
          </a:p>
          <a:p>
            <a:pPr marL="0" indent="0" algn="ctr">
              <a:lnSpc>
                <a:spcPct val="90000"/>
              </a:lnSpc>
              <a:buFont typeface="Wingdings" pitchFamily="2" charset="2"/>
              <a:buNone/>
            </a:pPr>
            <a:r>
              <a:rPr lang="es-MX" dirty="0" smtClean="0">
                <a:solidFill>
                  <a:schemeClr val="tx2">
                    <a:lumMod val="90000"/>
                  </a:schemeClr>
                </a:solidFill>
              </a:rPr>
              <a:t>A esto se le llama: Proceso de </a:t>
            </a:r>
            <a:r>
              <a:rPr lang="es-MX" u="sng" dirty="0" smtClean="0">
                <a:solidFill>
                  <a:schemeClr val="tx2">
                    <a:lumMod val="90000"/>
                  </a:schemeClr>
                </a:solidFill>
              </a:rPr>
              <a:t>Muestreo</a:t>
            </a:r>
            <a:r>
              <a:rPr lang="es-MX" dirty="0" smtClean="0"/>
              <a:t>.</a:t>
            </a:r>
            <a:endParaRPr lang="es-ES" dirty="0"/>
          </a:p>
        </p:txBody>
      </p:sp>
      <p:graphicFrame>
        <p:nvGraphicFramePr>
          <p:cNvPr id="35844" name="Object 4"/>
          <p:cNvGraphicFramePr>
            <a:graphicFrameLocks noChangeAspect="1"/>
          </p:cNvGraphicFramePr>
          <p:nvPr/>
        </p:nvGraphicFramePr>
        <p:xfrm>
          <a:off x="350838" y="2513013"/>
          <a:ext cx="8564562" cy="3359150"/>
        </p:xfrm>
        <a:graphic>
          <a:graphicData uri="http://schemas.openxmlformats.org/presentationml/2006/ole">
            <p:oleObj spid="_x0000_s105474" name="Picture" r:id="rId4" imgW="5305320" imgH="2088360" progId="Word.Picture.8">
              <p:embed/>
            </p:oleObj>
          </a:graphicData>
        </a:graphic>
      </p:graphicFrame>
      <p:sp>
        <p:nvSpPr>
          <p:cNvPr id="6" name="Rectangle 3"/>
          <p:cNvSpPr txBox="1">
            <a:spLocks noChangeArrowheads="1"/>
          </p:cNvSpPr>
          <p:nvPr/>
        </p:nvSpPr>
        <p:spPr bwMode="auto">
          <a:xfrm>
            <a:off x="3491880" y="3521125"/>
            <a:ext cx="5042520" cy="17080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defRPr/>
            </a:pPr>
            <a:r>
              <a:rPr kumimoji="0" lang="es-MX" sz="2800" b="0" i="0" u="none" strike="noStrike" kern="0" cap="none" spc="0" normalizeH="0" baseline="0" noProof="0" dirty="0" smtClean="0">
                <a:ln>
                  <a:noFill/>
                </a:ln>
                <a:solidFill>
                  <a:schemeClr val="tx1"/>
                </a:solidFill>
                <a:effectLst/>
                <a:uLnTx/>
                <a:uFillTx/>
                <a:latin typeface="+mn-lt"/>
                <a:ea typeface="+mn-ea"/>
                <a:cs typeface="+mn-cs"/>
              </a:rPr>
              <a:t>Este conjunto de muestras puede ser</a:t>
            </a:r>
            <a:r>
              <a:rPr kumimoji="0" lang="es-MX" sz="2800" b="0" i="0" u="none" strike="noStrike" kern="0" cap="none" spc="0" normalizeH="0" noProof="0" dirty="0" smtClean="0">
                <a:ln>
                  <a:noFill/>
                </a:ln>
                <a:solidFill>
                  <a:schemeClr val="tx1"/>
                </a:solidFill>
                <a:effectLst/>
                <a:uLnTx/>
                <a:uFillTx/>
                <a:latin typeface="+mn-lt"/>
                <a:ea typeface="+mn-ea"/>
                <a:cs typeface="+mn-cs"/>
              </a:rPr>
              <a:t> procesado por un algoritmo digital para calcular la acción de control u(k)</a:t>
            </a:r>
            <a:endParaRPr kumimoji="0" lang="es-E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753888" y="5374891"/>
            <a:ext cx="7850560" cy="100643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defRPr/>
            </a:pPr>
            <a:r>
              <a:rPr kumimoji="0" lang="es-MX" sz="2800" b="0" i="0" u="none" strike="noStrike" kern="0" cap="none" spc="0" normalizeH="0" baseline="0" noProof="0" dirty="0" smtClean="0">
                <a:ln>
                  <a:noFill/>
                </a:ln>
                <a:solidFill>
                  <a:schemeClr val="tx1"/>
                </a:solidFill>
                <a:effectLst/>
                <a:uLnTx/>
                <a:uFillTx/>
                <a:latin typeface="+mn-lt"/>
                <a:ea typeface="+mn-ea"/>
                <a:cs typeface="+mn-cs"/>
              </a:rPr>
              <a:t>Al tiempo</a:t>
            </a:r>
            <a:r>
              <a:rPr kumimoji="0" lang="es-MX" sz="2800" b="0" i="0" u="none" strike="noStrike" kern="0" cap="none" spc="0" normalizeH="0" noProof="0" dirty="0" smtClean="0">
                <a:ln>
                  <a:noFill/>
                </a:ln>
                <a:solidFill>
                  <a:schemeClr val="tx1"/>
                </a:solidFill>
                <a:effectLst/>
                <a:uLnTx/>
                <a:uFillTx/>
                <a:latin typeface="+mn-lt"/>
                <a:ea typeface="+mn-ea"/>
                <a:cs typeface="+mn-cs"/>
              </a:rPr>
              <a:t> transcurrido entre una muestra y la siguiente se llama </a:t>
            </a:r>
            <a:r>
              <a:rPr kumimoji="0" lang="es-MX" sz="2800" b="0" i="0" u="none" strike="noStrike" kern="0" cap="none" spc="0" normalizeH="0" noProof="0" dirty="0" smtClean="0">
                <a:ln>
                  <a:noFill/>
                </a:ln>
                <a:solidFill>
                  <a:schemeClr val="tx2">
                    <a:lumMod val="90000"/>
                  </a:schemeClr>
                </a:solidFill>
                <a:effectLst/>
                <a:uLnTx/>
                <a:uFillTx/>
                <a:latin typeface="+mn-lt"/>
                <a:ea typeface="+mn-ea"/>
                <a:cs typeface="+mn-cs"/>
              </a:rPr>
              <a:t>Periodo de Muestreo</a:t>
            </a:r>
            <a:r>
              <a:rPr kumimoji="0" lang="es-MX" sz="2800" b="0" i="0" u="none" strike="noStrike" kern="0" cap="none" spc="0" normalizeH="0" noProof="0" dirty="0" smtClean="0">
                <a:ln>
                  <a:noFill/>
                </a:ln>
                <a:solidFill>
                  <a:schemeClr val="tx1"/>
                </a:solidFill>
                <a:effectLst/>
                <a:uLnTx/>
                <a:uFillTx/>
                <a:latin typeface="+mn-lt"/>
                <a:ea typeface="+mn-ea"/>
                <a:cs typeface="+mn-cs"/>
              </a:rPr>
              <a:t>.</a:t>
            </a:r>
            <a:endParaRPr kumimoji="0" lang="es-E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General">
  <a:themeElements>
    <a:clrScheme name="General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al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al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Office\Templates\3082\General.pot</Template>
  <TotalTime>980</TotalTime>
  <Words>2235</Words>
  <Application>Microsoft Office PowerPoint</Application>
  <PresentationFormat>Presentación en pantalla (4:3)</PresentationFormat>
  <Paragraphs>370</Paragraphs>
  <Slides>47</Slides>
  <Notes>47</Notes>
  <HiddenSlides>0</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47</vt:i4>
      </vt:variant>
    </vt:vector>
  </HeadingPairs>
  <TitlesOfParts>
    <vt:vector size="52" baseType="lpstr">
      <vt:lpstr>General</vt:lpstr>
      <vt:lpstr>Picture</vt:lpstr>
      <vt:lpstr>Microsoft Word Picture</vt:lpstr>
      <vt:lpstr>Imagen</vt:lpstr>
      <vt:lpstr>Equation</vt:lpstr>
      <vt:lpstr>Control Digital</vt:lpstr>
      <vt:lpstr>Contenido</vt:lpstr>
      <vt:lpstr>Terminología</vt:lpstr>
      <vt:lpstr>¿Por qué estudiar Control Digital?</vt:lpstr>
      <vt:lpstr>¿Por qué estudiar Control Digital?</vt:lpstr>
      <vt:lpstr>¿Por qué estudiar Control Digital?</vt:lpstr>
      <vt:lpstr>Esquema básico de control digital</vt:lpstr>
      <vt:lpstr>Esquema básico de control digital</vt:lpstr>
      <vt:lpstr>Esquema básico de control digital</vt:lpstr>
      <vt:lpstr>Esquema básico de control digital</vt:lpstr>
      <vt:lpstr>¿Porqué una teoría de control por computadora?</vt:lpstr>
      <vt:lpstr>¿Porqué una teoría de control por computadora?</vt:lpstr>
      <vt:lpstr>¿Porqué una teoría de control por computadora?</vt:lpstr>
      <vt:lpstr>¿Porqué una teoría de control por computadora?</vt:lpstr>
      <vt:lpstr>Características propias de los sistemas muestreados.</vt:lpstr>
      <vt:lpstr>Características propias de los sistemas muestreados.</vt:lpstr>
      <vt:lpstr>Dependencia del tiempo</vt:lpstr>
      <vt:lpstr>Dependencia del tiempo</vt:lpstr>
      <vt:lpstr>Armónicas</vt:lpstr>
      <vt:lpstr>Transitorio de  tiempo finito</vt:lpstr>
      <vt:lpstr>Transitorio de  tiempo finito</vt:lpstr>
      <vt:lpstr>Transitorio de  tiempo finito</vt:lpstr>
      <vt:lpstr>Transitorio de  tiempo finito</vt:lpstr>
      <vt:lpstr>Evolución de los esquemas de control por computadora</vt:lpstr>
      <vt:lpstr>Evolución de los esquemas de control por computadora</vt:lpstr>
      <vt:lpstr>Evolución de los esquemas de control por computadora</vt:lpstr>
      <vt:lpstr>Evolución de los esquemas de control por computadora</vt:lpstr>
      <vt:lpstr>Resumen Histórico (Desarrollo de la Tecnología)</vt:lpstr>
      <vt:lpstr>Resumen Histórico (Desarrollo de la Tecnología)</vt:lpstr>
      <vt:lpstr>Resumen Histórico (Tecnología)</vt:lpstr>
      <vt:lpstr>Resumen Histórico (Tecnología)</vt:lpstr>
      <vt:lpstr>Resumen Histórico (Tecnología)</vt:lpstr>
      <vt:lpstr>La época actual (Tecnología)</vt:lpstr>
      <vt:lpstr>La época actual (Tecnología)</vt:lpstr>
      <vt:lpstr>Resumen Histórico (Desarrollo de la Teoría)</vt:lpstr>
      <vt:lpstr>Resumen Histórico (Teoría)</vt:lpstr>
      <vt:lpstr>Resumen Histórico (Teoría)</vt:lpstr>
      <vt:lpstr>El futuro del control por computadora</vt:lpstr>
      <vt:lpstr>Control Analógico Vs. Control Digital</vt:lpstr>
      <vt:lpstr>Control Analógico Vs. Control Digital</vt:lpstr>
      <vt:lpstr>Control Analógico Vs. Control Digital</vt:lpstr>
      <vt:lpstr>Control Analógico Vs. Control Digital</vt:lpstr>
      <vt:lpstr>Control Analógico Vs. Control Digital</vt:lpstr>
      <vt:lpstr>Temas importantes del curso</vt:lpstr>
      <vt:lpstr>Temas importantes del curso</vt:lpstr>
      <vt:lpstr>Cuestionario de repaso y reflexión</vt:lpstr>
      <vt:lpstr>Cuestionario de repaso y reflexión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JJRP</dc:creator>
  <cp:lastModifiedBy>JJRP</cp:lastModifiedBy>
  <cp:revision>201</cp:revision>
  <cp:lastPrinted>1601-01-01T00:00:00Z</cp:lastPrinted>
  <dcterms:created xsi:type="dcterms:W3CDTF">1601-01-01T00:00:00Z</dcterms:created>
  <dcterms:modified xsi:type="dcterms:W3CDTF">2012-02-01T15:54:11Z</dcterms:modified>
</cp:coreProperties>
</file>