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handoutMasterIdLst>
    <p:handoutMasterId r:id="rId87"/>
  </p:handoutMasterIdLst>
  <p:sldIdLst>
    <p:sldId id="256" r:id="rId2"/>
    <p:sldId id="257" r:id="rId3"/>
    <p:sldId id="267" r:id="rId4"/>
    <p:sldId id="359" r:id="rId5"/>
    <p:sldId id="270" r:id="rId6"/>
    <p:sldId id="265" r:id="rId7"/>
    <p:sldId id="271" r:id="rId8"/>
    <p:sldId id="272" r:id="rId9"/>
    <p:sldId id="273" r:id="rId10"/>
    <p:sldId id="276" r:id="rId11"/>
    <p:sldId id="274" r:id="rId12"/>
    <p:sldId id="275" r:id="rId13"/>
    <p:sldId id="278" r:id="rId14"/>
    <p:sldId id="277" r:id="rId15"/>
    <p:sldId id="279" r:id="rId16"/>
    <p:sldId id="280" r:id="rId17"/>
    <p:sldId id="281" r:id="rId18"/>
    <p:sldId id="282" r:id="rId19"/>
    <p:sldId id="283" r:id="rId20"/>
    <p:sldId id="284" r:id="rId21"/>
    <p:sldId id="358" r:id="rId22"/>
    <p:sldId id="322" r:id="rId23"/>
    <p:sldId id="323" r:id="rId24"/>
    <p:sldId id="324" r:id="rId25"/>
    <p:sldId id="325" r:id="rId26"/>
    <p:sldId id="326" r:id="rId27"/>
    <p:sldId id="328" r:id="rId28"/>
    <p:sldId id="329" r:id="rId29"/>
    <p:sldId id="330" r:id="rId30"/>
    <p:sldId id="286" r:id="rId31"/>
    <p:sldId id="360" r:id="rId32"/>
    <p:sldId id="287" r:id="rId33"/>
    <p:sldId id="288" r:id="rId34"/>
    <p:sldId id="289" r:id="rId35"/>
    <p:sldId id="290" r:id="rId36"/>
    <p:sldId id="292" r:id="rId37"/>
    <p:sldId id="361" r:id="rId38"/>
    <p:sldId id="300" r:id="rId39"/>
    <p:sldId id="304" r:id="rId40"/>
    <p:sldId id="305" r:id="rId41"/>
    <p:sldId id="303" r:id="rId42"/>
    <p:sldId id="306" r:id="rId43"/>
    <p:sldId id="307" r:id="rId44"/>
    <p:sldId id="310" r:id="rId45"/>
    <p:sldId id="308" r:id="rId46"/>
    <p:sldId id="309" r:id="rId47"/>
    <p:sldId id="293" r:id="rId48"/>
    <p:sldId id="294" r:id="rId49"/>
    <p:sldId id="311" r:id="rId50"/>
    <p:sldId id="312" r:id="rId51"/>
    <p:sldId id="313" r:id="rId52"/>
    <p:sldId id="314" r:id="rId53"/>
    <p:sldId id="295" r:id="rId54"/>
    <p:sldId id="315" r:id="rId55"/>
    <p:sldId id="316" r:id="rId56"/>
    <p:sldId id="317" r:id="rId57"/>
    <p:sldId id="299" r:id="rId58"/>
    <p:sldId id="362" r:id="rId59"/>
    <p:sldId id="336" r:id="rId60"/>
    <p:sldId id="337" r:id="rId61"/>
    <p:sldId id="338" r:id="rId62"/>
    <p:sldId id="340" r:id="rId63"/>
    <p:sldId id="341" r:id="rId64"/>
    <p:sldId id="342" r:id="rId65"/>
    <p:sldId id="363" r:id="rId66"/>
    <p:sldId id="333" r:id="rId67"/>
    <p:sldId id="339" r:id="rId68"/>
    <p:sldId id="335" r:id="rId69"/>
    <p:sldId id="351" r:id="rId70"/>
    <p:sldId id="352" r:id="rId71"/>
    <p:sldId id="350" r:id="rId72"/>
    <p:sldId id="357" r:id="rId73"/>
    <p:sldId id="344" r:id="rId74"/>
    <p:sldId id="345" r:id="rId75"/>
    <p:sldId id="346" r:id="rId76"/>
    <p:sldId id="348" r:id="rId77"/>
    <p:sldId id="285" r:id="rId78"/>
    <p:sldId id="319" r:id="rId79"/>
    <p:sldId id="332" r:id="rId80"/>
    <p:sldId id="349" r:id="rId81"/>
    <p:sldId id="353" r:id="rId82"/>
    <p:sldId id="354" r:id="rId83"/>
    <p:sldId id="355" r:id="rId84"/>
    <p:sldId id="356" r:id="rId85"/>
    <p:sldId id="365" r:id="rId86"/>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3300"/>
    </p:penClr>
  </p:showPr>
  <p:clrMru>
    <a:srgbClr val="9900FF"/>
    <a:srgbClr val="0000FF"/>
    <a:srgbClr val="BBD77B"/>
    <a:srgbClr val="CEE2A0"/>
    <a:srgbClr val="009A46"/>
    <a:srgbClr val="FF3399"/>
    <a:srgbClr val="FFCCFF"/>
    <a:srgbClr val="FF3300"/>
    <a:srgbClr val="FFFF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6" d="100"/>
          <a:sy n="106" d="100"/>
        </p:scale>
        <p:origin x="-264" y="-96"/>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58"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s-ES"/>
          </a:p>
        </p:txBody>
      </p:sp>
      <p:sp>
        <p:nvSpPr>
          <p:cNvPr id="3" name="2 Marcador de fecha"/>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16069B0-64FD-401C-849B-3DD660F82FDE}" type="datetimeFigureOut">
              <a:rPr lang="es-ES" smtClean="0"/>
              <a:pPr/>
              <a:t>07/02/2015</a:t>
            </a:fld>
            <a:endParaRPr lang="es-ES"/>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1DEC9473-DB86-4855-B5B1-92DF0B34C8E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67544" y="116632"/>
            <a:ext cx="8229600" cy="792088"/>
          </a:xfrm>
        </p:spPr>
        <p:txBody>
          <a:bodyPr vert="horz" lIns="45720" tIns="0" rIns="45720" bIns="0" anchor="b">
            <a:noAutofit/>
            <a:scene3d>
              <a:camera prst="orthographicFront"/>
              <a:lightRig rig="soft" dir="t">
                <a:rot lat="0" lon="0" rev="17220000"/>
              </a:lightRig>
            </a:scene3d>
            <a:sp3d prstMaterial="softEdge">
              <a:bevelT w="38100" h="38100"/>
            </a:sp3d>
          </a:bodyPr>
          <a:lstStyle>
            <a:lvl1pPr>
              <a:defRPr sz="32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dirty="0" smtClean="0"/>
              <a:t>Haga clic para modificar el estilo de título del patrón</a:t>
            </a:r>
            <a:endParaRPr kumimoji="0" lang="en-US" dirty="0"/>
          </a:p>
        </p:txBody>
      </p:sp>
      <p:sp>
        <p:nvSpPr>
          <p:cNvPr id="28" name="27 Marcador de fecha"/>
          <p:cNvSpPr>
            <a:spLocks noGrp="1"/>
          </p:cNvSpPr>
          <p:nvPr>
            <p:ph type="dt" sz="half" idx="10"/>
          </p:nvPr>
        </p:nvSpPr>
        <p:spPr/>
        <p:txBody>
          <a:bodyPr/>
          <a:lstStyle/>
          <a:p>
            <a:endParaRPr lang="es-MX" dirty="0"/>
          </a:p>
        </p:txBody>
      </p:sp>
      <p:sp>
        <p:nvSpPr>
          <p:cNvPr id="17" name="16 Marcador de pie de página"/>
          <p:cNvSpPr>
            <a:spLocks noGrp="1"/>
          </p:cNvSpPr>
          <p:nvPr>
            <p:ph type="ftr" sz="quarter" idx="11"/>
          </p:nvPr>
        </p:nvSpPr>
        <p:spPr>
          <a:xfrm>
            <a:off x="3124200" y="6556920"/>
            <a:ext cx="2895600" cy="256456"/>
          </a:xfrm>
        </p:spPr>
        <p:txBody>
          <a:bodyPr/>
          <a:lstStyle>
            <a:lvl1pPr>
              <a:defRPr sz="1000" b="0">
                <a:latin typeface="Calibri" pitchFamily="34" charset="0"/>
              </a:defRPr>
            </a:lvl1pPr>
          </a:lstStyle>
          <a:p>
            <a:r>
              <a:rPr lang="es-MX" dirty="0" smtClean="0"/>
              <a:t>José Juan Rincón </a:t>
            </a:r>
            <a:r>
              <a:rPr lang="es-MX" dirty="0" err="1" smtClean="0"/>
              <a:t>Pasaye</a:t>
            </a:r>
            <a:r>
              <a:rPr lang="es-MX" dirty="0" smtClean="0"/>
              <a:t>. FIE-UMSNH</a:t>
            </a:r>
            <a:endParaRPr lang="es-MX" dirty="0"/>
          </a:p>
        </p:txBody>
      </p:sp>
      <p:sp>
        <p:nvSpPr>
          <p:cNvPr id="29" name="28 Marcador de número de diapositiva"/>
          <p:cNvSpPr>
            <a:spLocks noGrp="1"/>
          </p:cNvSpPr>
          <p:nvPr>
            <p:ph type="sldNum" sz="quarter" idx="12"/>
          </p:nvPr>
        </p:nvSpPr>
        <p:spPr>
          <a:xfrm>
            <a:off x="6804248" y="6609507"/>
            <a:ext cx="395536" cy="248493"/>
          </a:xfrm>
        </p:spPr>
        <p:txBody>
          <a:bodyPr/>
          <a:lstStyle>
            <a:lvl1pPr>
              <a:defRPr>
                <a:effectLst>
                  <a:outerShdw blurRad="38100" dist="38100" dir="2700000" algn="tl">
                    <a:srgbClr val="000000">
                      <a:alpha val="43137"/>
                    </a:srgbClr>
                  </a:outerShdw>
                </a:effectLst>
              </a:defRPr>
            </a:lvl1pPr>
          </a:lstStyle>
          <a:p>
            <a:fld id="{46707DCD-9DE6-4739-8A24-A68C54E77D91}" type="slidenum">
              <a:rPr lang="es-MX" smtClean="0"/>
              <a:pPr/>
              <a:t>‹Nº›</a:t>
            </a:fld>
            <a:endParaRPr lang="es-MX"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7" name="Line 223"/>
          <p:cNvSpPr>
            <a:spLocks noChangeShapeType="1"/>
          </p:cNvSpPr>
          <p:nvPr userDrawn="1"/>
        </p:nvSpPr>
        <p:spPr bwMode="auto">
          <a:xfrm>
            <a:off x="323850" y="981075"/>
            <a:ext cx="8424863" cy="0"/>
          </a:xfrm>
          <a:prstGeom prst="line">
            <a:avLst/>
          </a:prstGeom>
          <a:noFill/>
          <a:ln w="25400">
            <a:solidFill>
              <a:srgbClr val="800000"/>
            </a:solidFill>
            <a:round/>
            <a:headEnd type="oval" w="med" len="med"/>
            <a:tailEnd type="oval" w="med" len="med"/>
          </a:ln>
          <a:effectLst>
            <a:outerShdw dist="71842" dir="2700000" algn="ctr" rotWithShape="0">
              <a:schemeClr val="bg2">
                <a:alpha val="50000"/>
              </a:schemeClr>
            </a:outerShdw>
          </a:effectLst>
        </p:spPr>
        <p:txBody>
          <a:bodyPr/>
          <a:lstStyle/>
          <a:p>
            <a:endParaRPr lang="es-ES"/>
          </a:p>
        </p:txBody>
      </p:sp>
      <p:pic>
        <p:nvPicPr>
          <p:cNvPr id="10" name="Picture 224" descr="umsnh-grande-3_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6178550"/>
            <a:ext cx="595313" cy="679450"/>
          </a:xfrm>
          <a:prstGeom prst="rect">
            <a:avLst/>
          </a:prstGeom>
          <a:noFill/>
        </p:spPr>
      </p:pic>
      <p:sp>
        <p:nvSpPr>
          <p:cNvPr id="11" name="Line 227"/>
          <p:cNvSpPr>
            <a:spLocks noChangeShapeType="1"/>
          </p:cNvSpPr>
          <p:nvPr userDrawn="1"/>
        </p:nvSpPr>
        <p:spPr bwMode="auto">
          <a:xfrm>
            <a:off x="755650" y="6597650"/>
            <a:ext cx="7415213" cy="0"/>
          </a:xfrm>
          <a:prstGeom prst="line">
            <a:avLst/>
          </a:prstGeom>
          <a:noFill/>
          <a:ln w="25400">
            <a:solidFill>
              <a:schemeClr val="bg2"/>
            </a:solidFill>
            <a:round/>
            <a:headEnd type="oval" w="med" len="med"/>
            <a:tailEnd type="oval" w="med" len="med"/>
          </a:ln>
          <a:effectLst/>
        </p:spPr>
        <p:txBody>
          <a:bodyPr/>
          <a:lstStyle/>
          <a:p>
            <a:endParaRPr lang="es-E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8122AB-CCBF-4E49-A78F-C33AE3856D4A}"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9C4EEDF-4913-4027-A9EC-6F0188F2C954}"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1B1BEF-721A-427E-930D-CAFA81D039E8}"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7924800" y="6416675"/>
            <a:ext cx="762000" cy="365125"/>
          </a:xfrm>
        </p:spPr>
        <p:txBody>
          <a:bodyPr/>
          <a:lstStyle/>
          <a:p>
            <a:fld id="{2066A20A-CEC3-4882-9D0C-8002700F8FA5}"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F4F1703-4732-44F0-9101-D809BE8D9773}"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3A75D07-7CCB-4196-B5B5-37F4C834802F}"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F2C809D-118E-4143-921E-3AF186CB9051}"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5E502C8-386A-469C-947A-0C6076E6CF20}"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91AE27D-B0A5-469E-BF75-E1A51ECF615C}"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1B574E2-5AC8-4D2A-8848-4D2CCB491ED7}" type="slidenum">
              <a:rPr lang="es-MX" smtClean="0"/>
              <a:pPr/>
              <a:t>‹Nº›</a:t>
            </a:fld>
            <a:endParaRPr lang="es-MX"/>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dirty="0" smtClean="0"/>
              <a:t>Haga clic para modificar el estilo de título del patrón</a:t>
            </a:r>
            <a:endParaRPr kumimoji="0" lang="en-US" dirty="0"/>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s-MX"/>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DAE01BD-F655-4A6B-9B43-2B708F3F009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random/>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1/18/VT127A_1.JPG" TargetMode="Externa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http://upload.wikimedia.org/wikipedia/commons/b/bf/Replica-of-first-transistor.jpg"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upload.wikimedia.org/wikipedia/commons/b/b6/Electromagnetic_spectrum-es.sv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upload.wikimedia.org/wikipedia/commons/b/b6/Electromagnetic_spectrum-es.sv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f/fc/Spectre.svg"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es.wikipedia.org/wiki/MHz" TargetMode="External"/><Relationship Id="rId2" Type="http://schemas.openxmlformats.org/officeDocument/2006/relationships/hyperlink" Target="http://es.wikipedia.org/wiki/KHz" TargetMode="External"/><Relationship Id="rId1" Type="http://schemas.openxmlformats.org/officeDocument/2006/relationships/slideLayout" Target="../slideLayouts/slideLayout1.xml"/><Relationship Id="rId4" Type="http://schemas.openxmlformats.org/officeDocument/2006/relationships/hyperlink" Target="http://es.wikipedia.org/wiki/GHz"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1"/>
          <p:cNvSpPr>
            <a:spLocks noGrp="1" noChangeArrowheads="1"/>
          </p:cNvSpPr>
          <p:nvPr>
            <p:ph type="ftr" sz="quarter" idx="11"/>
          </p:nvPr>
        </p:nvSpPr>
        <p:spPr/>
        <p:txBody>
          <a:bodyPr/>
          <a:lstStyle/>
          <a:p>
            <a:r>
              <a:rPr lang="es-MX"/>
              <a:t>José Juan Rincón Pasaye. FIE-UMSNH</a:t>
            </a:r>
          </a:p>
        </p:txBody>
      </p:sp>
      <p:pic>
        <p:nvPicPr>
          <p:cNvPr id="2055" name="Picture 7" descr="telecomunicaciones2"/>
          <p:cNvPicPr>
            <a:picLocks noChangeAspect="1" noChangeArrowheads="1"/>
          </p:cNvPicPr>
          <p:nvPr/>
        </p:nvPicPr>
        <p:blipFill>
          <a:blip r:embed="rId2" cstate="print">
            <a:lum bright="30000" contrast="-30000"/>
          </a:blip>
          <a:srcRect l="1779" t="25333"/>
          <a:stretch>
            <a:fillRect/>
          </a:stretch>
        </p:blipFill>
        <p:spPr bwMode="auto">
          <a:xfrm>
            <a:off x="2627784" y="3534246"/>
            <a:ext cx="3941659" cy="2415034"/>
          </a:xfrm>
          <a:prstGeom prst="rect">
            <a:avLst/>
          </a:prstGeom>
          <a:noFill/>
          <a:ln w="9525">
            <a:noFill/>
            <a:miter lim="800000"/>
            <a:headEnd/>
            <a:tailEnd/>
          </a:ln>
        </p:spPr>
      </p:pic>
      <p:pic>
        <p:nvPicPr>
          <p:cNvPr id="2056" name="Picture 8" descr="tecnologia1"/>
          <p:cNvPicPr>
            <a:picLocks noChangeAspect="1" noChangeArrowheads="1"/>
          </p:cNvPicPr>
          <p:nvPr/>
        </p:nvPicPr>
        <p:blipFill>
          <a:blip r:embed="rId3" cstate="print">
            <a:lum bright="20000" contrast="-40000"/>
          </a:blip>
          <a:srcRect/>
          <a:stretch>
            <a:fillRect/>
          </a:stretch>
        </p:blipFill>
        <p:spPr bwMode="auto">
          <a:xfrm>
            <a:off x="5868144" y="5013176"/>
            <a:ext cx="1274763" cy="1230312"/>
          </a:xfrm>
          <a:prstGeom prst="rect">
            <a:avLst/>
          </a:prstGeom>
          <a:noFill/>
          <a:ln w="9525">
            <a:noFill/>
            <a:miter lim="800000"/>
            <a:headEnd/>
            <a:tailEnd/>
          </a:ln>
        </p:spPr>
      </p:pic>
      <p:sp>
        <p:nvSpPr>
          <p:cNvPr id="2052" name="Text Box 4"/>
          <p:cNvSpPr txBox="1">
            <a:spLocks noChangeArrowheads="1"/>
          </p:cNvSpPr>
          <p:nvPr/>
        </p:nvSpPr>
        <p:spPr bwMode="auto">
          <a:xfrm>
            <a:off x="3059832" y="6021288"/>
            <a:ext cx="2880444" cy="307777"/>
          </a:xfrm>
          <a:prstGeom prst="rect">
            <a:avLst/>
          </a:prstGeom>
          <a:noFill/>
          <a:ln w="9525">
            <a:noFill/>
            <a:miter lim="800000"/>
            <a:headEnd/>
            <a:tailEn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pPr algn="ctr">
              <a:spcBef>
                <a:spcPct val="50000"/>
              </a:spcBef>
            </a:pPr>
            <a:r>
              <a:rPr lang="es-MX" sz="1400" b="1" dirty="0">
                <a:solidFill>
                  <a:srgbClr val="92D050"/>
                </a:solidFill>
                <a:effectLst>
                  <a:outerShdw blurRad="38100" dist="38100" dir="2700000" algn="tl">
                    <a:srgbClr val="000000">
                      <a:alpha val="43137"/>
                    </a:srgbClr>
                  </a:outerShdw>
                </a:effectLst>
              </a:rPr>
              <a:t>Semestre</a:t>
            </a:r>
            <a:r>
              <a:rPr lang="es-MX" sz="1400" dirty="0">
                <a:solidFill>
                  <a:srgbClr val="92D050"/>
                </a:solidFill>
                <a:effectLst>
                  <a:outerShdw blurRad="38100" dist="38100" dir="2700000" algn="tl">
                    <a:srgbClr val="000000">
                      <a:alpha val="43137"/>
                    </a:srgbClr>
                  </a:outerShdw>
                </a:effectLst>
              </a:rPr>
              <a:t> </a:t>
            </a:r>
            <a:r>
              <a:rPr lang="es-MX" sz="1400" dirty="0" smtClean="0">
                <a:solidFill>
                  <a:srgbClr val="92D050"/>
                </a:solidFill>
                <a:effectLst>
                  <a:outerShdw blurRad="38100" dist="38100" dir="2700000" algn="tl">
                    <a:srgbClr val="000000">
                      <a:alpha val="43137"/>
                    </a:srgbClr>
                  </a:outerShdw>
                </a:effectLst>
              </a:rPr>
              <a:t>2015-2015</a:t>
            </a:r>
            <a:endParaRPr lang="es-MX" sz="1400" dirty="0">
              <a:solidFill>
                <a:srgbClr val="92D050"/>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395288" y="2780928"/>
            <a:ext cx="8424862" cy="648072"/>
          </a:xfrm>
        </p:spPr>
        <p:txBody>
          <a:bodyPr vert="horz" lIns="45720" tIns="0" rIns="45720" bIns="0" anchor="b">
            <a:normAutofit lnSpcReduction="10000"/>
            <a:scene3d>
              <a:camera prst="orthographicFront"/>
              <a:lightRig rig="soft" dir="t">
                <a:rot lat="0" lon="0" rev="17220000"/>
              </a:lightRig>
            </a:scene3d>
            <a:sp3d prstMaterial="softEdge">
              <a:bevelT w="38100" h="38100"/>
            </a:sp3d>
          </a:bodyPr>
          <a:lstStyle/>
          <a:p>
            <a:pPr>
              <a:lnSpc>
                <a:spcPct val="90000"/>
              </a:lnSpc>
              <a:spcBef>
                <a:spcPct val="0"/>
              </a:spcBef>
            </a:pPr>
            <a:r>
              <a:rPr lang="es-MX" sz="4800" b="1" dirty="0" smtClean="0">
                <a:ln w="6350">
                  <a:noFill/>
                </a:ln>
                <a:solidFill>
                  <a:srgbClr val="BBD77B"/>
                </a:solidFill>
                <a:effectLst>
                  <a:outerShdw blurRad="127000" dist="200000" dir="2700000" algn="tl" rotWithShape="0">
                    <a:srgbClr val="000000">
                      <a:alpha val="30000"/>
                    </a:srgbClr>
                  </a:outerShdw>
                </a:effectLst>
                <a:latin typeface="Calibri" pitchFamily="34" charset="0"/>
                <a:ea typeface="+mj-ea"/>
                <a:cs typeface="+mj-cs"/>
              </a:rPr>
              <a:t>Introducción</a:t>
            </a:r>
          </a:p>
        </p:txBody>
      </p:sp>
      <p:sp>
        <p:nvSpPr>
          <p:cNvPr id="2050" name="Rectangle 2"/>
          <p:cNvSpPr>
            <a:spLocks noGrp="1" noChangeArrowheads="1"/>
          </p:cNvSpPr>
          <p:nvPr>
            <p:ph type="ctrTitle"/>
          </p:nvPr>
        </p:nvSpPr>
        <p:spPr>
          <a:xfrm>
            <a:off x="422030" y="1556792"/>
            <a:ext cx="8229600" cy="864096"/>
          </a:xfrm>
        </p:spPr>
        <p:txBody>
          <a:bodyPr/>
          <a:lstStyle/>
          <a:p>
            <a:r>
              <a:rPr lang="es-MX" sz="5400" dirty="0" smtClean="0">
                <a:solidFill>
                  <a:srgbClr val="0070C0"/>
                </a:solidFill>
              </a:rPr>
              <a:t>Comunicaciones II</a:t>
            </a:r>
            <a:endParaRPr lang="es-MX" sz="5400" b="1" dirty="0">
              <a:solidFill>
                <a:srgbClr val="0070C0"/>
              </a:solidFill>
            </a:endParaRPr>
          </a:p>
        </p:txBody>
      </p:sp>
      <p:sp>
        <p:nvSpPr>
          <p:cNvPr id="9" name="Rectangle 3"/>
          <p:cNvSpPr txBox="1">
            <a:spLocks noChangeArrowheads="1"/>
          </p:cNvSpPr>
          <p:nvPr/>
        </p:nvSpPr>
        <p:spPr>
          <a:xfrm>
            <a:off x="395536" y="260648"/>
            <a:ext cx="8424862" cy="648072"/>
          </a:xfrm>
          <a:prstGeom prst="rect">
            <a:avLst/>
          </a:prstGeom>
        </p:spPr>
        <p:txBody>
          <a:bodyPr vert="horz" lIns="45720" tIns="0" rIns="45720" bIns="0" anchor="b">
            <a:normAutofit fontScale="77500" lnSpcReduction="2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90000"/>
              </a:lnSpc>
              <a:spcBef>
                <a:spcPct val="0"/>
              </a:spcBef>
              <a:spcAft>
                <a:spcPts val="0"/>
              </a:spcAft>
              <a:buClr>
                <a:schemeClr val="tx1">
                  <a:shade val="95000"/>
                </a:schemeClr>
              </a:buClr>
              <a:buSzPct val="65000"/>
              <a:buFont typeface="Wingdings 2"/>
              <a:buNone/>
              <a:tabLst/>
              <a:defRPr/>
            </a:pPr>
            <a:r>
              <a:rPr kumimoji="0" lang="es-MX" sz="4800" b="1" i="0" u="none" strike="noStrike" kern="1200" cap="none" spc="0" normalizeH="0" baseline="0" noProof="0" dirty="0" smtClean="0">
                <a:ln w="6350">
                  <a:noFill/>
                </a:ln>
                <a:solidFill>
                  <a:srgbClr val="00B050"/>
                </a:solidFill>
                <a:effectLst>
                  <a:outerShdw blurRad="127000" dist="200000" dir="2700000" algn="tl" rotWithShape="0">
                    <a:srgbClr val="000000">
                      <a:alpha val="30000"/>
                    </a:srgbClr>
                  </a:outerShdw>
                </a:effectLst>
                <a:uLnTx/>
                <a:uFillTx/>
                <a:latin typeface="Calibri" pitchFamily="34" charset="0"/>
                <a:ea typeface="+mj-ea"/>
                <a:cs typeface="+mj-cs"/>
              </a:rPr>
              <a:t>Facultad de Ingeniería Eléctrica - UMSNH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fmla="#ppt_w*sin(2.5*pi*$)">
                                          <p:val>
                                            <p:fltVal val="0"/>
                                          </p:val>
                                        </p:tav>
                                        <p:tav tm="100000">
                                          <p:val>
                                            <p:fltVal val="1"/>
                                          </p:val>
                                        </p:tav>
                                      </p:tavLst>
                                    </p:anim>
                                    <p:anim calcmode="lin" valueType="num">
                                      <p:cBhvr>
                                        <p:cTn id="8" dur="3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box(out)">
                                      <p:cBhvr>
                                        <p:cTn id="13" dur="1000"/>
                                        <p:tgtEl>
                                          <p:spTgt spid="2051">
                                            <p:txEl>
                                              <p:pRg st="0" end="0"/>
                                            </p:txEl>
                                          </p:spTgt>
                                        </p:tgtEl>
                                      </p:cBhvr>
                                    </p:animEffect>
                                  </p:childTnLst>
                                </p:cTn>
                              </p:par>
                            </p:childTnLst>
                          </p:cTn>
                        </p:par>
                        <p:par>
                          <p:cTn id="14" fill="hold">
                            <p:stCondLst>
                              <p:cond delay="1000"/>
                            </p:stCondLst>
                            <p:childTnLst>
                              <p:par>
                                <p:cTn id="15" presetID="4" presetClass="entr" presetSubtype="32" fill="hold" grpId="0"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out)">
                                      <p:cBhvr>
                                        <p:cTn id="17" dur="500"/>
                                        <p:tgtEl>
                                          <p:spTgt spid="2052"/>
                                        </p:tgtEl>
                                      </p:cBhvr>
                                    </p:animEffect>
                                  </p:childTnLst>
                                </p:cTn>
                              </p:par>
                            </p:childTnLst>
                          </p:cTn>
                        </p:par>
                        <p:par>
                          <p:cTn id="18" fill="hold">
                            <p:stCondLst>
                              <p:cond delay="1500"/>
                            </p:stCondLst>
                            <p:childTnLst>
                              <p:par>
                                <p:cTn id="19" presetID="4" presetClass="entr" presetSubtype="32" fill="hold" nodeType="after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box(out)">
                                      <p:cBhvr>
                                        <p:cTn id="21" dur="500"/>
                                        <p:tgtEl>
                                          <p:spTgt spid="2055"/>
                                        </p:tgtEl>
                                      </p:cBhvr>
                                    </p:animEffec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2056"/>
                                        </p:tgtEl>
                                        <p:attrNameLst>
                                          <p:attrName>style.visibility</p:attrName>
                                        </p:attrNameLst>
                                      </p:cBhvr>
                                      <p:to>
                                        <p:strVal val="visible"/>
                                      </p:to>
                                    </p:set>
                                    <p:animEffect transition="in" filter="box(out)">
                                      <p:cBhvr>
                                        <p:cTn id="2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1" grpId="0" build="p"/>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7" name="Rectangle 221"/>
          <p:cNvSpPr>
            <a:spLocks noGrp="1" noChangeArrowheads="1"/>
          </p:cNvSpPr>
          <p:nvPr>
            <p:ph type="ftr" sz="quarter" idx="11"/>
          </p:nvPr>
        </p:nvSpPr>
        <p:spPr/>
        <p:txBody>
          <a:bodyPr/>
          <a:lstStyle/>
          <a:p>
            <a:r>
              <a:rPr lang="es-MX"/>
              <a:t>José Juan Rincón Pasaye. FIE-UMSNH</a:t>
            </a:r>
          </a:p>
        </p:txBody>
      </p:sp>
      <p:sp>
        <p:nvSpPr>
          <p:cNvPr id="45059" name="Rectangle 3"/>
          <p:cNvSpPr>
            <a:spLocks noGrp="1" noChangeArrowheads="1"/>
          </p:cNvSpPr>
          <p:nvPr>
            <p:ph type="subTitle" idx="1"/>
          </p:nvPr>
        </p:nvSpPr>
        <p:spPr>
          <a:xfrm>
            <a:off x="179388" y="1196975"/>
            <a:ext cx="8785225" cy="4824413"/>
          </a:xfrm>
        </p:spPr>
        <p:txBody>
          <a:bodyPr/>
          <a:lstStyle/>
          <a:p>
            <a:pPr algn="just"/>
            <a:r>
              <a:rPr lang="es-MX" sz="2800" b="1" dirty="0">
                <a:latin typeface="Calibri" pitchFamily="34" charset="0"/>
              </a:rPr>
              <a:t>Las Comunicaciones Electrónicas</a:t>
            </a:r>
          </a:p>
          <a:p>
            <a:pPr algn="just"/>
            <a:endParaRPr lang="es-ES" sz="800" b="1" dirty="0">
              <a:effectLst/>
              <a:latin typeface="Calibri" pitchFamily="34" charset="0"/>
            </a:endParaRPr>
          </a:p>
          <a:p>
            <a:pPr algn="just"/>
            <a:r>
              <a:rPr lang="es-ES" sz="2800" dirty="0">
                <a:latin typeface="Calibri" pitchFamily="34" charset="0"/>
              </a:rPr>
              <a:t>1892</a:t>
            </a:r>
            <a:r>
              <a:rPr lang="es-ES" sz="2800" dirty="0">
                <a:effectLst/>
                <a:latin typeface="Calibri" pitchFamily="34" charset="0"/>
              </a:rPr>
              <a:t>: </a:t>
            </a:r>
            <a:r>
              <a:rPr lang="es-ES" sz="2800" dirty="0">
                <a:latin typeface="Calibri" pitchFamily="34" charset="0"/>
              </a:rPr>
              <a:t>E. </a:t>
            </a:r>
            <a:r>
              <a:rPr lang="es-ES" sz="2800" b="1" dirty="0" err="1">
                <a:latin typeface="Calibri" pitchFamily="34" charset="0"/>
              </a:rPr>
              <a:t>Branly</a:t>
            </a:r>
            <a:r>
              <a:rPr lang="es-ES" sz="2800" dirty="0">
                <a:effectLst/>
                <a:latin typeface="Calibri" pitchFamily="34" charset="0"/>
              </a:rPr>
              <a:t> desarrolló el primer detector de radiación electromagnética basado en un “</a:t>
            </a:r>
            <a:r>
              <a:rPr lang="es-ES" b="1" dirty="0" err="1">
                <a:solidFill>
                  <a:srgbClr val="FFC000"/>
                </a:solidFill>
                <a:effectLst>
                  <a:outerShdw blurRad="38100" dist="38100" dir="2700000" algn="tl">
                    <a:srgbClr val="000000">
                      <a:alpha val="43137"/>
                    </a:srgbClr>
                  </a:outerShdw>
                </a:effectLst>
                <a:latin typeface="Calibri" pitchFamily="34" charset="0"/>
              </a:rPr>
              <a:t>coherer</a:t>
            </a:r>
            <a:r>
              <a:rPr lang="es-ES" sz="2800" dirty="0" smtClean="0">
                <a:effectLst/>
                <a:latin typeface="Calibri" pitchFamily="34" charset="0"/>
              </a:rPr>
              <a:t>” o cohesor de limaduras metálicas.</a:t>
            </a:r>
            <a:endParaRPr lang="es-ES" sz="2800" dirty="0">
              <a:effectLst/>
              <a:latin typeface="Calibri" pitchFamily="34" charset="0"/>
            </a:endParaRPr>
          </a:p>
        </p:txBody>
      </p:sp>
      <p:pic>
        <p:nvPicPr>
          <p:cNvPr id="45060" name="Picture 4" descr="Coherer"/>
          <p:cNvPicPr>
            <a:picLocks noChangeAspect="1" noChangeArrowheads="1"/>
          </p:cNvPicPr>
          <p:nvPr/>
        </p:nvPicPr>
        <p:blipFill>
          <a:blip r:embed="rId2" cstate="print"/>
          <a:srcRect/>
          <a:stretch>
            <a:fillRect/>
          </a:stretch>
        </p:blipFill>
        <p:spPr bwMode="auto">
          <a:xfrm>
            <a:off x="4652963" y="4549775"/>
            <a:ext cx="3087687" cy="679450"/>
          </a:xfrm>
          <a:prstGeom prst="rect">
            <a:avLst/>
          </a:prstGeom>
          <a:noFill/>
        </p:spPr>
      </p:pic>
      <p:pic>
        <p:nvPicPr>
          <p:cNvPr id="45062" name="Picture 6" descr="Coherer"/>
          <p:cNvPicPr>
            <a:picLocks noChangeAspect="1" noChangeArrowheads="1"/>
          </p:cNvPicPr>
          <p:nvPr/>
        </p:nvPicPr>
        <p:blipFill>
          <a:blip r:embed="rId3" cstate="print"/>
          <a:srcRect/>
          <a:stretch>
            <a:fillRect/>
          </a:stretch>
        </p:blipFill>
        <p:spPr bwMode="auto">
          <a:xfrm>
            <a:off x="971550" y="3213100"/>
            <a:ext cx="2971800" cy="2022475"/>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43011" name="Rectangle 3"/>
          <p:cNvSpPr>
            <a:spLocks noGrp="1" noChangeArrowheads="1"/>
          </p:cNvSpPr>
          <p:nvPr>
            <p:ph type="subTitle" idx="1"/>
          </p:nvPr>
        </p:nvSpPr>
        <p:spPr>
          <a:xfrm>
            <a:off x="179388" y="1196975"/>
            <a:ext cx="8785225" cy="4824413"/>
          </a:xfrm>
        </p:spPr>
        <p:txBody>
          <a:bodyPr/>
          <a:lstStyle/>
          <a:p>
            <a:pPr algn="just"/>
            <a:r>
              <a:rPr lang="es-ES" sz="2800" b="1" dirty="0">
                <a:solidFill>
                  <a:srgbClr val="FFFF00"/>
                </a:solidFill>
                <a:effectLst>
                  <a:outerShdw blurRad="38100" dist="38100" dir="2700000" algn="tl">
                    <a:srgbClr val="000000">
                      <a:alpha val="43137"/>
                    </a:srgbClr>
                  </a:outerShdw>
                </a:effectLst>
                <a:latin typeface="Calibri" pitchFamily="34" charset="0"/>
              </a:rPr>
              <a:t>El</a:t>
            </a:r>
            <a:r>
              <a:rPr lang="es-ES" sz="2800" b="1" dirty="0">
                <a:latin typeface="Calibri" pitchFamily="34" charset="0"/>
              </a:rPr>
              <a:t> </a:t>
            </a:r>
            <a:r>
              <a:rPr lang="es-ES" sz="2800" b="1" dirty="0">
                <a:solidFill>
                  <a:srgbClr val="FFFF00"/>
                </a:solidFill>
                <a:effectLst>
                  <a:outerShdw blurRad="38100" dist="38100" dir="2700000" algn="tl">
                    <a:srgbClr val="000000">
                      <a:alpha val="43137"/>
                    </a:srgbClr>
                  </a:outerShdw>
                </a:effectLst>
                <a:latin typeface="Calibri" pitchFamily="34" charset="0"/>
              </a:rPr>
              <a:t>telégrafo</a:t>
            </a:r>
            <a:r>
              <a:rPr lang="es-ES" sz="2800" dirty="0" smtClean="0">
                <a:effectLst/>
                <a:latin typeface="Calibri" pitchFamily="34" charset="0"/>
              </a:rPr>
              <a:t>. </a:t>
            </a:r>
            <a:r>
              <a:rPr lang="es-ES" sz="2800" b="1" dirty="0" smtClean="0">
                <a:effectLst/>
                <a:latin typeface="Calibri" pitchFamily="34" charset="0"/>
              </a:rPr>
              <a:t>Primer sistema de comunicación electrónica</a:t>
            </a:r>
            <a:r>
              <a:rPr lang="es-ES" sz="2800" dirty="0" smtClean="0">
                <a:effectLst/>
                <a:latin typeface="Calibri" pitchFamily="34" charset="0"/>
              </a:rPr>
              <a:t>.</a:t>
            </a:r>
            <a:endParaRPr lang="es-ES" sz="2800" dirty="0">
              <a:effectLst/>
              <a:latin typeface="Calibri" pitchFamily="34" charset="0"/>
            </a:endParaRPr>
          </a:p>
          <a:p>
            <a:pPr algn="just"/>
            <a:r>
              <a:rPr lang="es-ES" sz="2800" dirty="0">
                <a:latin typeface="Calibri" pitchFamily="34" charset="0"/>
              </a:rPr>
              <a:t>1833:</a:t>
            </a:r>
            <a:r>
              <a:rPr lang="es-ES" sz="2800" dirty="0">
                <a:effectLst/>
                <a:latin typeface="Calibri" pitchFamily="34" charset="0"/>
              </a:rPr>
              <a:t> </a:t>
            </a:r>
            <a:r>
              <a:rPr lang="es-ES" sz="2800" dirty="0">
                <a:latin typeface="Calibri" pitchFamily="34" charset="0"/>
              </a:rPr>
              <a:t>Samuel </a:t>
            </a:r>
            <a:r>
              <a:rPr lang="es-ES" sz="2800" b="1" dirty="0">
                <a:latin typeface="Calibri" pitchFamily="34" charset="0"/>
              </a:rPr>
              <a:t>Morse</a:t>
            </a:r>
            <a:r>
              <a:rPr lang="es-ES" sz="2800" dirty="0">
                <a:effectLst/>
                <a:latin typeface="Calibri" pitchFamily="34" charset="0"/>
              </a:rPr>
              <a:t> desarrolló un sistema de transmisión de pulsos a través de líneas de transmisión. Morse tendió una línea telegráfica entre Washington D.C. y Baltimore (más de 100Km)</a:t>
            </a:r>
          </a:p>
        </p:txBody>
      </p:sp>
      <p:pic>
        <p:nvPicPr>
          <p:cNvPr id="43013" name="Picture 5" descr="Telegrafo"/>
          <p:cNvPicPr>
            <a:picLocks noChangeAspect="1" noChangeArrowheads="1"/>
          </p:cNvPicPr>
          <p:nvPr/>
        </p:nvPicPr>
        <p:blipFill>
          <a:blip r:embed="rId2" cstate="print">
            <a:clrChange>
              <a:clrFrom>
                <a:srgbClr val="FFFFFF"/>
              </a:clrFrom>
              <a:clrTo>
                <a:srgbClr val="FFFFFF">
                  <a:alpha val="0"/>
                </a:srgbClr>
              </a:clrTo>
            </a:clrChange>
          </a:blip>
          <a:srcRect t="4712"/>
          <a:stretch>
            <a:fillRect/>
          </a:stretch>
        </p:blipFill>
        <p:spPr bwMode="auto">
          <a:xfrm>
            <a:off x="2051720" y="3050567"/>
            <a:ext cx="4968552" cy="3474777"/>
          </a:xfrm>
          <a:prstGeom prst="rect">
            <a:avLst/>
          </a:prstGeom>
          <a:gradFill rotWithShape="1">
            <a:gsLst>
              <a:gs pos="0">
                <a:schemeClr val="accent1">
                  <a:gamma/>
                  <a:tint val="33725"/>
                  <a:invGamma/>
                  <a:alpha val="30000"/>
                </a:schemeClr>
              </a:gs>
              <a:gs pos="100000">
                <a:schemeClr val="accent1">
                  <a:alpha val="30000"/>
                </a:schemeClr>
              </a:gs>
            </a:gsLst>
            <a:lin ang="5400000" scaled="1"/>
          </a:grad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44035" name="Rectangle 3"/>
          <p:cNvSpPr>
            <a:spLocks noGrp="1" noChangeArrowheads="1"/>
          </p:cNvSpPr>
          <p:nvPr>
            <p:ph type="subTitle" idx="1"/>
          </p:nvPr>
        </p:nvSpPr>
        <p:spPr>
          <a:xfrm>
            <a:off x="179388" y="1196975"/>
            <a:ext cx="8785225" cy="4824413"/>
          </a:xfrm>
        </p:spPr>
        <p:txBody>
          <a:bodyPr/>
          <a:lstStyle/>
          <a:p>
            <a:pPr algn="just"/>
            <a:r>
              <a:rPr lang="es-ES" sz="2800" b="1" dirty="0">
                <a:solidFill>
                  <a:srgbClr val="FFFF00"/>
                </a:solidFill>
                <a:effectLst>
                  <a:outerShdw blurRad="38100" dist="38100" dir="2700000" algn="tl">
                    <a:srgbClr val="000000">
                      <a:alpha val="43137"/>
                    </a:srgbClr>
                  </a:outerShdw>
                </a:effectLst>
                <a:latin typeface="Calibri" pitchFamily="34" charset="0"/>
              </a:rPr>
              <a:t>El teléfono</a:t>
            </a:r>
            <a:r>
              <a:rPr lang="es-ES" sz="2800" dirty="0">
                <a:effectLst/>
                <a:latin typeface="Calibri" pitchFamily="34" charset="0"/>
              </a:rPr>
              <a:t>.</a:t>
            </a:r>
          </a:p>
          <a:p>
            <a:pPr algn="just"/>
            <a:endParaRPr lang="es-ES" sz="800" dirty="0">
              <a:effectLst/>
              <a:latin typeface="Calibri" pitchFamily="34" charset="0"/>
            </a:endParaRPr>
          </a:p>
          <a:p>
            <a:pPr algn="just"/>
            <a:r>
              <a:rPr lang="es-ES" sz="2800" dirty="0">
                <a:latin typeface="Calibri" pitchFamily="34" charset="0"/>
              </a:rPr>
              <a:t>1855</a:t>
            </a:r>
            <a:r>
              <a:rPr lang="es-ES" sz="2800" dirty="0">
                <a:effectLst/>
                <a:latin typeface="Calibri" pitchFamily="34" charset="0"/>
              </a:rPr>
              <a:t>: </a:t>
            </a:r>
            <a:r>
              <a:rPr lang="es-ES" sz="2800" dirty="0">
                <a:latin typeface="Calibri" pitchFamily="34" charset="0"/>
              </a:rPr>
              <a:t>Antonio </a:t>
            </a:r>
            <a:r>
              <a:rPr lang="es-ES" sz="2800" b="1" dirty="0" err="1">
                <a:latin typeface="Calibri" pitchFamily="34" charset="0"/>
              </a:rPr>
              <a:t>Meucci</a:t>
            </a:r>
            <a:r>
              <a:rPr lang="es-ES" sz="2800" dirty="0">
                <a:effectLst/>
                <a:latin typeface="Calibri" pitchFamily="34" charset="0"/>
              </a:rPr>
              <a:t> une dos habitaciones mediante una línea de voz usando guías de ondas acústicas.</a:t>
            </a:r>
          </a:p>
          <a:p>
            <a:pPr algn="just"/>
            <a:endParaRPr lang="es-ES" sz="800" dirty="0">
              <a:effectLst/>
              <a:latin typeface="Calibri" pitchFamily="34" charset="0"/>
            </a:endParaRPr>
          </a:p>
          <a:p>
            <a:pPr algn="just"/>
            <a:r>
              <a:rPr lang="es-ES" sz="2800" dirty="0">
                <a:latin typeface="Calibri" pitchFamily="34" charset="0"/>
              </a:rPr>
              <a:t>1876:</a:t>
            </a:r>
            <a:r>
              <a:rPr lang="es-ES" sz="2800" dirty="0">
                <a:effectLst/>
                <a:latin typeface="Calibri" pitchFamily="34" charset="0"/>
              </a:rPr>
              <a:t> </a:t>
            </a:r>
            <a:r>
              <a:rPr lang="es-ES" sz="2800" dirty="0">
                <a:latin typeface="Calibri" pitchFamily="34" charset="0"/>
              </a:rPr>
              <a:t>Alexander </a:t>
            </a:r>
            <a:r>
              <a:rPr lang="es-ES" sz="2800" b="1" dirty="0">
                <a:latin typeface="Calibri" pitchFamily="34" charset="0"/>
              </a:rPr>
              <a:t>Graham</a:t>
            </a:r>
            <a:r>
              <a:rPr lang="es-ES" sz="2800" dirty="0">
                <a:latin typeface="Calibri" pitchFamily="34" charset="0"/>
              </a:rPr>
              <a:t> </a:t>
            </a:r>
            <a:r>
              <a:rPr lang="es-ES" sz="2800" b="1" dirty="0">
                <a:latin typeface="Calibri" pitchFamily="34" charset="0"/>
              </a:rPr>
              <a:t>Bell</a:t>
            </a:r>
            <a:r>
              <a:rPr lang="es-ES" sz="2800" dirty="0">
                <a:effectLst/>
                <a:latin typeface="Calibri" pitchFamily="34" charset="0"/>
              </a:rPr>
              <a:t> y su asistente </a:t>
            </a:r>
            <a:r>
              <a:rPr lang="es-ES" sz="2800" dirty="0">
                <a:latin typeface="Calibri" pitchFamily="34" charset="0"/>
              </a:rPr>
              <a:t>Thomas Watson</a:t>
            </a:r>
            <a:r>
              <a:rPr lang="es-ES" sz="2800" dirty="0">
                <a:effectLst/>
                <a:latin typeface="Calibri" pitchFamily="34" charset="0"/>
              </a:rPr>
              <a:t> transmitieron una conversación humana usando cables metálicos como medio de transmisión.</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49155" name="Rectangle 3"/>
          <p:cNvSpPr>
            <a:spLocks noGrp="1" noChangeArrowheads="1"/>
          </p:cNvSpPr>
          <p:nvPr>
            <p:ph type="subTitle" idx="1"/>
          </p:nvPr>
        </p:nvSpPr>
        <p:spPr>
          <a:xfrm>
            <a:off x="179388" y="1052736"/>
            <a:ext cx="8785225" cy="4824413"/>
          </a:xfrm>
        </p:spPr>
        <p:txBody>
          <a:bodyPr/>
          <a:lstStyle/>
          <a:p>
            <a:pPr algn="just"/>
            <a:r>
              <a:rPr lang="es-ES" sz="2800" b="1" dirty="0">
                <a:solidFill>
                  <a:srgbClr val="FFC000"/>
                </a:solidFill>
                <a:effectLst>
                  <a:outerShdw blurRad="38100" dist="38100" dir="2700000" algn="tl">
                    <a:srgbClr val="000000">
                      <a:alpha val="43137"/>
                    </a:srgbClr>
                  </a:outerShdw>
                </a:effectLst>
                <a:latin typeface="Calibri" pitchFamily="34" charset="0"/>
              </a:rPr>
              <a:t>Las</a:t>
            </a:r>
            <a:r>
              <a:rPr lang="es-ES" sz="2800" b="1" dirty="0">
                <a:latin typeface="Calibri" pitchFamily="34" charset="0"/>
              </a:rPr>
              <a:t> </a:t>
            </a:r>
            <a:r>
              <a:rPr lang="es-ES" sz="2800" b="1" dirty="0">
                <a:solidFill>
                  <a:srgbClr val="FFC000"/>
                </a:solidFill>
                <a:effectLst>
                  <a:outerShdw blurRad="38100" dist="38100" dir="2700000" algn="tl">
                    <a:srgbClr val="000000">
                      <a:alpha val="43137"/>
                    </a:srgbClr>
                  </a:outerShdw>
                </a:effectLst>
                <a:latin typeface="Calibri" pitchFamily="34" charset="0"/>
              </a:rPr>
              <a:t>comunicaciones</a:t>
            </a:r>
            <a:r>
              <a:rPr lang="es-ES" sz="2800" b="1" dirty="0">
                <a:latin typeface="Calibri" pitchFamily="34" charset="0"/>
              </a:rPr>
              <a:t> </a:t>
            </a:r>
            <a:r>
              <a:rPr lang="es-ES" sz="2800" b="1" dirty="0">
                <a:solidFill>
                  <a:srgbClr val="FFC000"/>
                </a:solidFill>
                <a:effectLst>
                  <a:outerShdw blurRad="38100" dist="38100" dir="2700000" algn="tl">
                    <a:srgbClr val="000000">
                      <a:alpha val="43137"/>
                    </a:srgbClr>
                  </a:outerShdw>
                </a:effectLst>
                <a:latin typeface="Calibri" pitchFamily="34" charset="0"/>
              </a:rPr>
              <a:t>inalámbricas</a:t>
            </a:r>
            <a:r>
              <a:rPr lang="es-ES" sz="2800" b="1" dirty="0">
                <a:latin typeface="Calibri" pitchFamily="34" charset="0"/>
              </a:rPr>
              <a:t>:</a:t>
            </a:r>
            <a:endParaRPr lang="es-ES" sz="2800" dirty="0">
              <a:effectLst/>
              <a:latin typeface="Calibri" pitchFamily="34" charset="0"/>
            </a:endParaRPr>
          </a:p>
          <a:p>
            <a:pPr algn="just"/>
            <a:endParaRPr lang="es-ES" sz="800" dirty="0">
              <a:effectLst/>
              <a:latin typeface="Calibri" pitchFamily="34" charset="0"/>
            </a:endParaRPr>
          </a:p>
          <a:p>
            <a:pPr algn="just"/>
            <a:r>
              <a:rPr lang="es-ES" sz="2800" dirty="0">
                <a:latin typeface="Calibri" pitchFamily="34" charset="0"/>
              </a:rPr>
              <a:t>1894:</a:t>
            </a:r>
            <a:r>
              <a:rPr lang="es-ES" sz="2800" dirty="0">
                <a:effectLst/>
                <a:latin typeface="Calibri" pitchFamily="34" charset="0"/>
              </a:rPr>
              <a:t> </a:t>
            </a:r>
            <a:r>
              <a:rPr lang="es-ES" sz="2800" dirty="0" err="1">
                <a:latin typeface="Calibri" pitchFamily="34" charset="0"/>
              </a:rPr>
              <a:t>Guglielmo</a:t>
            </a:r>
            <a:r>
              <a:rPr lang="es-ES" sz="2800" dirty="0">
                <a:latin typeface="Calibri" pitchFamily="34" charset="0"/>
              </a:rPr>
              <a:t> </a:t>
            </a:r>
            <a:r>
              <a:rPr lang="es-ES" sz="2800" b="1" dirty="0">
                <a:latin typeface="Calibri" pitchFamily="34" charset="0"/>
              </a:rPr>
              <a:t>Marconi</a:t>
            </a:r>
            <a:r>
              <a:rPr lang="es-ES" sz="2800" dirty="0">
                <a:effectLst/>
                <a:latin typeface="Calibri" pitchFamily="34" charset="0"/>
              </a:rPr>
              <a:t> logró la primera transmisión </a:t>
            </a:r>
            <a:r>
              <a:rPr lang="es-ES" sz="2800" dirty="0">
                <a:effectLst>
                  <a:outerShdw blurRad="38100" dist="38100" dir="2700000" algn="tl">
                    <a:srgbClr val="000000">
                      <a:alpha val="43137"/>
                    </a:srgbClr>
                  </a:outerShdw>
                </a:effectLst>
                <a:latin typeface="Calibri" pitchFamily="34" charset="0"/>
              </a:rPr>
              <a:t>telegráfica</a:t>
            </a:r>
            <a:r>
              <a:rPr lang="es-ES" sz="2800" dirty="0">
                <a:effectLst/>
                <a:latin typeface="Calibri" pitchFamily="34" charset="0"/>
              </a:rPr>
              <a:t> </a:t>
            </a:r>
            <a:r>
              <a:rPr lang="es-ES" sz="2800" i="1" dirty="0">
                <a:latin typeface="Calibri" pitchFamily="34" charset="0"/>
              </a:rPr>
              <a:t>inalámbrica</a:t>
            </a:r>
            <a:r>
              <a:rPr lang="es-ES" sz="2800" dirty="0">
                <a:effectLst/>
                <a:latin typeface="Calibri" pitchFamily="34" charset="0"/>
              </a:rPr>
              <a:t>, usando señales de radio a una distancia de ¾ de Milla.</a:t>
            </a:r>
            <a:endParaRPr lang="es-ES" sz="800" dirty="0">
              <a:effectLst/>
              <a:latin typeface="Calibri" pitchFamily="34" charset="0"/>
            </a:endParaRPr>
          </a:p>
        </p:txBody>
      </p:sp>
      <p:pic>
        <p:nvPicPr>
          <p:cNvPr id="49156" name="Picture 4" descr="Coherer_Rcvr"/>
          <p:cNvPicPr>
            <a:picLocks noChangeAspect="1" noChangeArrowheads="1"/>
          </p:cNvPicPr>
          <p:nvPr/>
        </p:nvPicPr>
        <p:blipFill>
          <a:blip r:embed="rId2" cstate="print">
            <a:clrChange>
              <a:clrFrom>
                <a:srgbClr val="FFFFFF"/>
              </a:clrFrom>
              <a:clrTo>
                <a:srgbClr val="FFFFFF">
                  <a:alpha val="0"/>
                </a:srgbClr>
              </a:clrTo>
            </a:clrChange>
          </a:blip>
          <a:srcRect l="11780" t="5043" r="10057" b="4274"/>
          <a:stretch>
            <a:fillRect/>
          </a:stretch>
        </p:blipFill>
        <p:spPr bwMode="auto">
          <a:xfrm>
            <a:off x="2843212" y="3068960"/>
            <a:ext cx="3745011" cy="3337154"/>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47107" name="Rectangle 3"/>
          <p:cNvSpPr>
            <a:spLocks noGrp="1" noChangeArrowheads="1"/>
          </p:cNvSpPr>
          <p:nvPr>
            <p:ph type="subTitle" idx="1"/>
          </p:nvPr>
        </p:nvSpPr>
        <p:spPr>
          <a:xfrm>
            <a:off x="179388" y="1196975"/>
            <a:ext cx="8785225" cy="4824413"/>
          </a:xfrm>
        </p:spPr>
        <p:txBody>
          <a:bodyPr>
            <a:normAutofit lnSpcReduction="10000"/>
          </a:bodyPr>
          <a:lstStyle/>
          <a:p>
            <a:pPr algn="just"/>
            <a:r>
              <a:rPr lang="es-ES" sz="2800" b="1" dirty="0">
                <a:solidFill>
                  <a:srgbClr val="FFC000"/>
                </a:solidFill>
                <a:effectLst>
                  <a:outerShdw blurRad="38100" dist="38100" dir="2700000" algn="tl">
                    <a:srgbClr val="000000">
                      <a:alpha val="43137"/>
                    </a:srgbClr>
                  </a:outerShdw>
                </a:effectLst>
                <a:latin typeface="Calibri" pitchFamily="34" charset="0"/>
              </a:rPr>
              <a:t>Las comunicaciones inalámbricas</a:t>
            </a:r>
            <a:r>
              <a:rPr lang="es-ES" sz="2800" b="1" dirty="0">
                <a:latin typeface="Calibri" pitchFamily="34" charset="0"/>
              </a:rPr>
              <a:t>:</a:t>
            </a:r>
            <a:endParaRPr lang="es-ES" sz="2800" dirty="0">
              <a:effectLst/>
              <a:latin typeface="Calibri" pitchFamily="34" charset="0"/>
            </a:endParaRPr>
          </a:p>
          <a:p>
            <a:pPr algn="just"/>
            <a:endParaRPr lang="es-ES" sz="800" dirty="0">
              <a:effectLst/>
              <a:latin typeface="Calibri" pitchFamily="34" charset="0"/>
            </a:endParaRPr>
          </a:p>
          <a:p>
            <a:pPr algn="just"/>
            <a:r>
              <a:rPr lang="es-ES" sz="2800" dirty="0">
                <a:latin typeface="Calibri" pitchFamily="34" charset="0"/>
              </a:rPr>
              <a:t>1899</a:t>
            </a:r>
            <a:r>
              <a:rPr lang="es-ES" sz="2800" dirty="0">
                <a:effectLst/>
                <a:latin typeface="Calibri" pitchFamily="34" charset="0"/>
              </a:rPr>
              <a:t>: </a:t>
            </a:r>
            <a:r>
              <a:rPr lang="es-ES" sz="2800" dirty="0">
                <a:latin typeface="Calibri" pitchFamily="34" charset="0"/>
              </a:rPr>
              <a:t>Marconi</a:t>
            </a:r>
            <a:r>
              <a:rPr lang="es-ES" sz="2800" dirty="0">
                <a:effectLst/>
                <a:latin typeface="Calibri" pitchFamily="34" charset="0"/>
              </a:rPr>
              <a:t> envía el primer mensaje a través del Canal de la Mancha, de Francia a Dover, Inglaterra.</a:t>
            </a:r>
          </a:p>
          <a:p>
            <a:pPr algn="just"/>
            <a:endParaRPr lang="es-ES" sz="800" dirty="0">
              <a:effectLst/>
              <a:latin typeface="Calibri" pitchFamily="34" charset="0"/>
            </a:endParaRPr>
          </a:p>
          <a:p>
            <a:pPr algn="just"/>
            <a:r>
              <a:rPr lang="es-ES" sz="2800" dirty="0">
                <a:latin typeface="Calibri" pitchFamily="34" charset="0"/>
              </a:rPr>
              <a:t>1901</a:t>
            </a:r>
            <a:r>
              <a:rPr lang="es-ES" sz="2800" dirty="0">
                <a:effectLst/>
                <a:latin typeface="Calibri" pitchFamily="34" charset="0"/>
              </a:rPr>
              <a:t>: </a:t>
            </a:r>
            <a:r>
              <a:rPr lang="es-ES" sz="2800" dirty="0">
                <a:latin typeface="Calibri" pitchFamily="34" charset="0"/>
              </a:rPr>
              <a:t>Marconi</a:t>
            </a:r>
            <a:r>
              <a:rPr lang="es-ES" sz="2800" dirty="0">
                <a:effectLst/>
                <a:latin typeface="Calibri" pitchFamily="34" charset="0"/>
              </a:rPr>
              <a:t> hace posible las primeras señales atravesando el </a:t>
            </a:r>
            <a:r>
              <a:rPr lang="es-ES" sz="2800" dirty="0" err="1">
                <a:effectLst/>
                <a:latin typeface="Calibri" pitchFamily="34" charset="0"/>
              </a:rPr>
              <a:t>Oceáno</a:t>
            </a:r>
            <a:r>
              <a:rPr lang="es-ES" sz="2800" dirty="0">
                <a:effectLst/>
                <a:latin typeface="Calibri" pitchFamily="34" charset="0"/>
              </a:rPr>
              <a:t> Atlántico.</a:t>
            </a:r>
          </a:p>
          <a:p>
            <a:pPr algn="just"/>
            <a:endParaRPr lang="es-ES" sz="800" dirty="0">
              <a:effectLst/>
              <a:latin typeface="Calibri" pitchFamily="34" charset="0"/>
            </a:endParaRPr>
          </a:p>
          <a:p>
            <a:pPr algn="just"/>
            <a:r>
              <a:rPr lang="es-ES" sz="2800" dirty="0">
                <a:latin typeface="Calibri" pitchFamily="34" charset="0"/>
              </a:rPr>
              <a:t>1906</a:t>
            </a:r>
            <a:r>
              <a:rPr lang="es-ES" sz="2800" dirty="0">
                <a:effectLst/>
                <a:latin typeface="Calibri" pitchFamily="34" charset="0"/>
              </a:rPr>
              <a:t>: </a:t>
            </a:r>
            <a:r>
              <a:rPr lang="es-ES" sz="2800" dirty="0" err="1">
                <a:latin typeface="Calibri" pitchFamily="34" charset="0"/>
              </a:rPr>
              <a:t>Reginal</a:t>
            </a:r>
            <a:r>
              <a:rPr lang="es-ES" sz="2800" dirty="0">
                <a:latin typeface="Calibri" pitchFamily="34" charset="0"/>
              </a:rPr>
              <a:t> </a:t>
            </a:r>
            <a:r>
              <a:rPr lang="es-ES" sz="2800" b="1" dirty="0" err="1">
                <a:latin typeface="Calibri" pitchFamily="34" charset="0"/>
              </a:rPr>
              <a:t>Fessenden</a:t>
            </a:r>
            <a:r>
              <a:rPr lang="es-ES" sz="2800" dirty="0">
                <a:effectLst/>
                <a:latin typeface="Calibri" pitchFamily="34" charset="0"/>
              </a:rPr>
              <a:t> usa el principio </a:t>
            </a:r>
            <a:r>
              <a:rPr lang="es-ES" sz="2800" i="1" dirty="0">
                <a:effectLst>
                  <a:outerShdw blurRad="38100" dist="38100" dir="2700000" algn="tl">
                    <a:srgbClr val="000000">
                      <a:alpha val="43137"/>
                    </a:srgbClr>
                  </a:outerShdw>
                </a:effectLst>
                <a:latin typeface="Calibri" pitchFamily="34" charset="0"/>
              </a:rPr>
              <a:t>heterodino</a:t>
            </a:r>
            <a:r>
              <a:rPr lang="es-ES" sz="2800" dirty="0">
                <a:effectLst/>
                <a:latin typeface="Calibri" pitchFamily="34" charset="0"/>
              </a:rPr>
              <a:t> para la primera transmisión de </a:t>
            </a:r>
            <a:r>
              <a:rPr lang="es-ES" sz="2800" dirty="0">
                <a:solidFill>
                  <a:srgbClr val="FFFF00"/>
                </a:solidFill>
                <a:effectLst/>
                <a:latin typeface="Calibri" pitchFamily="34" charset="0"/>
              </a:rPr>
              <a:t>audio</a:t>
            </a:r>
            <a:r>
              <a:rPr lang="es-ES" sz="2800" dirty="0">
                <a:effectLst/>
                <a:latin typeface="Calibri" pitchFamily="34" charset="0"/>
              </a:rPr>
              <a:t> de la historia</a:t>
            </a:r>
          </a:p>
          <a:p>
            <a:pPr algn="just"/>
            <a:endParaRPr lang="es-ES" sz="800" dirty="0">
              <a:effectLst/>
              <a:latin typeface="Calibri" pitchFamily="34" charset="0"/>
            </a:endParaRPr>
          </a:p>
          <a:p>
            <a:pPr algn="just"/>
            <a:r>
              <a:rPr lang="es-ES" sz="2800" dirty="0">
                <a:latin typeface="Calibri" pitchFamily="34" charset="0"/>
              </a:rPr>
              <a:t>1918</a:t>
            </a:r>
            <a:r>
              <a:rPr lang="es-ES" sz="2800" dirty="0">
                <a:effectLst/>
                <a:latin typeface="Calibri" pitchFamily="34" charset="0"/>
              </a:rPr>
              <a:t>: </a:t>
            </a:r>
            <a:r>
              <a:rPr lang="es-ES" sz="2800" dirty="0">
                <a:latin typeface="Calibri" pitchFamily="34" charset="0"/>
              </a:rPr>
              <a:t>Edwin H. </a:t>
            </a:r>
            <a:r>
              <a:rPr lang="es-ES" sz="2800" b="1" dirty="0">
                <a:latin typeface="Calibri" pitchFamily="34" charset="0"/>
              </a:rPr>
              <a:t>Armstrong</a:t>
            </a:r>
            <a:r>
              <a:rPr lang="es-ES" sz="2800" dirty="0">
                <a:effectLst/>
                <a:latin typeface="Calibri" pitchFamily="34" charset="0"/>
              </a:rPr>
              <a:t> inventa el </a:t>
            </a:r>
            <a:r>
              <a:rPr lang="es-ES" sz="2800" i="1" dirty="0">
                <a:effectLst>
                  <a:outerShdw blurRad="38100" dist="38100" dir="2700000" algn="tl">
                    <a:srgbClr val="000000">
                      <a:alpha val="43137"/>
                    </a:srgbClr>
                  </a:outerShdw>
                </a:effectLst>
                <a:latin typeface="Calibri" pitchFamily="34" charset="0"/>
              </a:rPr>
              <a:t>superheterodino</a:t>
            </a:r>
            <a:r>
              <a:rPr lang="es-ES" sz="2800" dirty="0">
                <a:effectLst/>
                <a:latin typeface="Calibri" pitchFamily="34" charset="0"/>
              </a:rPr>
              <a:t>. Base de las radiocomunicaciones actuales.</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0179" name="Rectangle 3"/>
          <p:cNvSpPr>
            <a:spLocks noGrp="1" noChangeArrowheads="1"/>
          </p:cNvSpPr>
          <p:nvPr>
            <p:ph type="subTitle" idx="1"/>
          </p:nvPr>
        </p:nvSpPr>
        <p:spPr>
          <a:xfrm>
            <a:off x="179388" y="1196975"/>
            <a:ext cx="8785225" cy="4824413"/>
          </a:xfrm>
        </p:spPr>
        <p:txBody>
          <a:bodyPr/>
          <a:lstStyle/>
          <a:p>
            <a:pPr algn="just"/>
            <a:r>
              <a:rPr lang="es-ES" sz="2800" b="1" dirty="0">
                <a:solidFill>
                  <a:srgbClr val="FFC000"/>
                </a:solidFill>
                <a:effectLst>
                  <a:outerShdw blurRad="38100" dist="38100" dir="2700000" algn="tl">
                    <a:srgbClr val="000000">
                      <a:alpha val="43137"/>
                    </a:srgbClr>
                  </a:outerShdw>
                </a:effectLst>
                <a:latin typeface="Calibri" pitchFamily="34" charset="0"/>
              </a:rPr>
              <a:t>Las comunicaciones inalámbricas</a:t>
            </a:r>
            <a:r>
              <a:rPr lang="es-ES" sz="2800" b="1" dirty="0">
                <a:latin typeface="Calibri" pitchFamily="34" charset="0"/>
              </a:rPr>
              <a:t>:</a:t>
            </a:r>
            <a:endParaRPr lang="es-ES" sz="2800" dirty="0">
              <a:effectLst/>
              <a:latin typeface="Calibri" pitchFamily="34" charset="0"/>
            </a:endParaRPr>
          </a:p>
          <a:p>
            <a:pPr algn="just"/>
            <a:endParaRPr lang="es-ES" sz="800" dirty="0">
              <a:effectLst/>
              <a:latin typeface="Calibri" pitchFamily="34" charset="0"/>
            </a:endParaRPr>
          </a:p>
          <a:p>
            <a:pPr algn="just"/>
            <a:r>
              <a:rPr lang="es-ES" sz="2800" dirty="0">
                <a:latin typeface="Calibri" pitchFamily="34" charset="0"/>
              </a:rPr>
              <a:t>1908</a:t>
            </a:r>
            <a:r>
              <a:rPr lang="es-ES" sz="2800" dirty="0">
                <a:effectLst/>
                <a:latin typeface="Calibri" pitchFamily="34" charset="0"/>
              </a:rPr>
              <a:t>: </a:t>
            </a:r>
            <a:r>
              <a:rPr lang="es-ES" sz="2800" b="1" dirty="0">
                <a:latin typeface="Calibri" pitchFamily="34" charset="0"/>
              </a:rPr>
              <a:t>Lee de </a:t>
            </a:r>
            <a:r>
              <a:rPr lang="es-ES" sz="2800" b="1" dirty="0" err="1">
                <a:latin typeface="Calibri" pitchFamily="34" charset="0"/>
              </a:rPr>
              <a:t>Forest</a:t>
            </a:r>
            <a:r>
              <a:rPr lang="es-ES" sz="2800" dirty="0">
                <a:effectLst/>
                <a:latin typeface="Calibri" pitchFamily="34" charset="0"/>
              </a:rPr>
              <a:t> inventa el </a:t>
            </a:r>
            <a:r>
              <a:rPr lang="es-ES" sz="2800" i="1" dirty="0">
                <a:effectLst>
                  <a:outerShdw blurRad="38100" dist="38100" dir="2700000" algn="tl">
                    <a:srgbClr val="000000">
                      <a:alpha val="43137"/>
                    </a:srgbClr>
                  </a:outerShdw>
                </a:effectLst>
                <a:latin typeface="Calibri" pitchFamily="34" charset="0"/>
              </a:rPr>
              <a:t>tríodo de tubo de vacío </a:t>
            </a:r>
            <a:r>
              <a:rPr lang="es-ES" sz="2800" dirty="0">
                <a:effectLst/>
                <a:latin typeface="Calibri" pitchFamily="34" charset="0"/>
              </a:rPr>
              <a:t>(bulbo) basado en el efecto termoiónico descubierto por Edison, el cual permite la primera amplificación práctica de señales electrónicas así como la </a:t>
            </a:r>
            <a:r>
              <a:rPr lang="es-ES" sz="2800" i="1" dirty="0">
                <a:effectLst>
                  <a:outerShdw blurRad="38100" dist="38100" dir="2700000" algn="tl">
                    <a:srgbClr val="000000">
                      <a:alpha val="43137"/>
                    </a:srgbClr>
                  </a:outerShdw>
                </a:effectLst>
                <a:latin typeface="Calibri" pitchFamily="34" charset="0"/>
              </a:rPr>
              <a:t>modulación</a:t>
            </a:r>
            <a:r>
              <a:rPr lang="es-ES" sz="2800" dirty="0">
                <a:effectLst/>
                <a:latin typeface="Calibri" pitchFamily="34" charset="0"/>
              </a:rPr>
              <a:t>. Así </a:t>
            </a:r>
            <a:r>
              <a:rPr lang="es-ES" sz="2800" dirty="0">
                <a:solidFill>
                  <a:srgbClr val="FFC000"/>
                </a:solidFill>
                <a:latin typeface="Calibri" pitchFamily="34" charset="0"/>
              </a:rPr>
              <a:t>nace la </a:t>
            </a:r>
            <a:r>
              <a:rPr lang="es-ES" sz="2800" i="1" dirty="0">
                <a:solidFill>
                  <a:srgbClr val="FFC000"/>
                </a:solidFill>
                <a:effectLst>
                  <a:outerShdw blurRad="38100" dist="38100" dir="2700000" algn="tl">
                    <a:srgbClr val="000000">
                      <a:alpha val="43137"/>
                    </a:srgbClr>
                  </a:outerShdw>
                </a:effectLst>
                <a:latin typeface="Calibri" pitchFamily="34" charset="0"/>
              </a:rPr>
              <a:t>Electrónica</a:t>
            </a:r>
            <a:r>
              <a:rPr lang="es-ES" sz="2800" dirty="0">
                <a:latin typeface="Calibri" pitchFamily="34" charset="0"/>
              </a:rPr>
              <a:t>.</a:t>
            </a:r>
          </a:p>
          <a:p>
            <a:pPr algn="just"/>
            <a:endParaRPr lang="es-ES" sz="800" dirty="0">
              <a:latin typeface="Calibri" pitchFamily="34" charset="0"/>
            </a:endParaRPr>
          </a:p>
          <a:p>
            <a:pPr algn="just"/>
            <a:r>
              <a:rPr lang="es-ES" sz="2800" dirty="0">
                <a:latin typeface="Calibri" pitchFamily="34" charset="0"/>
              </a:rPr>
              <a:t>1951</a:t>
            </a:r>
            <a:r>
              <a:rPr lang="es-ES" sz="2800" dirty="0">
                <a:effectLst/>
                <a:latin typeface="Calibri" pitchFamily="34" charset="0"/>
              </a:rPr>
              <a:t>: </a:t>
            </a:r>
            <a:r>
              <a:rPr lang="es-ES" sz="2800" dirty="0">
                <a:latin typeface="Calibri" pitchFamily="34" charset="0"/>
              </a:rPr>
              <a:t>William Bradford </a:t>
            </a:r>
            <a:r>
              <a:rPr lang="es-ES" sz="2800" b="1" dirty="0" err="1">
                <a:latin typeface="Calibri" pitchFamily="34" charset="0"/>
              </a:rPr>
              <a:t>Shockley</a:t>
            </a:r>
            <a:r>
              <a:rPr lang="es-ES" sz="2800" dirty="0">
                <a:effectLst/>
                <a:latin typeface="Calibri" pitchFamily="34" charset="0"/>
              </a:rPr>
              <a:t> inventa el </a:t>
            </a:r>
            <a:r>
              <a:rPr lang="es-ES" i="1" dirty="0">
                <a:effectLst>
                  <a:outerShdw blurRad="38100" dist="38100" dir="2700000" algn="tl">
                    <a:srgbClr val="000000">
                      <a:alpha val="43137"/>
                    </a:srgbClr>
                  </a:outerShdw>
                </a:effectLst>
                <a:latin typeface="Calibri" pitchFamily="34" charset="0"/>
              </a:rPr>
              <a:t>transistor</a:t>
            </a:r>
            <a:r>
              <a:rPr lang="es-ES" sz="2800" dirty="0">
                <a:effectLst/>
                <a:latin typeface="Calibri" pitchFamily="34" charset="0"/>
              </a:rPr>
              <a:t>,</a:t>
            </a:r>
            <a:r>
              <a:rPr lang="es-ES" sz="2800" dirty="0">
                <a:latin typeface="Calibri" pitchFamily="34" charset="0"/>
              </a:rPr>
              <a:t>  </a:t>
            </a:r>
            <a:r>
              <a:rPr lang="es-ES" sz="2800" dirty="0">
                <a:effectLst/>
                <a:latin typeface="Calibri" pitchFamily="34" charset="0"/>
              </a:rPr>
              <a:t>el cual hace el mismo trabajo que el tríodo, pero con un consumo de potencia miles de veces menor.</a:t>
            </a:r>
          </a:p>
          <a:p>
            <a:pPr algn="just"/>
            <a:endParaRPr lang="es-ES" sz="8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8" name="Rectangle 221"/>
          <p:cNvSpPr>
            <a:spLocks noGrp="1" noChangeArrowheads="1"/>
          </p:cNvSpPr>
          <p:nvPr>
            <p:ph type="ftr" sz="quarter" idx="11"/>
          </p:nvPr>
        </p:nvSpPr>
        <p:spPr/>
        <p:txBody>
          <a:bodyPr/>
          <a:lstStyle/>
          <a:p>
            <a:r>
              <a:rPr lang="es-MX"/>
              <a:t>José Juan Rincón Pasaye. FIE-UMSNH</a:t>
            </a:r>
          </a:p>
        </p:txBody>
      </p:sp>
      <p:sp>
        <p:nvSpPr>
          <p:cNvPr id="51203" name="Rectangle 3"/>
          <p:cNvSpPr>
            <a:spLocks noGrp="1" noChangeArrowheads="1"/>
          </p:cNvSpPr>
          <p:nvPr>
            <p:ph type="subTitle" idx="1"/>
          </p:nvPr>
        </p:nvSpPr>
        <p:spPr>
          <a:xfrm>
            <a:off x="179388" y="1196975"/>
            <a:ext cx="8785225" cy="4824413"/>
          </a:xfrm>
        </p:spPr>
        <p:txBody>
          <a:bodyPr/>
          <a:lstStyle/>
          <a:p>
            <a:pPr algn="just"/>
            <a:r>
              <a:rPr lang="es-ES" sz="2800" dirty="0" smtClean="0">
                <a:latin typeface="Calibri" pitchFamily="34" charset="0"/>
              </a:rPr>
              <a:t>	El </a:t>
            </a:r>
            <a:r>
              <a:rPr lang="es-ES" sz="2800" dirty="0">
                <a:latin typeface="Calibri" pitchFamily="34" charset="0"/>
              </a:rPr>
              <a:t>Tríodo:                         El Primer Transistor:</a:t>
            </a:r>
          </a:p>
        </p:txBody>
      </p:sp>
      <p:pic>
        <p:nvPicPr>
          <p:cNvPr id="51205" name="Picture 5" descr="TRIOSYM"/>
          <p:cNvPicPr>
            <a:picLocks noChangeAspect="1" noChangeArrowheads="1"/>
          </p:cNvPicPr>
          <p:nvPr/>
        </p:nvPicPr>
        <p:blipFill>
          <a:blip r:embed="rId2" cstate="print"/>
          <a:srcRect l="2635" t="10152" r="6471" b="5888"/>
          <a:stretch>
            <a:fillRect/>
          </a:stretch>
        </p:blipFill>
        <p:spPr bwMode="auto">
          <a:xfrm>
            <a:off x="395288" y="1663700"/>
            <a:ext cx="2881312" cy="1419225"/>
          </a:xfrm>
          <a:prstGeom prst="rect">
            <a:avLst/>
          </a:prstGeom>
          <a:noFill/>
        </p:spPr>
      </p:pic>
      <p:pic>
        <p:nvPicPr>
          <p:cNvPr id="51209" name="Picture 9" descr="Archivo:VT127A 1.JPG">
            <a:hlinkClick r:id="rId3"/>
          </p:cNvPr>
          <p:cNvPicPr>
            <a:picLocks noChangeAspect="1" noChangeArrowheads="1"/>
          </p:cNvPicPr>
          <p:nvPr/>
        </p:nvPicPr>
        <p:blipFill>
          <a:blip r:embed="rId4" cstate="print"/>
          <a:srcRect l="4221" t="5028" b="4250"/>
          <a:stretch>
            <a:fillRect/>
          </a:stretch>
        </p:blipFill>
        <p:spPr bwMode="auto">
          <a:xfrm>
            <a:off x="395288" y="3141663"/>
            <a:ext cx="2925762" cy="3095625"/>
          </a:xfrm>
          <a:prstGeom prst="rect">
            <a:avLst/>
          </a:prstGeom>
          <a:noFill/>
        </p:spPr>
      </p:pic>
      <p:pic>
        <p:nvPicPr>
          <p:cNvPr id="51211" name="Picture 11" descr="Archivo:Replica-of-first-transistor.jpg">
            <a:hlinkClick r:id="rId5"/>
          </p:cNvPr>
          <p:cNvPicPr>
            <a:picLocks noChangeAspect="1" noChangeArrowheads="1"/>
          </p:cNvPicPr>
          <p:nvPr/>
        </p:nvPicPr>
        <p:blipFill>
          <a:blip r:embed="rId6" cstate="print"/>
          <a:srcRect/>
          <a:stretch>
            <a:fillRect/>
          </a:stretch>
        </p:blipFill>
        <p:spPr bwMode="auto">
          <a:xfrm>
            <a:off x="3924300" y="1700213"/>
            <a:ext cx="4762500" cy="4267200"/>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2227" name="Rectangle 3"/>
          <p:cNvSpPr>
            <a:spLocks noGrp="1" noChangeArrowheads="1"/>
          </p:cNvSpPr>
          <p:nvPr>
            <p:ph type="subTitle" idx="1"/>
          </p:nvPr>
        </p:nvSpPr>
        <p:spPr>
          <a:xfrm>
            <a:off x="179388" y="1196975"/>
            <a:ext cx="8785225" cy="4824413"/>
          </a:xfrm>
        </p:spPr>
        <p:txBody>
          <a:bodyPr/>
          <a:lstStyle/>
          <a:p>
            <a:pPr algn="just"/>
            <a:r>
              <a:rPr lang="es-ES" sz="2800" b="1" dirty="0">
                <a:solidFill>
                  <a:srgbClr val="FFC000"/>
                </a:solidFill>
                <a:effectLst>
                  <a:outerShdw blurRad="38100" dist="38100" dir="2700000" algn="tl">
                    <a:srgbClr val="000000">
                      <a:alpha val="43137"/>
                    </a:srgbClr>
                  </a:outerShdw>
                </a:effectLst>
                <a:latin typeface="Calibri" pitchFamily="34" charset="0"/>
              </a:rPr>
              <a:t>La Radio</a:t>
            </a:r>
          </a:p>
          <a:p>
            <a:pPr algn="just"/>
            <a:endParaRPr lang="es-ES" sz="800" b="1" dirty="0">
              <a:effectLst/>
              <a:latin typeface="Calibri" pitchFamily="34" charset="0"/>
            </a:endParaRPr>
          </a:p>
          <a:p>
            <a:pPr algn="just"/>
            <a:r>
              <a:rPr lang="es-ES" sz="2800" dirty="0">
                <a:effectLst/>
                <a:latin typeface="Calibri" pitchFamily="34" charset="0"/>
              </a:rPr>
              <a:t>El tríodo hace posible la </a:t>
            </a:r>
            <a:r>
              <a:rPr lang="es-ES" sz="2800" i="1" dirty="0" smtClean="0">
                <a:effectLst>
                  <a:outerShdw blurRad="38100" dist="38100" dir="2700000" algn="tl">
                    <a:srgbClr val="000000">
                      <a:alpha val="43137"/>
                    </a:srgbClr>
                  </a:outerShdw>
                </a:effectLst>
                <a:latin typeface="Calibri" pitchFamily="34" charset="0"/>
              </a:rPr>
              <a:t>Amplitud Modulada</a:t>
            </a:r>
            <a:r>
              <a:rPr lang="es-ES" sz="2800" dirty="0" smtClean="0">
                <a:effectLst>
                  <a:outerShdw blurRad="38100" dist="38100" dir="2700000" algn="tl">
                    <a:srgbClr val="000000">
                      <a:alpha val="43137"/>
                    </a:srgbClr>
                  </a:outerShdw>
                </a:effectLst>
                <a:latin typeface="Calibri" pitchFamily="34" charset="0"/>
              </a:rPr>
              <a:t> </a:t>
            </a:r>
            <a:r>
              <a:rPr lang="es-ES" sz="2800" dirty="0">
                <a:effectLst/>
                <a:latin typeface="Calibri" pitchFamily="34" charset="0"/>
              </a:rPr>
              <a:t>(AM) y con ello las transmisiones regulares de radio.</a:t>
            </a:r>
          </a:p>
          <a:p>
            <a:pPr algn="just"/>
            <a:endParaRPr lang="es-ES" sz="800" dirty="0">
              <a:effectLst/>
              <a:latin typeface="Calibri" pitchFamily="34" charset="0"/>
            </a:endParaRPr>
          </a:p>
          <a:p>
            <a:pPr algn="just"/>
            <a:r>
              <a:rPr lang="es-ES" sz="2800" dirty="0">
                <a:latin typeface="Calibri" pitchFamily="34" charset="0"/>
              </a:rPr>
              <a:t>1920</a:t>
            </a:r>
            <a:r>
              <a:rPr lang="es-ES" sz="2800" dirty="0">
                <a:effectLst/>
                <a:latin typeface="Calibri" pitchFamily="34" charset="0"/>
              </a:rPr>
              <a:t>: Comienzan las primeras transmisiones de radio en </a:t>
            </a:r>
            <a:r>
              <a:rPr lang="es-ES" i="1" dirty="0" smtClean="0">
                <a:effectLst>
                  <a:outerShdw blurRad="38100" dist="38100" dir="2700000" algn="tl">
                    <a:srgbClr val="000000">
                      <a:alpha val="43137"/>
                    </a:srgbClr>
                  </a:outerShdw>
                </a:effectLst>
                <a:latin typeface="Calibri" pitchFamily="34" charset="0"/>
              </a:rPr>
              <a:t>AM</a:t>
            </a:r>
            <a:r>
              <a:rPr lang="es-ES" sz="2800" dirty="0">
                <a:effectLst/>
                <a:latin typeface="Calibri" pitchFamily="34" charset="0"/>
              </a:rPr>
              <a:t> comercial en Detroit y Pittsburgh.</a:t>
            </a:r>
          </a:p>
          <a:p>
            <a:pPr algn="just"/>
            <a:endParaRPr lang="es-ES" sz="800" dirty="0">
              <a:effectLst/>
              <a:latin typeface="Calibri" pitchFamily="34" charset="0"/>
            </a:endParaRPr>
          </a:p>
          <a:p>
            <a:pPr algn="just"/>
            <a:r>
              <a:rPr lang="es-ES" sz="2800" dirty="0">
                <a:latin typeface="Calibri" pitchFamily="34" charset="0"/>
              </a:rPr>
              <a:t>1933</a:t>
            </a:r>
            <a:r>
              <a:rPr lang="es-ES" sz="2800" dirty="0">
                <a:effectLst/>
                <a:latin typeface="Calibri" pitchFamily="34" charset="0"/>
              </a:rPr>
              <a:t>: </a:t>
            </a:r>
            <a:r>
              <a:rPr lang="es-ES" sz="2800" dirty="0">
                <a:latin typeface="Calibri" pitchFamily="34" charset="0"/>
              </a:rPr>
              <a:t>Edwin H. </a:t>
            </a:r>
            <a:r>
              <a:rPr lang="es-ES" sz="2800" b="1" dirty="0">
                <a:latin typeface="Calibri" pitchFamily="34" charset="0"/>
              </a:rPr>
              <a:t>Armstrong</a:t>
            </a:r>
            <a:r>
              <a:rPr lang="es-ES" sz="2800" dirty="0">
                <a:effectLst/>
                <a:latin typeface="Calibri" pitchFamily="34" charset="0"/>
              </a:rPr>
              <a:t> inventa la </a:t>
            </a:r>
            <a:r>
              <a:rPr lang="es-ES" sz="2800" dirty="0">
                <a:effectLst>
                  <a:outerShdw blurRad="38100" dist="38100" dir="2700000" algn="tl">
                    <a:srgbClr val="000000">
                      <a:alpha val="43137"/>
                    </a:srgbClr>
                  </a:outerShdw>
                </a:effectLst>
                <a:latin typeface="Calibri" pitchFamily="34" charset="0"/>
              </a:rPr>
              <a:t>Frecuencia Modulada </a:t>
            </a:r>
            <a:r>
              <a:rPr lang="es-ES" sz="2800" dirty="0">
                <a:effectLst/>
                <a:latin typeface="Calibri" pitchFamily="34" charset="0"/>
              </a:rPr>
              <a:t>(FM), comenzando la emisión comercial en </a:t>
            </a:r>
            <a:r>
              <a:rPr lang="es-ES" i="1" dirty="0" smtClean="0">
                <a:effectLst>
                  <a:outerShdw blurRad="38100" dist="38100" dir="2700000" algn="tl">
                    <a:srgbClr val="000000">
                      <a:alpha val="43137"/>
                    </a:srgbClr>
                  </a:outerShdw>
                </a:effectLst>
                <a:latin typeface="Calibri" pitchFamily="34" charset="0"/>
              </a:rPr>
              <a:t>FM</a:t>
            </a:r>
            <a:r>
              <a:rPr lang="es-ES" sz="2800" dirty="0">
                <a:effectLst/>
                <a:latin typeface="Calibri" pitchFamily="34" charset="0"/>
              </a:rPr>
              <a:t> en 1936.</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3251" name="Rectangle 3"/>
          <p:cNvSpPr>
            <a:spLocks noGrp="1" noChangeArrowheads="1"/>
          </p:cNvSpPr>
          <p:nvPr>
            <p:ph type="subTitle" idx="1"/>
          </p:nvPr>
        </p:nvSpPr>
        <p:spPr>
          <a:xfrm>
            <a:off x="179388" y="1196975"/>
            <a:ext cx="8785225" cy="4824413"/>
          </a:xfrm>
        </p:spPr>
        <p:txBody>
          <a:bodyPr/>
          <a:lstStyle/>
          <a:p>
            <a:pPr algn="just"/>
            <a:r>
              <a:rPr lang="es-ES" sz="2800" b="1" dirty="0">
                <a:solidFill>
                  <a:srgbClr val="FFC000"/>
                </a:solidFill>
                <a:effectLst>
                  <a:outerShdw blurRad="38100" dist="38100" dir="2700000" algn="tl">
                    <a:srgbClr val="000000">
                      <a:alpha val="43137"/>
                    </a:srgbClr>
                  </a:outerShdw>
                </a:effectLst>
                <a:latin typeface="Calibri" pitchFamily="34" charset="0"/>
              </a:rPr>
              <a:t>La Televisión</a:t>
            </a:r>
          </a:p>
          <a:p>
            <a:pPr algn="just"/>
            <a:endParaRPr lang="es-ES" sz="800" b="1" dirty="0">
              <a:effectLst/>
              <a:latin typeface="Calibri" pitchFamily="34" charset="0"/>
            </a:endParaRPr>
          </a:p>
          <a:p>
            <a:pPr algn="just"/>
            <a:r>
              <a:rPr lang="es-ES" sz="2800" dirty="0">
                <a:latin typeface="Calibri" pitchFamily="34" charset="0"/>
              </a:rPr>
              <a:t>1897</a:t>
            </a:r>
            <a:r>
              <a:rPr lang="es-ES" sz="2800" dirty="0">
                <a:effectLst/>
                <a:latin typeface="Calibri" pitchFamily="34" charset="0"/>
              </a:rPr>
              <a:t>: </a:t>
            </a:r>
            <a:r>
              <a:rPr lang="es-ES" sz="2800" dirty="0" err="1">
                <a:latin typeface="Calibri" pitchFamily="34" charset="0"/>
              </a:rPr>
              <a:t>Ferdinand</a:t>
            </a:r>
            <a:r>
              <a:rPr lang="es-ES" sz="2800" dirty="0">
                <a:latin typeface="Calibri" pitchFamily="34" charset="0"/>
              </a:rPr>
              <a:t> </a:t>
            </a:r>
            <a:r>
              <a:rPr lang="es-ES" sz="2800" b="1" dirty="0">
                <a:latin typeface="Calibri" pitchFamily="34" charset="0"/>
              </a:rPr>
              <a:t>Braun</a:t>
            </a:r>
            <a:r>
              <a:rPr lang="es-ES" sz="2800" dirty="0">
                <a:effectLst/>
                <a:latin typeface="Calibri" pitchFamily="34" charset="0"/>
              </a:rPr>
              <a:t> inventa el </a:t>
            </a:r>
            <a:r>
              <a:rPr lang="es-ES" sz="2800" i="1" dirty="0">
                <a:effectLst>
                  <a:outerShdw blurRad="38100" dist="38100" dir="2700000" algn="tl">
                    <a:srgbClr val="000000">
                      <a:alpha val="43137"/>
                    </a:srgbClr>
                  </a:outerShdw>
                </a:effectLst>
                <a:latin typeface="Calibri" pitchFamily="34" charset="0"/>
              </a:rPr>
              <a:t>tubo de rayos catódicos </a:t>
            </a:r>
            <a:r>
              <a:rPr lang="es-ES" sz="2800" dirty="0">
                <a:effectLst/>
                <a:latin typeface="Calibri" pitchFamily="34" charset="0"/>
              </a:rPr>
              <a:t>y el osciloscopio.</a:t>
            </a:r>
          </a:p>
          <a:p>
            <a:pPr algn="just"/>
            <a:endParaRPr lang="es-ES" sz="800" dirty="0">
              <a:effectLst/>
              <a:latin typeface="Calibri" pitchFamily="34" charset="0"/>
            </a:endParaRPr>
          </a:p>
          <a:p>
            <a:pPr algn="just"/>
            <a:r>
              <a:rPr lang="es-ES" sz="2800" dirty="0">
                <a:latin typeface="Calibri" pitchFamily="34" charset="0"/>
              </a:rPr>
              <a:t>1923</a:t>
            </a:r>
            <a:r>
              <a:rPr lang="es-ES" sz="2800" dirty="0">
                <a:effectLst/>
                <a:latin typeface="Calibri" pitchFamily="34" charset="0"/>
              </a:rPr>
              <a:t>: </a:t>
            </a:r>
            <a:r>
              <a:rPr lang="es-ES" sz="2800" dirty="0">
                <a:latin typeface="Calibri" pitchFamily="34" charset="0"/>
              </a:rPr>
              <a:t>Vladimir </a:t>
            </a:r>
            <a:r>
              <a:rPr lang="es-ES" sz="2800" b="1" dirty="0" err="1">
                <a:latin typeface="Calibri" pitchFamily="34" charset="0"/>
              </a:rPr>
              <a:t>Zworykin</a:t>
            </a:r>
            <a:r>
              <a:rPr lang="es-ES" sz="2800" dirty="0">
                <a:effectLst/>
                <a:latin typeface="Calibri" pitchFamily="34" charset="0"/>
              </a:rPr>
              <a:t> desarrolla el </a:t>
            </a:r>
            <a:r>
              <a:rPr lang="es-ES" sz="2800" i="1" dirty="0">
                <a:effectLst>
                  <a:outerShdw blurRad="38100" dist="38100" dir="2700000" algn="tl">
                    <a:srgbClr val="000000">
                      <a:alpha val="43137"/>
                    </a:srgbClr>
                  </a:outerShdw>
                </a:effectLst>
                <a:latin typeface="Calibri" pitchFamily="34" charset="0"/>
              </a:rPr>
              <a:t>iconoscopio, el primer tubo de cámara</a:t>
            </a:r>
            <a:r>
              <a:rPr lang="es-ES" sz="2800" dirty="0">
                <a:effectLst/>
                <a:latin typeface="Calibri" pitchFamily="34" charset="0"/>
              </a:rPr>
              <a:t> basado en las propiedades electroópticas del selenio, el cual varía su resistencia dependiendo de la luz que recibe (sólo hasta 1990 es sustituido por los sensores de semiconductor).</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4275" name="Rectangle 3"/>
          <p:cNvSpPr>
            <a:spLocks noGrp="1" noChangeArrowheads="1"/>
          </p:cNvSpPr>
          <p:nvPr>
            <p:ph type="subTitle" idx="1"/>
          </p:nvPr>
        </p:nvSpPr>
        <p:spPr>
          <a:xfrm>
            <a:off x="179388" y="1196975"/>
            <a:ext cx="8785225" cy="4824413"/>
          </a:xfrm>
        </p:spPr>
        <p:txBody>
          <a:bodyPr/>
          <a:lstStyle/>
          <a:p>
            <a:pPr algn="just">
              <a:lnSpc>
                <a:spcPct val="80000"/>
              </a:lnSpc>
            </a:pPr>
            <a:r>
              <a:rPr lang="es-ES" sz="2800" b="1" dirty="0">
                <a:solidFill>
                  <a:srgbClr val="FFC000"/>
                </a:solidFill>
                <a:effectLst>
                  <a:outerShdw blurRad="38100" dist="38100" dir="2700000" algn="tl">
                    <a:srgbClr val="000000">
                      <a:alpha val="43137"/>
                    </a:srgbClr>
                  </a:outerShdw>
                </a:effectLst>
                <a:latin typeface="Calibri" pitchFamily="34" charset="0"/>
              </a:rPr>
              <a:t>La Televisión</a:t>
            </a:r>
          </a:p>
          <a:p>
            <a:pPr algn="just">
              <a:lnSpc>
                <a:spcPct val="80000"/>
              </a:lnSpc>
            </a:pPr>
            <a:endParaRPr lang="es-ES" sz="800" b="1" dirty="0">
              <a:effectLst/>
              <a:latin typeface="Calibri" pitchFamily="34" charset="0"/>
            </a:endParaRPr>
          </a:p>
          <a:p>
            <a:pPr algn="just">
              <a:lnSpc>
                <a:spcPct val="80000"/>
              </a:lnSpc>
            </a:pPr>
            <a:endParaRPr lang="es-ES" sz="800" b="1" dirty="0">
              <a:effectLst/>
              <a:latin typeface="Calibri" pitchFamily="34" charset="0"/>
            </a:endParaRPr>
          </a:p>
          <a:p>
            <a:pPr algn="just">
              <a:lnSpc>
                <a:spcPct val="80000"/>
              </a:lnSpc>
            </a:pPr>
            <a:r>
              <a:rPr lang="es-ES" sz="2800" dirty="0">
                <a:latin typeface="Calibri" pitchFamily="34" charset="0"/>
              </a:rPr>
              <a:t>1926</a:t>
            </a:r>
            <a:r>
              <a:rPr lang="es-ES" sz="2800" dirty="0">
                <a:effectLst/>
                <a:latin typeface="Calibri" pitchFamily="34" charset="0"/>
              </a:rPr>
              <a:t>: </a:t>
            </a:r>
            <a:r>
              <a:rPr lang="es-ES" sz="2800" dirty="0">
                <a:latin typeface="Calibri" pitchFamily="34" charset="0"/>
              </a:rPr>
              <a:t>John </a:t>
            </a:r>
            <a:r>
              <a:rPr lang="es-ES" sz="2800" dirty="0" err="1">
                <a:latin typeface="Calibri" pitchFamily="34" charset="0"/>
              </a:rPr>
              <a:t>Logie</a:t>
            </a:r>
            <a:r>
              <a:rPr lang="es-ES" sz="2800" dirty="0">
                <a:latin typeface="Calibri" pitchFamily="34" charset="0"/>
              </a:rPr>
              <a:t> </a:t>
            </a:r>
            <a:r>
              <a:rPr lang="es-ES" sz="2800" b="1" dirty="0" err="1">
                <a:latin typeface="Calibri" pitchFamily="34" charset="0"/>
              </a:rPr>
              <a:t>Baird</a:t>
            </a:r>
            <a:r>
              <a:rPr lang="es-ES" sz="2800" dirty="0">
                <a:effectLst/>
                <a:latin typeface="Calibri" pitchFamily="34" charset="0"/>
              </a:rPr>
              <a:t> realiza la primera demostración pública de transmisión de imágenes de TV en su laboratorio en Londres.</a:t>
            </a:r>
          </a:p>
          <a:p>
            <a:pPr algn="just">
              <a:lnSpc>
                <a:spcPct val="80000"/>
              </a:lnSpc>
            </a:pPr>
            <a:endParaRPr lang="es-ES" sz="800" dirty="0">
              <a:effectLst/>
              <a:latin typeface="Calibri" pitchFamily="34" charset="0"/>
            </a:endParaRPr>
          </a:p>
          <a:p>
            <a:pPr algn="just">
              <a:lnSpc>
                <a:spcPct val="80000"/>
              </a:lnSpc>
            </a:pPr>
            <a:endParaRPr lang="es-ES" sz="800" dirty="0">
              <a:effectLst/>
              <a:latin typeface="Calibri" pitchFamily="34" charset="0"/>
            </a:endParaRPr>
          </a:p>
          <a:p>
            <a:pPr algn="just">
              <a:lnSpc>
                <a:spcPct val="80000"/>
              </a:lnSpc>
            </a:pPr>
            <a:r>
              <a:rPr lang="es-ES" sz="2800" dirty="0">
                <a:latin typeface="Calibri" pitchFamily="34" charset="0"/>
              </a:rPr>
              <a:t>1937</a:t>
            </a:r>
            <a:r>
              <a:rPr lang="es-ES" sz="2800" dirty="0">
                <a:effectLst/>
                <a:latin typeface="Calibri" pitchFamily="34" charset="0"/>
              </a:rPr>
              <a:t>: Se comercializan receptores de TV en Inglaterra.</a:t>
            </a:r>
          </a:p>
          <a:p>
            <a:pPr algn="just">
              <a:lnSpc>
                <a:spcPct val="80000"/>
              </a:lnSpc>
            </a:pPr>
            <a:endParaRPr lang="es-ES" sz="800" dirty="0">
              <a:effectLst/>
              <a:latin typeface="Calibri" pitchFamily="34" charset="0"/>
            </a:endParaRPr>
          </a:p>
          <a:p>
            <a:pPr algn="just">
              <a:lnSpc>
                <a:spcPct val="80000"/>
              </a:lnSpc>
            </a:pPr>
            <a:endParaRPr lang="es-ES" sz="800" dirty="0">
              <a:effectLst/>
              <a:latin typeface="Calibri" pitchFamily="34" charset="0"/>
            </a:endParaRPr>
          </a:p>
          <a:p>
            <a:pPr algn="just">
              <a:lnSpc>
                <a:spcPct val="80000"/>
              </a:lnSpc>
            </a:pPr>
            <a:r>
              <a:rPr lang="es-ES" sz="2800" dirty="0">
                <a:latin typeface="Calibri" pitchFamily="34" charset="0"/>
              </a:rPr>
              <a:t>1941</a:t>
            </a:r>
            <a:r>
              <a:rPr lang="es-ES" sz="2800" dirty="0">
                <a:effectLst/>
                <a:latin typeface="Calibri" pitchFamily="34" charset="0"/>
              </a:rPr>
              <a:t>: Guillermo </a:t>
            </a:r>
            <a:r>
              <a:rPr lang="es-ES" sz="2800" b="1" dirty="0">
                <a:effectLst/>
                <a:latin typeface="Calibri" pitchFamily="34" charset="0"/>
              </a:rPr>
              <a:t>González </a:t>
            </a:r>
            <a:r>
              <a:rPr lang="es-ES" sz="2800" b="1" dirty="0" err="1">
                <a:effectLst/>
                <a:latin typeface="Calibri" pitchFamily="34" charset="0"/>
              </a:rPr>
              <a:t>Camarena</a:t>
            </a:r>
            <a:r>
              <a:rPr lang="es-ES" sz="2800" b="1" dirty="0">
                <a:effectLst/>
                <a:latin typeface="Calibri" pitchFamily="34" charset="0"/>
              </a:rPr>
              <a:t> </a:t>
            </a:r>
            <a:r>
              <a:rPr lang="es-ES" sz="2800" dirty="0">
                <a:effectLst/>
                <a:latin typeface="Calibri" pitchFamily="34" charset="0"/>
              </a:rPr>
              <a:t>patenta </a:t>
            </a:r>
            <a:r>
              <a:rPr lang="es-ES" sz="2800" dirty="0" smtClean="0">
                <a:effectLst/>
                <a:latin typeface="Calibri" pitchFamily="34" charset="0"/>
              </a:rPr>
              <a:t>el </a:t>
            </a:r>
            <a:r>
              <a:rPr lang="es-ES" sz="2800" dirty="0">
                <a:effectLst/>
                <a:latin typeface="Calibri" pitchFamily="34" charset="0"/>
              </a:rPr>
              <a:t>primer sistema de TV en color.</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descr="GPS_Satellite_NASA_art-iif.jpg"/>
          <p:cNvPicPr>
            <a:picLocks noChangeAspect="1"/>
          </p:cNvPicPr>
          <p:nvPr/>
        </p:nvPicPr>
        <p:blipFill>
          <a:blip r:embed="rId2" cstate="print"/>
          <a:srcRect b="17929"/>
          <a:stretch>
            <a:fillRect/>
          </a:stretch>
        </p:blipFill>
        <p:spPr>
          <a:xfrm>
            <a:off x="6114224" y="2276872"/>
            <a:ext cx="3066288" cy="2016224"/>
          </a:xfrm>
          <a:prstGeom prst="rect">
            <a:avLst/>
          </a:prstGeom>
        </p:spPr>
      </p:pic>
      <p:sp>
        <p:nvSpPr>
          <p:cNvPr id="3074" name="Rectangle 2"/>
          <p:cNvSpPr>
            <a:spLocks noGrp="1" noChangeArrowheads="1"/>
          </p:cNvSpPr>
          <p:nvPr>
            <p:ph type="ctrTitle"/>
          </p:nvPr>
        </p:nvSpPr>
        <p:spPr/>
        <p:txBody>
          <a:bodyPr>
            <a:normAutofit/>
          </a:bodyPr>
          <a:lstStyle/>
          <a:p>
            <a:r>
              <a:rPr lang="es-ES" sz="4400" b="1" cap="none" dirty="0" smtClean="0"/>
              <a:t>Introducción</a:t>
            </a:r>
            <a:endParaRPr lang="es-MX" sz="4400" b="1"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3075" name="Rectangle 3"/>
          <p:cNvSpPr>
            <a:spLocks noGrp="1" noChangeArrowheads="1"/>
          </p:cNvSpPr>
          <p:nvPr>
            <p:ph type="subTitle" idx="1"/>
          </p:nvPr>
        </p:nvSpPr>
        <p:spPr>
          <a:xfrm>
            <a:off x="179388" y="1124744"/>
            <a:ext cx="4824659" cy="4824413"/>
          </a:xfrm>
        </p:spPr>
        <p:txBody>
          <a:bodyPr>
            <a:normAutofit lnSpcReduction="10000"/>
          </a:bodyPr>
          <a:lstStyle/>
          <a:p>
            <a:pPr algn="just" defTabSz="1433513">
              <a:lnSpc>
                <a:spcPct val="80000"/>
              </a:lnSpc>
            </a:pPr>
            <a:r>
              <a:rPr lang="es-ES" b="1" dirty="0" smtClean="0">
                <a:latin typeface="Calibri" pitchFamily="34" charset="0"/>
              </a:rPr>
              <a:t>Nuestra </a:t>
            </a:r>
            <a:r>
              <a:rPr lang="es-ES" b="1" dirty="0">
                <a:latin typeface="Calibri" pitchFamily="34" charset="0"/>
              </a:rPr>
              <a:t>vida diaria </a:t>
            </a:r>
            <a:r>
              <a:rPr lang="es-ES" b="1" dirty="0" smtClean="0">
                <a:latin typeface="Calibri" pitchFamily="34" charset="0"/>
              </a:rPr>
              <a:t>está rodeada de dispositivos </a:t>
            </a:r>
            <a:r>
              <a:rPr lang="es-ES" b="1" dirty="0" smtClean="0">
                <a:latin typeface="Calibri" pitchFamily="34" charset="0"/>
              </a:rPr>
              <a:t>de </a:t>
            </a:r>
            <a:r>
              <a:rPr lang="es-ES" b="1" dirty="0" smtClean="0">
                <a:latin typeface="Calibri" pitchFamily="34" charset="0"/>
              </a:rPr>
              <a:t>comunicación electrónicos </a:t>
            </a:r>
            <a:r>
              <a:rPr lang="es-ES" b="1" dirty="0" smtClean="0">
                <a:latin typeface="Calibri" pitchFamily="34" charset="0"/>
              </a:rPr>
              <a:t>:</a:t>
            </a:r>
            <a:endParaRPr lang="es-ES" b="1" dirty="0">
              <a:effectLst/>
              <a:latin typeface="Calibri" pitchFamily="34" charset="0"/>
            </a:endParaRPr>
          </a:p>
          <a:p>
            <a:pPr algn="just" defTabSz="1433513">
              <a:lnSpc>
                <a:spcPct val="80000"/>
              </a:lnSpc>
            </a:pPr>
            <a:endParaRPr lang="es-ES" b="1" dirty="0">
              <a:effectLst/>
              <a:latin typeface="Calibri" pitchFamily="34" charset="0"/>
            </a:endParaRPr>
          </a:p>
          <a:p>
            <a:pPr algn="just" defTabSz="1433513">
              <a:lnSpc>
                <a:spcPct val="80000"/>
              </a:lnSpc>
              <a:buBlip>
                <a:blip r:embed="rId3"/>
              </a:buBlip>
            </a:pPr>
            <a:r>
              <a:rPr lang="es-ES" sz="3200" b="1" dirty="0" smtClean="0">
                <a:effectLst/>
                <a:latin typeface="Calibri" pitchFamily="34" charset="0"/>
              </a:rPr>
              <a:t> </a:t>
            </a: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Radio  </a:t>
            </a: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Celulares</a:t>
            </a:r>
            <a:endParaRPr lang="es-ES" sz="3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Internet</a:t>
            </a:r>
            <a:endParaRPr lang="es-ES" sz="3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T.V</a:t>
            </a:r>
            <a:r>
              <a:rPr lang="es-ES" sz="3200" b="1" dirty="0">
                <a:solidFill>
                  <a:schemeClr val="accent2">
                    <a:lumMod val="75000"/>
                  </a:schemeClr>
                </a:solidFill>
                <a:effectLst>
                  <a:outerShdw blurRad="38100" dist="38100" dir="2700000" algn="tl">
                    <a:srgbClr val="000000">
                      <a:alpha val="43137"/>
                    </a:srgbClr>
                  </a:outerShdw>
                </a:effectLst>
                <a:latin typeface="Calibri" pitchFamily="34" charset="0"/>
              </a:rPr>
              <a:t>.</a:t>
            </a: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Teléfono</a:t>
            </a:r>
            <a:endParaRPr lang="es-ES" sz="3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GPS</a:t>
            </a:r>
            <a:endParaRPr lang="es-ES" sz="3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just" defTabSz="1433513">
              <a:lnSpc>
                <a:spcPct val="80000"/>
              </a:lnSpc>
              <a:buBlip>
                <a:blip r:embed="rId3"/>
              </a:buBlip>
            </a:pPr>
            <a:r>
              <a:rPr lang="es-ES" sz="3200" b="1" dirty="0" smtClean="0">
                <a:solidFill>
                  <a:schemeClr val="accent2">
                    <a:lumMod val="75000"/>
                  </a:schemeClr>
                </a:solidFill>
                <a:effectLst>
                  <a:outerShdw blurRad="38100" dist="38100" dir="2700000" algn="tl">
                    <a:srgbClr val="000000">
                      <a:alpha val="43137"/>
                    </a:srgbClr>
                  </a:outerShdw>
                </a:effectLst>
                <a:latin typeface="Calibri" pitchFamily="34" charset="0"/>
              </a:rPr>
              <a:t> Satélites</a:t>
            </a:r>
            <a:endParaRPr lang="es-ES" sz="3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just" defTabSz="1433513">
              <a:lnSpc>
                <a:spcPct val="80000"/>
              </a:lnSpc>
            </a:pPr>
            <a:endParaRPr lang="es-ES" b="1" dirty="0">
              <a:effectLst/>
              <a:latin typeface="Calibri" pitchFamily="34" charset="0"/>
            </a:endParaRPr>
          </a:p>
          <a:p>
            <a:pPr defTabSz="1433513">
              <a:lnSpc>
                <a:spcPct val="80000"/>
              </a:lnSpc>
            </a:pPr>
            <a:endParaRPr lang="es-ES" b="1" dirty="0">
              <a:effectLst/>
              <a:latin typeface="Calibri" pitchFamily="34" charset="0"/>
            </a:endParaRPr>
          </a:p>
        </p:txBody>
      </p:sp>
      <p:pic>
        <p:nvPicPr>
          <p:cNvPr id="14" name="13 Imagen" descr="telefonia1.jpg"/>
          <p:cNvPicPr>
            <a:picLocks noChangeAspect="1"/>
          </p:cNvPicPr>
          <p:nvPr/>
        </p:nvPicPr>
        <p:blipFill>
          <a:blip r:embed="rId4" cstate="print"/>
          <a:srcRect t="11384"/>
          <a:stretch>
            <a:fillRect/>
          </a:stretch>
        </p:blipFill>
        <p:spPr>
          <a:xfrm>
            <a:off x="5076111" y="4221088"/>
            <a:ext cx="4067889" cy="2242195"/>
          </a:xfrm>
          <a:prstGeom prst="rect">
            <a:avLst/>
          </a:prstGeom>
        </p:spPr>
      </p:pic>
      <p:pic>
        <p:nvPicPr>
          <p:cNvPr id="15" name="14 Imagen" descr="telefonia2.png"/>
          <p:cNvPicPr>
            <a:picLocks noChangeAspect="1"/>
          </p:cNvPicPr>
          <p:nvPr/>
        </p:nvPicPr>
        <p:blipFill>
          <a:blip r:embed="rId5" cstate="print"/>
          <a:stretch>
            <a:fillRect/>
          </a:stretch>
        </p:blipFill>
        <p:spPr>
          <a:xfrm>
            <a:off x="6228184" y="5445224"/>
            <a:ext cx="2376264" cy="1057236"/>
          </a:xfrm>
          <a:prstGeom prst="rect">
            <a:avLst/>
          </a:prstGeom>
        </p:spPr>
      </p:pic>
      <p:pic>
        <p:nvPicPr>
          <p:cNvPr id="21" name="20 Imagen" descr="internet_1.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475655" y="3861048"/>
            <a:ext cx="4331733" cy="3024337"/>
          </a:xfrm>
          <a:prstGeom prst="rect">
            <a:avLst/>
          </a:prstGeom>
        </p:spPr>
      </p:pic>
      <p:pic>
        <p:nvPicPr>
          <p:cNvPr id="17" name="16 Imagen" descr="gps2.jpg"/>
          <p:cNvPicPr>
            <a:picLocks noChangeAspect="1"/>
          </p:cNvPicPr>
          <p:nvPr/>
        </p:nvPicPr>
        <p:blipFill>
          <a:blip r:embed="rId7" cstate="print"/>
          <a:srcRect l="7773" t="3828" r="6662" b="29992"/>
          <a:stretch>
            <a:fillRect/>
          </a:stretch>
        </p:blipFill>
        <p:spPr>
          <a:xfrm>
            <a:off x="2699792" y="2132856"/>
            <a:ext cx="3456384" cy="1930189"/>
          </a:xfrm>
          <a:prstGeom prst="rect">
            <a:avLst/>
          </a:prstGeom>
        </p:spPr>
      </p:pic>
      <p:pic>
        <p:nvPicPr>
          <p:cNvPr id="16" name="15 Imagen" descr="radiodifusion-democratica.jpg"/>
          <p:cNvPicPr>
            <a:picLocks noChangeAspect="1"/>
          </p:cNvPicPr>
          <p:nvPr/>
        </p:nvPicPr>
        <p:blipFill>
          <a:blip r:embed="rId8" cstate="print"/>
          <a:srcRect b="27820"/>
          <a:stretch>
            <a:fillRect/>
          </a:stretch>
        </p:blipFill>
        <p:spPr>
          <a:xfrm>
            <a:off x="6060504" y="1052736"/>
            <a:ext cx="3048000" cy="1368152"/>
          </a:xfrm>
          <a:prstGeom prst="rect">
            <a:avLst/>
          </a:prstGeom>
        </p:spPr>
      </p:pic>
      <p:pic>
        <p:nvPicPr>
          <p:cNvPr id="11" name="10 Imagen" descr="radiodifusion.gif"/>
          <p:cNvPicPr>
            <a:picLocks noChangeAspect="1"/>
          </p:cNvPicPr>
          <p:nvPr/>
        </p:nvPicPr>
        <p:blipFill>
          <a:blip r:embed="rId9" cstate="print"/>
          <a:srcRect t="4654"/>
          <a:stretch>
            <a:fillRect/>
          </a:stretch>
        </p:blipFill>
        <p:spPr>
          <a:xfrm>
            <a:off x="5051282" y="1052736"/>
            <a:ext cx="1032886" cy="10801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2000" fill="hold"/>
                                        <p:tgtEl>
                                          <p:spTgt spid="3075">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07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anim calcmode="lin" valueType="num">
                                      <p:cBhvr additive="base">
                                        <p:cTn id="11" dur="2000" fill="hold"/>
                                        <p:tgtEl>
                                          <p:spTgt spid="3075">
                                            <p:txEl>
                                              <p:pRg st="3" end="3"/>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07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 calcmode="lin" valueType="num">
                                      <p:cBhvr additive="base">
                                        <p:cTn id="15" dur="2000" fill="hold"/>
                                        <p:tgtEl>
                                          <p:spTgt spid="3075">
                                            <p:txEl>
                                              <p:pRg st="4" end="4"/>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075">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 calcmode="lin" valueType="num">
                                      <p:cBhvr additive="base">
                                        <p:cTn id="19" dur="2000" fill="hold"/>
                                        <p:tgtEl>
                                          <p:spTgt spid="3075">
                                            <p:txEl>
                                              <p:pRg st="5" end="5"/>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075">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anim calcmode="lin" valueType="num">
                                      <p:cBhvr additive="base">
                                        <p:cTn id="23" dur="2000" fill="hold"/>
                                        <p:tgtEl>
                                          <p:spTgt spid="3075">
                                            <p:txEl>
                                              <p:pRg st="6" end="6"/>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075">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 calcmode="lin" valueType="num">
                                      <p:cBhvr additive="base">
                                        <p:cTn id="27" dur="2000" fill="hold"/>
                                        <p:tgtEl>
                                          <p:spTgt spid="3075">
                                            <p:txEl>
                                              <p:pRg st="7" end="7"/>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075">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anim calcmode="lin" valueType="num">
                                      <p:cBhvr additive="base">
                                        <p:cTn id="31" dur="2000" fill="hold"/>
                                        <p:tgtEl>
                                          <p:spTgt spid="3075">
                                            <p:txEl>
                                              <p:pRg st="8" end="8"/>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195736" y="1988840"/>
            <a:ext cx="4896544" cy="1656184"/>
          </a:xfrm>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sz="6000" cap="none" dirty="0"/>
              <a:t>Conceptos generales</a:t>
            </a:r>
            <a:endParaRPr lang="es-MX" sz="6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5299" name="Rectangle 3"/>
          <p:cNvSpPr>
            <a:spLocks noGrp="1" noChangeArrowheads="1"/>
          </p:cNvSpPr>
          <p:nvPr>
            <p:ph type="subTitle" idx="1"/>
          </p:nvPr>
        </p:nvSpPr>
        <p:spPr>
          <a:xfrm>
            <a:off x="179388" y="1196975"/>
            <a:ext cx="8785225" cy="4824413"/>
          </a:xfrm>
        </p:spPr>
        <p:txBody>
          <a:bodyPr/>
          <a:lstStyle/>
          <a:p>
            <a:pPr algn="just"/>
            <a:r>
              <a:rPr lang="es-ES" sz="2800" dirty="0">
                <a:effectLst/>
                <a:latin typeface="Calibri" pitchFamily="34" charset="0"/>
              </a:rPr>
              <a:t>Los </a:t>
            </a:r>
            <a:r>
              <a:rPr lang="es-ES" i="1" dirty="0">
                <a:solidFill>
                  <a:srgbClr val="FFC000"/>
                </a:solidFill>
                <a:effectLst>
                  <a:outerShdw blurRad="38100" dist="38100" dir="2700000" algn="tl">
                    <a:srgbClr val="000000">
                      <a:alpha val="43137"/>
                    </a:srgbClr>
                  </a:outerShdw>
                </a:effectLst>
                <a:latin typeface="Calibri" pitchFamily="34" charset="0"/>
              </a:rPr>
              <a:t>conceptos</a:t>
            </a:r>
            <a:r>
              <a:rPr lang="es-ES" sz="2800" dirty="0">
                <a:effectLst/>
                <a:latin typeface="Calibri" pitchFamily="34" charset="0"/>
              </a:rPr>
              <a:t> en que se basan las telecomunicaciones no han cambiado mucho desde sus inicios. </a:t>
            </a:r>
          </a:p>
          <a:p>
            <a:pPr algn="just"/>
            <a:endParaRPr lang="es-ES" sz="800" dirty="0">
              <a:effectLst/>
              <a:latin typeface="Calibri" pitchFamily="34" charset="0"/>
            </a:endParaRPr>
          </a:p>
          <a:p>
            <a:pPr algn="just"/>
            <a:r>
              <a:rPr lang="es-ES" sz="2800" dirty="0">
                <a:effectLst/>
                <a:latin typeface="Calibri" pitchFamily="34" charset="0"/>
              </a:rPr>
              <a:t>Son </a:t>
            </a:r>
            <a:r>
              <a:rPr lang="es-ES" sz="2800" i="1" dirty="0">
                <a:effectLst>
                  <a:outerShdw blurRad="38100" dist="38100" dir="2700000" algn="tl">
                    <a:srgbClr val="000000">
                      <a:alpha val="43137"/>
                    </a:srgbClr>
                  </a:outerShdw>
                </a:effectLst>
                <a:latin typeface="Calibri" pitchFamily="34" charset="0"/>
              </a:rPr>
              <a:t>los </a:t>
            </a:r>
            <a:r>
              <a:rPr lang="es-ES" i="1" dirty="0">
                <a:solidFill>
                  <a:srgbClr val="FFC000"/>
                </a:solidFill>
                <a:effectLst>
                  <a:outerShdw blurRad="38100" dist="38100" dir="2700000" algn="tl">
                    <a:srgbClr val="000000">
                      <a:alpha val="43137"/>
                    </a:srgbClr>
                  </a:outerShdw>
                </a:effectLst>
                <a:latin typeface="Calibri" pitchFamily="34" charset="0"/>
              </a:rPr>
              <a:t>métodos</a:t>
            </a:r>
            <a:r>
              <a:rPr lang="es-ES" sz="2800" i="1" dirty="0">
                <a:effectLst>
                  <a:outerShdw blurRad="38100" dist="38100" dir="2700000" algn="tl">
                    <a:srgbClr val="000000">
                      <a:alpha val="43137"/>
                    </a:srgbClr>
                  </a:outerShdw>
                </a:effectLst>
                <a:latin typeface="Calibri" pitchFamily="34" charset="0"/>
              </a:rPr>
              <a:t> y la </a:t>
            </a:r>
            <a:r>
              <a:rPr lang="es-ES" sz="2800" i="1" dirty="0">
                <a:solidFill>
                  <a:srgbClr val="FFC000"/>
                </a:solidFill>
                <a:effectLst>
                  <a:outerShdw blurRad="38100" dist="38100" dir="2700000" algn="tl">
                    <a:srgbClr val="000000">
                      <a:alpha val="43137"/>
                    </a:srgbClr>
                  </a:outerShdw>
                </a:effectLst>
                <a:latin typeface="Calibri" pitchFamily="34" charset="0"/>
              </a:rPr>
              <a:t>tecnolog</a:t>
            </a:r>
            <a:r>
              <a:rPr lang="es-ES" i="1" dirty="0">
                <a:solidFill>
                  <a:srgbClr val="FFC000"/>
                </a:solidFill>
                <a:effectLst>
                  <a:outerShdw blurRad="38100" dist="38100" dir="2700000" algn="tl">
                    <a:srgbClr val="000000">
                      <a:alpha val="43137"/>
                    </a:srgbClr>
                  </a:outerShdw>
                </a:effectLst>
                <a:latin typeface="Calibri" pitchFamily="34" charset="0"/>
              </a:rPr>
              <a:t>ía</a:t>
            </a:r>
            <a:r>
              <a:rPr lang="es-ES" i="1" dirty="0">
                <a:effectLst>
                  <a:outerShdw blurRad="38100" dist="38100" dir="2700000" algn="tl">
                    <a:srgbClr val="000000">
                      <a:alpha val="43137"/>
                    </a:srgbClr>
                  </a:outerShdw>
                </a:effectLst>
                <a:latin typeface="Calibri" pitchFamily="34" charset="0"/>
              </a:rPr>
              <a:t> </a:t>
            </a:r>
            <a:r>
              <a:rPr lang="es-ES" sz="2800" dirty="0">
                <a:effectLst/>
                <a:latin typeface="Calibri" pitchFamily="34" charset="0"/>
              </a:rPr>
              <a:t>a través de la cual estos conceptos se implementan los que han sufrido cambios </a:t>
            </a:r>
            <a:r>
              <a:rPr lang="es-ES" sz="2800" dirty="0" smtClean="0">
                <a:effectLst/>
                <a:latin typeface="Calibri" pitchFamily="34" charset="0"/>
              </a:rPr>
              <a:t> </a:t>
            </a:r>
            <a:r>
              <a:rPr lang="es-ES" sz="2800" dirty="0">
                <a:effectLst/>
                <a:latin typeface="Calibri" pitchFamily="34" charset="0"/>
              </a:rPr>
              <a:t>sorprendentes generando los avances </a:t>
            </a:r>
            <a:r>
              <a:rPr lang="es-ES" sz="2800" dirty="0" smtClean="0">
                <a:effectLst/>
                <a:latin typeface="Calibri" pitchFamily="34" charset="0"/>
              </a:rPr>
              <a:t>actuales:</a:t>
            </a:r>
          </a:p>
          <a:p>
            <a:pPr algn="just"/>
            <a:endParaRPr lang="es-ES" sz="2800" dirty="0" smtClean="0">
              <a:effectLst/>
              <a:latin typeface="Calibri" pitchFamily="34" charset="0"/>
            </a:endParaRPr>
          </a:p>
          <a:p>
            <a:pPr algn="just">
              <a:buBlip>
                <a:blip r:embed="rId2"/>
              </a:buBlip>
            </a:pPr>
            <a:r>
              <a:rPr lang="es-ES" sz="2800" dirty="0" smtClean="0">
                <a:effectLst/>
                <a:latin typeface="Calibri" pitchFamily="34" charset="0"/>
              </a:rPr>
              <a:t> comunicaciones </a:t>
            </a:r>
            <a:r>
              <a:rPr lang="es-ES" sz="2800" dirty="0">
                <a:effectLst/>
                <a:latin typeface="Calibri" pitchFamily="34" charset="0"/>
              </a:rPr>
              <a:t>por </a:t>
            </a:r>
            <a:r>
              <a:rPr lang="es-ES" sz="2800" dirty="0" smtClean="0">
                <a:effectLst/>
                <a:latin typeface="Calibri" pitchFamily="34" charset="0"/>
              </a:rPr>
              <a:t>satélite, </a:t>
            </a:r>
            <a:r>
              <a:rPr lang="es-ES" sz="2800" dirty="0">
                <a:effectLst/>
                <a:latin typeface="Calibri" pitchFamily="34" charset="0"/>
              </a:rPr>
              <a:t>telefonía celular, </a:t>
            </a:r>
            <a:r>
              <a:rPr lang="es-ES" sz="2800" dirty="0" smtClean="0">
                <a:effectLst/>
                <a:latin typeface="Calibri" pitchFamily="34" charset="0"/>
              </a:rPr>
              <a:t>internet, la radio y la televisión </a:t>
            </a:r>
            <a:r>
              <a:rPr lang="es-ES" sz="2800" dirty="0">
                <a:effectLst/>
                <a:latin typeface="Calibri" pitchFamily="34" charset="0"/>
              </a:rPr>
              <a:t>digital, el videoteléfono, el GPS, etc.</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96259" name="Rectangle 3"/>
          <p:cNvSpPr>
            <a:spLocks noGrp="1" noChangeArrowheads="1"/>
          </p:cNvSpPr>
          <p:nvPr>
            <p:ph type="subTitle" idx="1"/>
          </p:nvPr>
        </p:nvSpPr>
        <p:spPr>
          <a:xfrm>
            <a:off x="1043608" y="1268883"/>
            <a:ext cx="7416824" cy="4824413"/>
          </a:xfrm>
        </p:spPr>
        <p:txBody>
          <a:bodyPr>
            <a:noAutofit/>
          </a:bodyPr>
          <a:lstStyle/>
          <a:p>
            <a:pPr>
              <a:lnSpc>
                <a:spcPct val="80000"/>
              </a:lnSpc>
            </a:pPr>
            <a:r>
              <a:rPr lang="es-ES" sz="3600" b="1" dirty="0">
                <a:latin typeface="Calibri" pitchFamily="34" charset="0"/>
              </a:rPr>
              <a:t>¿Qué </a:t>
            </a:r>
            <a:r>
              <a:rPr lang="es-ES" sz="3600" b="1" dirty="0" smtClean="0">
                <a:latin typeface="Calibri" pitchFamily="34" charset="0"/>
              </a:rPr>
              <a:t>son las Comunicaciones </a:t>
            </a:r>
            <a:r>
              <a:rPr lang="es-ES" sz="3600" b="1" dirty="0">
                <a:latin typeface="Calibri" pitchFamily="34" charset="0"/>
              </a:rPr>
              <a:t>Electrónicas ?</a:t>
            </a:r>
            <a:endParaRPr lang="es-ES" sz="3600" dirty="0">
              <a:latin typeface="Calibri" pitchFamily="34" charset="0"/>
            </a:endParaRPr>
          </a:p>
          <a:p>
            <a:pPr algn="just">
              <a:lnSpc>
                <a:spcPct val="80000"/>
              </a:lnSpc>
            </a:pPr>
            <a:endParaRPr lang="es-ES" sz="1200" dirty="0">
              <a:latin typeface="Calibri" pitchFamily="34" charset="0"/>
            </a:endParaRPr>
          </a:p>
          <a:p>
            <a:pPr algn="just">
              <a:lnSpc>
                <a:spcPct val="80000"/>
              </a:lnSpc>
              <a:buFont typeface="Wingdings" pitchFamily="2" charset="2"/>
              <a:buBlip>
                <a:blip r:embed="rId2"/>
              </a:buBlip>
            </a:pPr>
            <a:r>
              <a:rPr lang="es-ES" sz="3600" dirty="0">
                <a:latin typeface="Calibri" pitchFamily="34" charset="0"/>
              </a:rPr>
              <a:t>  </a:t>
            </a:r>
            <a:r>
              <a:rPr lang="es-ES" sz="3600" b="1" dirty="0">
                <a:latin typeface="Calibri" pitchFamily="34" charset="0"/>
              </a:rPr>
              <a:t>Transmisión,</a:t>
            </a:r>
          </a:p>
          <a:p>
            <a:pPr algn="just">
              <a:lnSpc>
                <a:spcPct val="80000"/>
              </a:lnSpc>
              <a:buFont typeface="Wingdings" pitchFamily="2" charset="2"/>
              <a:buBlip>
                <a:blip r:embed="rId2"/>
              </a:buBlip>
            </a:pPr>
            <a:r>
              <a:rPr lang="es-ES" sz="3600" b="1" dirty="0" smtClean="0">
                <a:latin typeface="Calibri" pitchFamily="34" charset="0"/>
              </a:rPr>
              <a:t>  </a:t>
            </a:r>
            <a:r>
              <a:rPr lang="es-ES" sz="3600" b="1" dirty="0">
                <a:latin typeface="Calibri" pitchFamily="34" charset="0"/>
              </a:rPr>
              <a:t>Recepción y</a:t>
            </a:r>
          </a:p>
          <a:p>
            <a:pPr algn="just">
              <a:lnSpc>
                <a:spcPct val="80000"/>
              </a:lnSpc>
              <a:buFont typeface="Wingdings" pitchFamily="2" charset="2"/>
              <a:buBlip>
                <a:blip r:embed="rId2"/>
              </a:buBlip>
            </a:pPr>
            <a:r>
              <a:rPr lang="es-ES" sz="3600" b="1" dirty="0" smtClean="0">
                <a:latin typeface="Calibri" pitchFamily="34" charset="0"/>
              </a:rPr>
              <a:t>  Procesamiento</a:t>
            </a:r>
          </a:p>
          <a:p>
            <a:pPr algn="just">
              <a:lnSpc>
                <a:spcPct val="80000"/>
              </a:lnSpc>
              <a:buFont typeface="Wingdings" pitchFamily="2" charset="2"/>
              <a:buBlip>
                <a:blip r:embed="rId2"/>
              </a:buBlip>
            </a:pPr>
            <a:endParaRPr lang="es-ES" sz="3600" b="1" dirty="0">
              <a:latin typeface="Calibri" pitchFamily="34" charset="0"/>
            </a:endParaRPr>
          </a:p>
          <a:p>
            <a:pPr algn="just">
              <a:lnSpc>
                <a:spcPct val="80000"/>
              </a:lnSpc>
            </a:pPr>
            <a:r>
              <a:rPr lang="es-ES" sz="3600" dirty="0" smtClean="0">
                <a:latin typeface="Calibri" pitchFamily="34" charset="0"/>
              </a:rPr>
              <a:t>de </a:t>
            </a:r>
            <a:r>
              <a:rPr lang="es-ES" sz="3600" b="1" i="1" dirty="0">
                <a:solidFill>
                  <a:schemeClr val="accent6">
                    <a:lumMod val="75000"/>
                  </a:schemeClr>
                </a:solidFill>
                <a:effectLst>
                  <a:outerShdw blurRad="38100" dist="38100" dir="2700000" algn="tl">
                    <a:srgbClr val="000000">
                      <a:alpha val="43137"/>
                    </a:srgbClr>
                  </a:outerShdw>
                </a:effectLst>
                <a:latin typeface="Calibri" pitchFamily="34" charset="0"/>
              </a:rPr>
              <a:t>información</a:t>
            </a:r>
            <a:r>
              <a:rPr lang="es-ES" sz="3600" dirty="0">
                <a:latin typeface="Calibri" pitchFamily="34" charset="0"/>
              </a:rPr>
              <a:t> mediante circuitos electrónicos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animEffect transition="in" filter="slide(fromBottom)">
                                      <p:cBhvr>
                                        <p:cTn id="7" dur="500"/>
                                        <p:tgtEl>
                                          <p:spTgt spid="96259">
                                            <p:txEl>
                                              <p:pRg st="2" end="2"/>
                                            </p:txEl>
                                          </p:spTgt>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96259">
                                            <p:txEl>
                                              <p:pRg st="3" end="3"/>
                                            </p:txEl>
                                          </p:spTgt>
                                        </p:tgtEl>
                                        <p:attrNameLst>
                                          <p:attrName>style.visibility</p:attrName>
                                        </p:attrNameLst>
                                      </p:cBhvr>
                                      <p:to>
                                        <p:strVal val="visible"/>
                                      </p:to>
                                    </p:set>
                                    <p:anim to="" calcmode="lin" valueType="num">
                                      <p:cBhvr>
                                        <p:cTn id="10" dur="1" fill="hold"/>
                                        <p:tgtEl>
                                          <p:spTgt spid="96259">
                                            <p:txEl>
                                              <p:pRg st="3" end="3"/>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6259">
                                            <p:txEl>
                                              <p:pRg st="4" end="4"/>
                                            </p:txEl>
                                          </p:spTgt>
                                        </p:tgtEl>
                                        <p:attrNameLst>
                                          <p:attrName>style.visibility</p:attrName>
                                        </p:attrNameLst>
                                      </p:cBhvr>
                                      <p:to>
                                        <p:strVal val="visible"/>
                                      </p:to>
                                    </p:set>
                                    <p:anim to="" calcmode="lin" valueType="num">
                                      <p:cBhvr>
                                        <p:cTn id="13" dur="1" fill="hold"/>
                                        <p:tgtEl>
                                          <p:spTgt spid="96259">
                                            <p:txEl>
                                              <p:pRg st="4" end="4"/>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6259">
                                            <p:txEl>
                                              <p:pRg st="6" end="6"/>
                                            </p:txEl>
                                          </p:spTgt>
                                        </p:tgtEl>
                                        <p:attrNameLst>
                                          <p:attrName>style.visibility</p:attrName>
                                        </p:attrNameLst>
                                      </p:cBhvr>
                                      <p:to>
                                        <p:strVal val="visible"/>
                                      </p:to>
                                    </p:set>
                                    <p:anim to="" calcmode="lin" valueType="num">
                                      <p:cBhvr>
                                        <p:cTn id="16" dur="1" fill="hold"/>
                                        <p:tgtEl>
                                          <p:spTgt spid="9625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97283" name="Rectangle 3"/>
          <p:cNvSpPr>
            <a:spLocks noGrp="1" noChangeArrowheads="1"/>
          </p:cNvSpPr>
          <p:nvPr>
            <p:ph type="subTitle" idx="1"/>
          </p:nvPr>
        </p:nvSpPr>
        <p:spPr>
          <a:xfrm>
            <a:off x="179388" y="1196975"/>
            <a:ext cx="8785225" cy="4824413"/>
          </a:xfrm>
        </p:spPr>
        <p:txBody>
          <a:bodyPr/>
          <a:lstStyle/>
          <a:p>
            <a:r>
              <a:rPr lang="es-ES" sz="2800" b="1" dirty="0">
                <a:latin typeface="Calibri" pitchFamily="34" charset="0"/>
              </a:rPr>
              <a:t>¿Qué es </a:t>
            </a:r>
            <a:r>
              <a:rPr lang="es-ES" sz="2800" b="1" dirty="0" smtClean="0">
                <a:latin typeface="Calibri" pitchFamily="34" charset="0"/>
              </a:rPr>
              <a:t>la </a:t>
            </a:r>
            <a:r>
              <a:rPr lang="es-ES" sz="2800" b="1" dirty="0" smtClean="0">
                <a:solidFill>
                  <a:srgbClr val="FFC000"/>
                </a:solidFill>
                <a:effectLst>
                  <a:outerShdw blurRad="38100" dist="38100" dir="2700000" algn="tl">
                    <a:srgbClr val="000000">
                      <a:alpha val="43137"/>
                    </a:srgbClr>
                  </a:outerShdw>
                </a:effectLst>
                <a:latin typeface="Calibri" pitchFamily="34" charset="0"/>
              </a:rPr>
              <a:t>Información</a:t>
            </a:r>
            <a:r>
              <a:rPr lang="es-ES" sz="2800" b="1" dirty="0">
                <a:latin typeface="Calibri" pitchFamily="34" charset="0"/>
              </a:rPr>
              <a:t>?</a:t>
            </a:r>
          </a:p>
          <a:p>
            <a:pPr algn="just"/>
            <a:endParaRPr lang="es-ES" sz="1000" b="1" dirty="0">
              <a:latin typeface="Calibri" pitchFamily="34" charset="0"/>
            </a:endParaRPr>
          </a:p>
          <a:p>
            <a:pPr algn="just"/>
            <a:r>
              <a:rPr lang="es-ES" sz="2800" dirty="0">
                <a:effectLst/>
                <a:latin typeface="Calibri" pitchFamily="34" charset="0"/>
              </a:rPr>
              <a:t>Conjunto </a:t>
            </a:r>
            <a:r>
              <a:rPr lang="es-ES" sz="2800" dirty="0" smtClean="0">
                <a:effectLst/>
                <a:latin typeface="Calibri" pitchFamily="34" charset="0"/>
              </a:rPr>
              <a:t>de características o elementos que </a:t>
            </a:r>
            <a:r>
              <a:rPr lang="es-ES" sz="2800" dirty="0">
                <a:effectLst/>
                <a:latin typeface="Calibri" pitchFamily="34" charset="0"/>
              </a:rPr>
              <a:t>contienen algún conocimiento (</a:t>
            </a:r>
            <a:r>
              <a:rPr lang="es-ES" sz="2800" i="1" dirty="0">
                <a:solidFill>
                  <a:srgbClr val="FFC000"/>
                </a:solidFill>
                <a:effectLst>
                  <a:outerShdw blurRad="38100" dist="38100" dir="2700000" algn="tl">
                    <a:srgbClr val="000000">
                      <a:alpha val="43137"/>
                    </a:srgbClr>
                  </a:outerShdw>
                </a:effectLst>
                <a:latin typeface="Calibri" pitchFamily="34" charset="0"/>
              </a:rPr>
              <a:t>mensaje</a:t>
            </a:r>
            <a:r>
              <a:rPr lang="es-ES" sz="2800" dirty="0">
                <a:effectLst/>
                <a:latin typeface="Calibri" pitchFamily="34" charset="0"/>
              </a:rPr>
              <a:t>) o representación de algún aspecto de la realidad o la imaginación en la forma de:</a:t>
            </a:r>
          </a:p>
          <a:p>
            <a:pPr algn="just"/>
            <a:endParaRPr lang="es-ES" sz="1000" dirty="0">
              <a:effectLst/>
              <a:latin typeface="Calibri" pitchFamily="34" charset="0"/>
            </a:endParaRPr>
          </a:p>
          <a:p>
            <a:pPr lvl="2" algn="just">
              <a:buFont typeface="Wingdings" pitchFamily="2" charset="2"/>
              <a:buBlip>
                <a:blip r:embed="rId2"/>
              </a:buBlip>
            </a:pPr>
            <a:r>
              <a:rPr lang="es-ES" sz="2200" dirty="0">
                <a:effectLst/>
                <a:latin typeface="Calibri" pitchFamily="34" charset="0"/>
              </a:rPr>
              <a:t> </a:t>
            </a:r>
            <a:r>
              <a:rPr lang="es-ES" sz="2800" dirty="0" smtClean="0">
                <a:effectLst/>
                <a:latin typeface="Calibri" pitchFamily="34" charset="0"/>
              </a:rPr>
              <a:t>Sonido</a:t>
            </a:r>
            <a:endParaRPr lang="es-ES" sz="2800" dirty="0">
              <a:effectLst/>
              <a:latin typeface="Calibri" pitchFamily="34" charset="0"/>
            </a:endParaRPr>
          </a:p>
          <a:p>
            <a:pPr lvl="2" algn="just">
              <a:buFont typeface="Wingdings" pitchFamily="2" charset="2"/>
              <a:buBlip>
                <a:blip r:embed="rId2"/>
              </a:buBlip>
            </a:pPr>
            <a:r>
              <a:rPr lang="es-ES" sz="2800" dirty="0">
                <a:effectLst/>
                <a:latin typeface="Calibri" pitchFamily="34" charset="0"/>
              </a:rPr>
              <a:t> </a:t>
            </a:r>
            <a:r>
              <a:rPr lang="es-ES" sz="2800" dirty="0" smtClean="0">
                <a:effectLst/>
                <a:latin typeface="Calibri" pitchFamily="34" charset="0"/>
              </a:rPr>
              <a:t>Imagen</a:t>
            </a:r>
            <a:endParaRPr lang="es-ES" sz="2800" dirty="0">
              <a:effectLst/>
              <a:latin typeface="Calibri" pitchFamily="34" charset="0"/>
            </a:endParaRPr>
          </a:p>
          <a:p>
            <a:pPr lvl="2" algn="just">
              <a:buFont typeface="Wingdings" pitchFamily="2" charset="2"/>
              <a:buBlip>
                <a:blip r:embed="rId2"/>
              </a:buBlip>
            </a:pPr>
            <a:r>
              <a:rPr lang="es-ES" sz="2800" dirty="0">
                <a:effectLst/>
                <a:latin typeface="Calibri" pitchFamily="34" charset="0"/>
              </a:rPr>
              <a:t> </a:t>
            </a:r>
            <a:r>
              <a:rPr lang="es-ES" sz="2800" dirty="0" smtClean="0">
                <a:effectLst/>
                <a:latin typeface="Calibri" pitchFamily="34" charset="0"/>
              </a:rPr>
              <a:t>Símbolos</a:t>
            </a:r>
            <a:endParaRPr lang="es-ES" sz="2800" dirty="0">
              <a:effectLst/>
              <a:latin typeface="Calibri" pitchFamily="34" charset="0"/>
            </a:endParaRPr>
          </a:p>
          <a:p>
            <a:pPr lvl="2" algn="just">
              <a:buFont typeface="Wingdings" pitchFamily="2" charset="2"/>
              <a:buBlip>
                <a:blip r:embed="rId2"/>
              </a:buBlip>
            </a:pPr>
            <a:r>
              <a:rPr lang="es-ES" sz="2800" dirty="0">
                <a:effectLst/>
                <a:latin typeface="Calibri" pitchFamily="34" charset="0"/>
              </a:rPr>
              <a:t> </a:t>
            </a:r>
            <a:r>
              <a:rPr lang="es-ES" sz="2800" dirty="0" smtClean="0">
                <a:effectLst/>
                <a:latin typeface="Calibri" pitchFamily="34" charset="0"/>
              </a:rPr>
              <a:t>Códigos</a:t>
            </a:r>
            <a:endParaRPr lang="es-ES" sz="2800" dirty="0">
              <a:effectLst/>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7" dur="500"/>
                                        <p:tgtEl>
                                          <p:spTgt spid="97283">
                                            <p:txEl>
                                              <p:pRg st="2" end="2"/>
                                            </p:txEl>
                                          </p:spTgt>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97283">
                                            <p:txEl>
                                              <p:pRg st="4" end="4"/>
                                            </p:txEl>
                                          </p:spTgt>
                                        </p:tgtEl>
                                        <p:attrNameLst>
                                          <p:attrName>style.visibility</p:attrName>
                                        </p:attrNameLst>
                                      </p:cBhvr>
                                      <p:to>
                                        <p:strVal val="visible"/>
                                      </p:to>
                                    </p:set>
                                    <p:anim to="" calcmode="lin" valueType="num">
                                      <p:cBhvr>
                                        <p:cTn id="10" dur="1" fill="hold"/>
                                        <p:tgtEl>
                                          <p:spTgt spid="97283">
                                            <p:txEl>
                                              <p:pRg st="4" end="4"/>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7283">
                                            <p:txEl>
                                              <p:pRg st="5" end="5"/>
                                            </p:txEl>
                                          </p:spTgt>
                                        </p:tgtEl>
                                        <p:attrNameLst>
                                          <p:attrName>style.visibility</p:attrName>
                                        </p:attrNameLst>
                                      </p:cBhvr>
                                      <p:to>
                                        <p:strVal val="visible"/>
                                      </p:to>
                                    </p:set>
                                    <p:anim to="" calcmode="lin" valueType="num">
                                      <p:cBhvr>
                                        <p:cTn id="13" dur="1" fill="hold"/>
                                        <p:tgtEl>
                                          <p:spTgt spid="97283">
                                            <p:txEl>
                                              <p:pRg st="5" end="5"/>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7283">
                                            <p:txEl>
                                              <p:pRg st="6" end="6"/>
                                            </p:txEl>
                                          </p:spTgt>
                                        </p:tgtEl>
                                        <p:attrNameLst>
                                          <p:attrName>style.visibility</p:attrName>
                                        </p:attrNameLst>
                                      </p:cBhvr>
                                      <p:to>
                                        <p:strVal val="visible"/>
                                      </p:to>
                                    </p:set>
                                    <p:anim to="" calcmode="lin" valueType="num">
                                      <p:cBhvr>
                                        <p:cTn id="16" dur="1" fill="hold"/>
                                        <p:tgtEl>
                                          <p:spTgt spid="97283">
                                            <p:txEl>
                                              <p:pRg st="6" end="6"/>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97283">
                                            <p:txEl>
                                              <p:pRg st="7" end="7"/>
                                            </p:txEl>
                                          </p:spTgt>
                                        </p:tgtEl>
                                        <p:attrNameLst>
                                          <p:attrName>style.visibility</p:attrName>
                                        </p:attrNameLst>
                                      </p:cBhvr>
                                      <p:to>
                                        <p:strVal val="visible"/>
                                      </p:to>
                                    </p:set>
                                    <p:anim to="" calcmode="lin" valueType="num">
                                      <p:cBhvr>
                                        <p:cTn id="19" dur="1" fill="hold"/>
                                        <p:tgtEl>
                                          <p:spTgt spid="9728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98307" name="Rectangle 3"/>
          <p:cNvSpPr>
            <a:spLocks noGrp="1" noChangeArrowheads="1"/>
          </p:cNvSpPr>
          <p:nvPr>
            <p:ph type="subTitle" idx="1"/>
          </p:nvPr>
        </p:nvSpPr>
        <p:spPr>
          <a:xfrm>
            <a:off x="179388" y="1196975"/>
            <a:ext cx="8785225" cy="4824413"/>
          </a:xfrm>
        </p:spPr>
        <p:txBody>
          <a:bodyPr/>
          <a:lstStyle/>
          <a:p>
            <a:r>
              <a:rPr lang="es-ES" sz="2800" b="1" dirty="0">
                <a:latin typeface="Calibri" pitchFamily="34" charset="0"/>
              </a:rPr>
              <a:t>Mensaje:</a:t>
            </a:r>
          </a:p>
          <a:p>
            <a:pPr algn="just"/>
            <a:endParaRPr lang="es-ES" sz="1000" b="1" dirty="0">
              <a:latin typeface="Calibri" pitchFamily="34" charset="0"/>
            </a:endParaRPr>
          </a:p>
          <a:p>
            <a:pPr algn="just"/>
            <a:r>
              <a:rPr lang="es-ES" sz="2800" dirty="0">
                <a:effectLst/>
                <a:latin typeface="Calibri" pitchFamily="34" charset="0"/>
              </a:rPr>
              <a:t>Todo mensaje o información debe ser </a:t>
            </a:r>
            <a:r>
              <a:rPr lang="es-ES" sz="2800" dirty="0" smtClean="0">
                <a:effectLst/>
                <a:latin typeface="Calibri" pitchFamily="34" charset="0"/>
              </a:rPr>
              <a:t>convertido </a:t>
            </a:r>
            <a:r>
              <a:rPr lang="es-ES" sz="2800" dirty="0">
                <a:effectLst/>
                <a:latin typeface="Calibri" pitchFamily="34" charset="0"/>
              </a:rPr>
              <a:t>a </a:t>
            </a:r>
            <a:r>
              <a:rPr lang="es-ES" sz="2800" i="1" dirty="0">
                <a:solidFill>
                  <a:schemeClr val="accent2">
                    <a:lumMod val="75000"/>
                  </a:schemeClr>
                </a:solidFill>
                <a:latin typeface="Calibri" pitchFamily="34" charset="0"/>
              </a:rPr>
              <a:t>energía</a:t>
            </a:r>
            <a:r>
              <a:rPr lang="es-ES" sz="2800" i="1" dirty="0">
                <a:solidFill>
                  <a:srgbClr val="FF99CC"/>
                </a:solidFill>
                <a:latin typeface="Calibri" pitchFamily="34" charset="0"/>
              </a:rPr>
              <a:t> </a:t>
            </a:r>
            <a:r>
              <a:rPr lang="es-ES" sz="2800" i="1" dirty="0">
                <a:solidFill>
                  <a:schemeClr val="accent2">
                    <a:lumMod val="75000"/>
                  </a:schemeClr>
                </a:solidFill>
                <a:latin typeface="Calibri" pitchFamily="34" charset="0"/>
              </a:rPr>
              <a:t>electromagnética</a:t>
            </a:r>
            <a:r>
              <a:rPr lang="es-ES" sz="2800" dirty="0">
                <a:effectLst/>
                <a:latin typeface="Calibri" pitchFamily="34" charset="0"/>
              </a:rPr>
              <a:t> para poder ser </a:t>
            </a:r>
            <a:r>
              <a:rPr lang="es-ES" sz="2800" dirty="0" smtClean="0">
                <a:effectLst/>
                <a:latin typeface="Calibri" pitchFamily="34" charset="0"/>
              </a:rPr>
              <a:t>transmitido </a:t>
            </a:r>
            <a:r>
              <a:rPr lang="es-ES" sz="2800" dirty="0">
                <a:effectLst/>
                <a:latin typeface="Calibri" pitchFamily="34" charset="0"/>
              </a:rPr>
              <a:t>mediante dispositivos electrónicos.</a:t>
            </a:r>
          </a:p>
          <a:p>
            <a:pPr algn="just"/>
            <a:endParaRPr lang="es-ES" sz="700" dirty="0">
              <a:effectLst/>
              <a:latin typeface="Calibri" pitchFamily="34" charset="0"/>
            </a:endParaRPr>
          </a:p>
          <a:p>
            <a:pPr algn="just"/>
            <a:r>
              <a:rPr lang="es-ES" sz="2800" dirty="0">
                <a:effectLst/>
                <a:latin typeface="Calibri" pitchFamily="34" charset="0"/>
              </a:rPr>
              <a:t>El proceso de convertir la información de su forma original a su forma </a:t>
            </a:r>
            <a:r>
              <a:rPr lang="es-ES" sz="2800" dirty="0" err="1">
                <a:effectLst/>
                <a:latin typeface="Calibri" pitchFamily="34" charset="0"/>
              </a:rPr>
              <a:t>transmitible</a:t>
            </a:r>
            <a:r>
              <a:rPr lang="es-ES" sz="2800" dirty="0">
                <a:effectLst/>
                <a:latin typeface="Calibri" pitchFamily="34" charset="0"/>
              </a:rPr>
              <a:t> es un tipo de </a:t>
            </a:r>
            <a:r>
              <a:rPr lang="es-ES" i="1" dirty="0">
                <a:solidFill>
                  <a:schemeClr val="accent2">
                    <a:lumMod val="75000"/>
                  </a:schemeClr>
                </a:solidFill>
                <a:latin typeface="Calibri" pitchFamily="34" charset="0"/>
              </a:rPr>
              <a:t>codificación</a:t>
            </a:r>
            <a:r>
              <a:rPr lang="es-ES" sz="2800" dirty="0">
                <a:effectLst/>
                <a:latin typeface="Calibri" pitchFamily="34" charset="0"/>
              </a:rPr>
              <a:t>.</a:t>
            </a:r>
          </a:p>
          <a:p>
            <a:pPr algn="just"/>
            <a:r>
              <a:rPr lang="es-ES" sz="2800" dirty="0">
                <a:effectLst/>
                <a:latin typeface="Calibri" pitchFamily="34" charset="0"/>
              </a:rPr>
              <a:t>A su vez en la recepción el mensaje debe ser reconvertido a su forma original (</a:t>
            </a:r>
            <a:r>
              <a:rPr lang="es-ES" i="1" dirty="0">
                <a:solidFill>
                  <a:schemeClr val="accent2">
                    <a:lumMod val="75000"/>
                  </a:schemeClr>
                </a:solidFill>
                <a:latin typeface="Calibri" pitchFamily="34" charset="0"/>
              </a:rPr>
              <a:t>decodificación</a:t>
            </a:r>
            <a:r>
              <a:rPr lang="es-ES" sz="2800" dirty="0">
                <a:effectLst/>
                <a:latin typeface="Calibri" pitchFamily="34" charset="0"/>
              </a:rPr>
              <a:t>)</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26" name="Rectangle 221"/>
          <p:cNvSpPr>
            <a:spLocks noGrp="1" noChangeArrowheads="1"/>
          </p:cNvSpPr>
          <p:nvPr>
            <p:ph type="ftr" sz="quarter" idx="11"/>
          </p:nvPr>
        </p:nvSpPr>
        <p:spPr/>
        <p:txBody>
          <a:bodyPr/>
          <a:lstStyle/>
          <a:p>
            <a:r>
              <a:rPr lang="es-MX"/>
              <a:t>José Juan Rincón Pasaye. FIE-UMSNH</a:t>
            </a:r>
          </a:p>
        </p:txBody>
      </p:sp>
      <p:sp>
        <p:nvSpPr>
          <p:cNvPr id="99331" name="Rectangle 3"/>
          <p:cNvSpPr>
            <a:spLocks noGrp="1" noChangeArrowheads="1"/>
          </p:cNvSpPr>
          <p:nvPr>
            <p:ph type="subTitle" idx="1"/>
          </p:nvPr>
        </p:nvSpPr>
        <p:spPr>
          <a:xfrm>
            <a:off x="179388" y="1196975"/>
            <a:ext cx="8785225" cy="4824413"/>
          </a:xfrm>
        </p:spPr>
        <p:txBody>
          <a:bodyPr/>
          <a:lstStyle/>
          <a:p>
            <a:pPr>
              <a:lnSpc>
                <a:spcPct val="80000"/>
              </a:lnSpc>
            </a:pPr>
            <a:r>
              <a:rPr lang="es-ES" b="1" dirty="0">
                <a:latin typeface="Calibri" pitchFamily="34" charset="0"/>
              </a:rPr>
              <a:t>Sistema de </a:t>
            </a:r>
            <a:r>
              <a:rPr lang="es-ES" b="1" dirty="0" smtClean="0">
                <a:latin typeface="Calibri" pitchFamily="34" charset="0"/>
              </a:rPr>
              <a:t>comunicación</a:t>
            </a:r>
            <a:endParaRPr lang="es-ES" b="1" dirty="0">
              <a:latin typeface="Calibri" pitchFamily="34" charset="0"/>
            </a:endParaRPr>
          </a:p>
          <a:p>
            <a:pPr algn="just">
              <a:lnSpc>
                <a:spcPct val="80000"/>
              </a:lnSpc>
            </a:pPr>
            <a:endParaRPr lang="es-ES" sz="1000" dirty="0">
              <a:effectLst/>
              <a:latin typeface="Calibri" pitchFamily="34" charset="0"/>
            </a:endParaRPr>
          </a:p>
          <a:p>
            <a:pPr algn="just">
              <a:lnSpc>
                <a:spcPct val="80000"/>
              </a:lnSpc>
            </a:pPr>
            <a:r>
              <a:rPr lang="es-ES" dirty="0">
                <a:effectLst/>
                <a:latin typeface="Calibri" pitchFamily="34" charset="0"/>
              </a:rPr>
              <a:t> Unidireccional:</a:t>
            </a:r>
          </a:p>
        </p:txBody>
      </p:sp>
      <p:grpSp>
        <p:nvGrpSpPr>
          <p:cNvPr id="99351" name="Group 23"/>
          <p:cNvGrpSpPr>
            <a:grpSpLocks/>
          </p:cNvGrpSpPr>
          <p:nvPr/>
        </p:nvGrpSpPr>
        <p:grpSpPr bwMode="auto">
          <a:xfrm>
            <a:off x="971550" y="3716338"/>
            <a:ext cx="2376488" cy="620712"/>
            <a:chOff x="613" y="2350"/>
            <a:chExt cx="1497" cy="391"/>
          </a:xfrm>
        </p:grpSpPr>
        <p:sp>
          <p:nvSpPr>
            <p:cNvPr id="99337" name="Text Box 9"/>
            <p:cNvSpPr txBox="1">
              <a:spLocks noChangeArrowheads="1"/>
            </p:cNvSpPr>
            <p:nvPr/>
          </p:nvSpPr>
          <p:spPr bwMode="auto">
            <a:xfrm>
              <a:off x="930" y="2523"/>
              <a:ext cx="907" cy="218"/>
            </a:xfrm>
            <a:prstGeom prst="rect">
              <a:avLst/>
            </a:prstGeom>
            <a:noFill/>
            <a:ln w="9525">
              <a:solidFill>
                <a:srgbClr val="9900FF"/>
              </a:solidFill>
              <a:prstDash val="dash"/>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a:solidFill>
                    <a:schemeClr val="tx2"/>
                  </a:solidFill>
                </a:rPr>
                <a:t>codificación</a:t>
              </a:r>
            </a:p>
          </p:txBody>
        </p:sp>
        <p:sp>
          <p:nvSpPr>
            <p:cNvPr id="99339" name="Arc 11"/>
            <p:cNvSpPr>
              <a:spLocks/>
            </p:cNvSpPr>
            <p:nvPr/>
          </p:nvSpPr>
          <p:spPr bwMode="auto">
            <a:xfrm flipH="1" flipV="1">
              <a:off x="613" y="2441"/>
              <a:ext cx="272"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00FF"/>
              </a:solidFill>
              <a:prstDash val="sysDot"/>
              <a:round/>
              <a:headEnd type="stealth" w="med" len="med"/>
              <a:tailEnd/>
            </a:ln>
            <a:effectLst/>
          </p:spPr>
          <p:txBody>
            <a:bodyPr wrap="none" anchor="ctr"/>
            <a:lstStyle/>
            <a:p>
              <a:endParaRPr lang="es-ES"/>
            </a:p>
          </p:txBody>
        </p:sp>
        <p:sp>
          <p:nvSpPr>
            <p:cNvPr id="99340" name="Arc 12"/>
            <p:cNvSpPr>
              <a:spLocks/>
            </p:cNvSpPr>
            <p:nvPr/>
          </p:nvSpPr>
          <p:spPr bwMode="auto">
            <a:xfrm flipV="1">
              <a:off x="1883" y="2350"/>
              <a:ext cx="227" cy="3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00FF"/>
              </a:solidFill>
              <a:prstDash val="sysDot"/>
              <a:round/>
              <a:headEnd/>
              <a:tailEnd type="stealth" w="med" len="med"/>
            </a:ln>
            <a:effectLst/>
          </p:spPr>
          <p:txBody>
            <a:bodyPr wrap="none" anchor="ctr"/>
            <a:lstStyle/>
            <a:p>
              <a:endParaRPr lang="es-ES"/>
            </a:p>
          </p:txBody>
        </p:sp>
      </p:grpSp>
      <p:grpSp>
        <p:nvGrpSpPr>
          <p:cNvPr id="99352" name="Group 24"/>
          <p:cNvGrpSpPr>
            <a:grpSpLocks/>
          </p:cNvGrpSpPr>
          <p:nvPr/>
        </p:nvGrpSpPr>
        <p:grpSpPr bwMode="auto">
          <a:xfrm>
            <a:off x="5867400" y="3789363"/>
            <a:ext cx="2447925" cy="547687"/>
            <a:chOff x="3697" y="2396"/>
            <a:chExt cx="1542" cy="345"/>
          </a:xfrm>
        </p:grpSpPr>
        <p:sp>
          <p:nvSpPr>
            <p:cNvPr id="99338" name="Text Box 10"/>
            <p:cNvSpPr txBox="1">
              <a:spLocks noChangeArrowheads="1"/>
            </p:cNvSpPr>
            <p:nvPr/>
          </p:nvSpPr>
          <p:spPr bwMode="auto">
            <a:xfrm>
              <a:off x="3969" y="2523"/>
              <a:ext cx="1044" cy="218"/>
            </a:xfrm>
            <a:prstGeom prst="rect">
              <a:avLst/>
            </a:prstGeom>
            <a:noFill/>
            <a:ln w="9525" algn="ctr">
              <a:solidFill>
                <a:srgbClr val="9900FF"/>
              </a:solidFill>
              <a:prstDash val="dash"/>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a:solidFill>
                    <a:schemeClr val="tx2"/>
                  </a:solidFill>
                </a:rPr>
                <a:t>decodificación</a:t>
              </a:r>
            </a:p>
          </p:txBody>
        </p:sp>
        <p:sp>
          <p:nvSpPr>
            <p:cNvPr id="99341" name="Arc 13"/>
            <p:cNvSpPr>
              <a:spLocks/>
            </p:cNvSpPr>
            <p:nvPr/>
          </p:nvSpPr>
          <p:spPr bwMode="auto">
            <a:xfrm flipH="1" flipV="1">
              <a:off x="3697" y="2396"/>
              <a:ext cx="227"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00FF"/>
              </a:solidFill>
              <a:prstDash val="sysDot"/>
              <a:round/>
              <a:headEnd type="stealth" w="med" len="med"/>
              <a:tailEnd/>
            </a:ln>
            <a:effectLst/>
          </p:spPr>
          <p:txBody>
            <a:bodyPr wrap="none" anchor="ctr"/>
            <a:lstStyle/>
            <a:p>
              <a:endParaRPr lang="es-ES"/>
            </a:p>
          </p:txBody>
        </p:sp>
        <p:sp>
          <p:nvSpPr>
            <p:cNvPr id="99342" name="Arc 14"/>
            <p:cNvSpPr>
              <a:spLocks/>
            </p:cNvSpPr>
            <p:nvPr/>
          </p:nvSpPr>
          <p:spPr bwMode="auto">
            <a:xfrm flipV="1">
              <a:off x="5058" y="2441"/>
              <a:ext cx="181"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00FF"/>
              </a:solidFill>
              <a:prstDash val="sysDot"/>
              <a:round/>
              <a:headEnd/>
              <a:tailEnd type="stealth" w="med" len="med"/>
            </a:ln>
            <a:effectLst/>
          </p:spPr>
          <p:txBody>
            <a:bodyPr wrap="none" anchor="ctr"/>
            <a:lstStyle/>
            <a:p>
              <a:endParaRPr lang="es-ES"/>
            </a:p>
          </p:txBody>
        </p:sp>
      </p:grpSp>
      <p:grpSp>
        <p:nvGrpSpPr>
          <p:cNvPr id="99350" name="Group 22"/>
          <p:cNvGrpSpPr>
            <a:grpSpLocks/>
          </p:cNvGrpSpPr>
          <p:nvPr/>
        </p:nvGrpSpPr>
        <p:grpSpPr bwMode="auto">
          <a:xfrm>
            <a:off x="3851275" y="3573463"/>
            <a:ext cx="1603375" cy="712787"/>
            <a:chOff x="2381" y="2251"/>
            <a:chExt cx="1010" cy="449"/>
          </a:xfrm>
        </p:grpSpPr>
        <p:sp>
          <p:nvSpPr>
            <p:cNvPr id="99336" name="Line 8"/>
            <p:cNvSpPr>
              <a:spLocks noChangeShapeType="1"/>
            </p:cNvSpPr>
            <p:nvPr/>
          </p:nvSpPr>
          <p:spPr bwMode="auto">
            <a:xfrm>
              <a:off x="2381" y="2251"/>
              <a:ext cx="998" cy="0"/>
            </a:xfrm>
            <a:prstGeom prst="line">
              <a:avLst/>
            </a:prstGeom>
            <a:noFill/>
            <a:ln w="38100">
              <a:solidFill>
                <a:schemeClr val="tx1"/>
              </a:solidFill>
              <a:prstDash val="dash"/>
              <a:round/>
              <a:headEnd/>
              <a:tailEnd type="triangle" w="med" len="med"/>
            </a:ln>
            <a:effectLst/>
          </p:spPr>
          <p:txBody>
            <a:bodyPr/>
            <a:lstStyle/>
            <a:p>
              <a:endParaRPr lang="es-ES"/>
            </a:p>
          </p:txBody>
        </p:sp>
        <p:sp>
          <p:nvSpPr>
            <p:cNvPr id="99343" name="Text Box 15"/>
            <p:cNvSpPr txBox="1">
              <a:spLocks noChangeArrowheads="1"/>
            </p:cNvSpPr>
            <p:nvPr/>
          </p:nvSpPr>
          <p:spPr bwMode="auto">
            <a:xfrm>
              <a:off x="2472" y="2296"/>
              <a:ext cx="919" cy="404"/>
            </a:xfrm>
            <a:prstGeom prst="rect">
              <a:avLst/>
            </a:prstGeom>
            <a:noFill/>
            <a:ln w="9525">
              <a:noFill/>
              <a:miter lim="800000"/>
              <a:headEnd/>
              <a:tailEnd/>
            </a:ln>
            <a:effectLst/>
          </p:spPr>
          <p:txBody>
            <a:bodyPr>
              <a:spAutoFit/>
            </a:bodyPr>
            <a:lstStyle/>
            <a:p>
              <a:pPr algn="ctr"/>
              <a:r>
                <a:rPr lang="es-MX" b="1"/>
                <a:t>Medio</a:t>
              </a:r>
              <a:r>
                <a:rPr lang="es-MX"/>
                <a:t> de transmisión</a:t>
              </a:r>
            </a:p>
          </p:txBody>
        </p:sp>
      </p:grpSp>
      <p:grpSp>
        <p:nvGrpSpPr>
          <p:cNvPr id="99348" name="Group 20"/>
          <p:cNvGrpSpPr>
            <a:grpSpLocks/>
          </p:cNvGrpSpPr>
          <p:nvPr/>
        </p:nvGrpSpPr>
        <p:grpSpPr bwMode="auto">
          <a:xfrm>
            <a:off x="107950" y="2997200"/>
            <a:ext cx="3816350" cy="1584325"/>
            <a:chOff x="68" y="1888"/>
            <a:chExt cx="2404" cy="998"/>
          </a:xfrm>
        </p:grpSpPr>
        <p:sp>
          <p:nvSpPr>
            <p:cNvPr id="99332" name="Text Box 4"/>
            <p:cNvSpPr txBox="1">
              <a:spLocks noChangeArrowheads="1"/>
            </p:cNvSpPr>
            <p:nvPr/>
          </p:nvSpPr>
          <p:spPr bwMode="auto">
            <a:xfrm>
              <a:off x="158" y="2024"/>
              <a:ext cx="953"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de la Fuente</a:t>
              </a:r>
            </a:p>
          </p:txBody>
        </p:sp>
        <p:sp>
          <p:nvSpPr>
            <p:cNvPr id="99334" name="Text Box 6"/>
            <p:cNvSpPr txBox="1">
              <a:spLocks noChangeArrowheads="1"/>
            </p:cNvSpPr>
            <p:nvPr/>
          </p:nvSpPr>
          <p:spPr bwMode="auto">
            <a:xfrm>
              <a:off x="1564" y="2115"/>
              <a:ext cx="817"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transmisor</a:t>
              </a:r>
            </a:p>
          </p:txBody>
        </p:sp>
        <p:sp>
          <p:nvSpPr>
            <p:cNvPr id="99344" name="Rectangle 16"/>
            <p:cNvSpPr>
              <a:spLocks noChangeArrowheads="1"/>
            </p:cNvSpPr>
            <p:nvPr/>
          </p:nvSpPr>
          <p:spPr bwMode="auto">
            <a:xfrm>
              <a:off x="68" y="1888"/>
              <a:ext cx="2404" cy="998"/>
            </a:xfrm>
            <a:prstGeom prst="rect">
              <a:avLst/>
            </a:prstGeom>
            <a:noFill/>
            <a:ln w="25400" cap="rnd">
              <a:solidFill>
                <a:schemeClr val="tx1"/>
              </a:solidFill>
              <a:prstDash val="sysDot"/>
              <a:miter lim="800000"/>
              <a:headEnd/>
              <a:tailEnd/>
            </a:ln>
            <a:effectLst/>
          </p:spPr>
          <p:txBody>
            <a:bodyPr wrap="none" anchor="ctr"/>
            <a:lstStyle/>
            <a:p>
              <a:endParaRPr lang="es-ES"/>
            </a:p>
          </p:txBody>
        </p:sp>
        <p:sp>
          <p:nvSpPr>
            <p:cNvPr id="99346" name="Line 18"/>
            <p:cNvSpPr>
              <a:spLocks noChangeShapeType="1"/>
            </p:cNvSpPr>
            <p:nvPr/>
          </p:nvSpPr>
          <p:spPr bwMode="auto">
            <a:xfrm>
              <a:off x="1156" y="2205"/>
              <a:ext cx="363" cy="0"/>
            </a:xfrm>
            <a:prstGeom prst="line">
              <a:avLst/>
            </a:prstGeom>
            <a:noFill/>
            <a:ln w="38100">
              <a:solidFill>
                <a:srgbClr val="9900FF"/>
              </a:solidFill>
              <a:round/>
              <a:headEnd/>
              <a:tailEnd type="triangle" w="med" len="med"/>
            </a:ln>
            <a:effectLst/>
          </p:spPr>
          <p:txBody>
            <a:bodyPr/>
            <a:lstStyle/>
            <a:p>
              <a:endParaRPr lang="es-ES"/>
            </a:p>
          </p:txBody>
        </p:sp>
      </p:grpSp>
      <p:grpSp>
        <p:nvGrpSpPr>
          <p:cNvPr id="99349" name="Group 21"/>
          <p:cNvGrpSpPr>
            <a:grpSpLocks/>
          </p:cNvGrpSpPr>
          <p:nvPr/>
        </p:nvGrpSpPr>
        <p:grpSpPr bwMode="auto">
          <a:xfrm>
            <a:off x="5436096" y="2997200"/>
            <a:ext cx="3671887" cy="1584325"/>
            <a:chOff x="3379" y="1888"/>
            <a:chExt cx="2313" cy="998"/>
          </a:xfrm>
        </p:grpSpPr>
        <p:sp>
          <p:nvSpPr>
            <p:cNvPr id="99333" name="Text Box 5"/>
            <p:cNvSpPr txBox="1">
              <a:spLocks noChangeArrowheads="1"/>
            </p:cNvSpPr>
            <p:nvPr/>
          </p:nvSpPr>
          <p:spPr bwMode="auto">
            <a:xfrm>
              <a:off x="4694" y="2024"/>
              <a:ext cx="907"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recibida</a:t>
              </a:r>
            </a:p>
          </p:txBody>
        </p:sp>
        <p:sp>
          <p:nvSpPr>
            <p:cNvPr id="99335" name="Text Box 7"/>
            <p:cNvSpPr txBox="1">
              <a:spLocks noChangeArrowheads="1"/>
            </p:cNvSpPr>
            <p:nvPr/>
          </p:nvSpPr>
          <p:spPr bwMode="auto">
            <a:xfrm>
              <a:off x="3470" y="2115"/>
              <a:ext cx="636"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receptor</a:t>
              </a:r>
            </a:p>
          </p:txBody>
        </p:sp>
        <p:sp>
          <p:nvSpPr>
            <p:cNvPr id="99345" name="Rectangle 17"/>
            <p:cNvSpPr>
              <a:spLocks noChangeArrowheads="1"/>
            </p:cNvSpPr>
            <p:nvPr/>
          </p:nvSpPr>
          <p:spPr bwMode="auto">
            <a:xfrm>
              <a:off x="3379" y="1888"/>
              <a:ext cx="2313" cy="998"/>
            </a:xfrm>
            <a:prstGeom prst="rect">
              <a:avLst/>
            </a:prstGeom>
            <a:noFill/>
            <a:ln w="25400" cap="rnd">
              <a:solidFill>
                <a:schemeClr val="tx1"/>
              </a:solidFill>
              <a:prstDash val="sysDot"/>
              <a:miter lim="800000"/>
              <a:headEnd/>
              <a:tailEnd/>
            </a:ln>
            <a:effectLst/>
          </p:spPr>
          <p:txBody>
            <a:bodyPr wrap="none" anchor="ctr"/>
            <a:lstStyle/>
            <a:p>
              <a:endParaRPr lang="es-ES"/>
            </a:p>
          </p:txBody>
        </p:sp>
        <p:sp>
          <p:nvSpPr>
            <p:cNvPr id="99347" name="Line 19"/>
            <p:cNvSpPr>
              <a:spLocks noChangeShapeType="1"/>
            </p:cNvSpPr>
            <p:nvPr/>
          </p:nvSpPr>
          <p:spPr bwMode="auto">
            <a:xfrm>
              <a:off x="4150" y="2251"/>
              <a:ext cx="499" cy="0"/>
            </a:xfrm>
            <a:prstGeom prst="line">
              <a:avLst/>
            </a:prstGeom>
            <a:noFill/>
            <a:ln w="38100">
              <a:solidFill>
                <a:srgbClr val="9900FF"/>
              </a:solidFill>
              <a:round/>
              <a:headEnd/>
              <a:tailEnd type="triangle" w="med" len="med"/>
            </a:ln>
            <a:effectLst/>
          </p:spPr>
          <p:txBody>
            <a:bodyPr/>
            <a:lstStyle/>
            <a:p>
              <a:endParaRPr lang="es-E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348"/>
                                        </p:tgtEl>
                                        <p:attrNameLst>
                                          <p:attrName>style.visibility</p:attrName>
                                        </p:attrNameLst>
                                      </p:cBhvr>
                                      <p:to>
                                        <p:strVal val="visible"/>
                                      </p:to>
                                    </p:set>
                                    <p:animEffect transition="in" filter="wipe(left)">
                                      <p:cBhvr>
                                        <p:cTn id="7" dur="500"/>
                                        <p:tgtEl>
                                          <p:spTgt spid="993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9349"/>
                                        </p:tgtEl>
                                        <p:attrNameLst>
                                          <p:attrName>style.visibility</p:attrName>
                                        </p:attrNameLst>
                                      </p:cBhvr>
                                      <p:to>
                                        <p:strVal val="visible"/>
                                      </p:to>
                                    </p:set>
                                    <p:animEffect transition="in" filter="wipe(left)">
                                      <p:cBhvr>
                                        <p:cTn id="12" dur="500"/>
                                        <p:tgtEl>
                                          <p:spTgt spid="993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350"/>
                                        </p:tgtEl>
                                        <p:attrNameLst>
                                          <p:attrName>style.visibility</p:attrName>
                                        </p:attrNameLst>
                                      </p:cBhvr>
                                      <p:to>
                                        <p:strVal val="visible"/>
                                      </p:to>
                                    </p:set>
                                    <p:animEffect transition="in" filter="wipe(left)">
                                      <p:cBhvr>
                                        <p:cTn id="17" dur="1000"/>
                                        <p:tgtEl>
                                          <p:spTgt spid="993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9351"/>
                                        </p:tgtEl>
                                        <p:attrNameLst>
                                          <p:attrName>style.visibility</p:attrName>
                                        </p:attrNameLst>
                                      </p:cBhvr>
                                      <p:to>
                                        <p:strVal val="visible"/>
                                      </p:to>
                                    </p:set>
                                    <p:animEffect transition="in" filter="dissolve">
                                      <p:cBhvr>
                                        <p:cTn id="22" dur="500"/>
                                        <p:tgtEl>
                                          <p:spTgt spid="993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9352"/>
                                        </p:tgtEl>
                                        <p:attrNameLst>
                                          <p:attrName>style.visibility</p:attrName>
                                        </p:attrNameLst>
                                      </p:cBhvr>
                                      <p:to>
                                        <p:strVal val="visible"/>
                                      </p:to>
                                    </p:set>
                                    <p:animEffect transition="in" filter="dissolve">
                                      <p:cBhvr>
                                        <p:cTn id="27" dur="500"/>
                                        <p:tgtEl>
                                          <p:spTgt spid="99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23" name="Rectangle 221"/>
          <p:cNvSpPr>
            <a:spLocks noGrp="1" noChangeArrowheads="1"/>
          </p:cNvSpPr>
          <p:nvPr>
            <p:ph type="ftr" sz="quarter" idx="11"/>
          </p:nvPr>
        </p:nvSpPr>
        <p:spPr/>
        <p:txBody>
          <a:bodyPr/>
          <a:lstStyle/>
          <a:p>
            <a:r>
              <a:rPr lang="es-MX"/>
              <a:t>José Juan Rincón Pasaye. FIE-UMSNH</a:t>
            </a:r>
          </a:p>
        </p:txBody>
      </p:sp>
      <p:sp>
        <p:nvSpPr>
          <p:cNvPr id="100355" name="Rectangle 3"/>
          <p:cNvSpPr>
            <a:spLocks noGrp="1" noChangeArrowheads="1"/>
          </p:cNvSpPr>
          <p:nvPr>
            <p:ph type="subTitle" idx="1"/>
          </p:nvPr>
        </p:nvSpPr>
        <p:spPr>
          <a:xfrm>
            <a:off x="179388" y="1196975"/>
            <a:ext cx="8785225" cy="4824413"/>
          </a:xfrm>
        </p:spPr>
        <p:txBody>
          <a:bodyPr/>
          <a:lstStyle/>
          <a:p>
            <a:pPr>
              <a:lnSpc>
                <a:spcPct val="80000"/>
              </a:lnSpc>
            </a:pPr>
            <a:r>
              <a:rPr lang="es-ES" b="1" dirty="0">
                <a:latin typeface="Calibri" pitchFamily="34" charset="0"/>
              </a:rPr>
              <a:t>Sistema de </a:t>
            </a:r>
            <a:r>
              <a:rPr lang="es-ES" b="1" dirty="0" smtClean="0">
                <a:latin typeface="Calibri" pitchFamily="34" charset="0"/>
              </a:rPr>
              <a:t>comunicación</a:t>
            </a:r>
            <a:endParaRPr lang="es-ES" b="1" dirty="0">
              <a:latin typeface="Calibri" pitchFamily="34" charset="0"/>
            </a:endParaRPr>
          </a:p>
          <a:p>
            <a:pPr algn="just">
              <a:lnSpc>
                <a:spcPct val="80000"/>
              </a:lnSpc>
            </a:pPr>
            <a:endParaRPr lang="es-ES" sz="1000" dirty="0">
              <a:effectLst/>
              <a:latin typeface="Calibri" pitchFamily="34" charset="0"/>
            </a:endParaRPr>
          </a:p>
          <a:p>
            <a:pPr algn="just">
              <a:lnSpc>
                <a:spcPct val="80000"/>
              </a:lnSpc>
            </a:pPr>
            <a:r>
              <a:rPr lang="es-ES" dirty="0">
                <a:effectLst/>
                <a:latin typeface="Calibri" pitchFamily="34" charset="0"/>
              </a:rPr>
              <a:t> Bidireccional:</a:t>
            </a:r>
          </a:p>
        </p:txBody>
      </p:sp>
      <p:grpSp>
        <p:nvGrpSpPr>
          <p:cNvPr id="100373" name="Group 21"/>
          <p:cNvGrpSpPr>
            <a:grpSpLocks/>
          </p:cNvGrpSpPr>
          <p:nvPr/>
        </p:nvGrpSpPr>
        <p:grpSpPr bwMode="auto">
          <a:xfrm>
            <a:off x="107950" y="3213100"/>
            <a:ext cx="9001125" cy="1944688"/>
            <a:chOff x="68" y="2024"/>
            <a:chExt cx="5670" cy="1225"/>
          </a:xfrm>
        </p:grpSpPr>
        <p:sp>
          <p:nvSpPr>
            <p:cNvPr id="100356" name="Text Box 4"/>
            <p:cNvSpPr txBox="1">
              <a:spLocks noChangeArrowheads="1"/>
            </p:cNvSpPr>
            <p:nvPr/>
          </p:nvSpPr>
          <p:spPr bwMode="auto">
            <a:xfrm>
              <a:off x="158" y="2160"/>
              <a:ext cx="953"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de la Fuente</a:t>
              </a:r>
            </a:p>
          </p:txBody>
        </p:sp>
        <p:sp>
          <p:nvSpPr>
            <p:cNvPr id="100357" name="Text Box 5"/>
            <p:cNvSpPr txBox="1">
              <a:spLocks noChangeArrowheads="1"/>
            </p:cNvSpPr>
            <p:nvPr/>
          </p:nvSpPr>
          <p:spPr bwMode="auto">
            <a:xfrm>
              <a:off x="4694" y="2160"/>
              <a:ext cx="907"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recibida</a:t>
              </a:r>
            </a:p>
          </p:txBody>
        </p:sp>
        <p:sp>
          <p:nvSpPr>
            <p:cNvPr id="100358" name="Text Box 6"/>
            <p:cNvSpPr txBox="1">
              <a:spLocks noChangeArrowheads="1"/>
            </p:cNvSpPr>
            <p:nvPr/>
          </p:nvSpPr>
          <p:spPr bwMode="auto">
            <a:xfrm>
              <a:off x="1564" y="2251"/>
              <a:ext cx="817"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transmisor</a:t>
              </a:r>
            </a:p>
          </p:txBody>
        </p:sp>
        <p:sp>
          <p:nvSpPr>
            <p:cNvPr id="100359" name="Text Box 7"/>
            <p:cNvSpPr txBox="1">
              <a:spLocks noChangeArrowheads="1"/>
            </p:cNvSpPr>
            <p:nvPr/>
          </p:nvSpPr>
          <p:spPr bwMode="auto">
            <a:xfrm>
              <a:off x="3470" y="2251"/>
              <a:ext cx="636"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receptor</a:t>
              </a:r>
            </a:p>
          </p:txBody>
        </p:sp>
        <p:sp>
          <p:nvSpPr>
            <p:cNvPr id="100360" name="Line 8"/>
            <p:cNvSpPr>
              <a:spLocks noChangeShapeType="1"/>
            </p:cNvSpPr>
            <p:nvPr/>
          </p:nvSpPr>
          <p:spPr bwMode="auto">
            <a:xfrm>
              <a:off x="2426" y="2387"/>
              <a:ext cx="998" cy="0"/>
            </a:xfrm>
            <a:prstGeom prst="line">
              <a:avLst/>
            </a:prstGeom>
            <a:noFill/>
            <a:ln w="38100">
              <a:solidFill>
                <a:schemeClr val="tx1"/>
              </a:solidFill>
              <a:prstDash val="dash"/>
              <a:round/>
              <a:headEnd/>
              <a:tailEnd type="triangle" w="med" len="med"/>
            </a:ln>
            <a:effectLst/>
          </p:spPr>
          <p:txBody>
            <a:bodyPr/>
            <a:lstStyle/>
            <a:p>
              <a:endParaRPr lang="es-ES"/>
            </a:p>
          </p:txBody>
        </p:sp>
        <p:sp>
          <p:nvSpPr>
            <p:cNvPr id="100361" name="Text Box 9"/>
            <p:cNvSpPr txBox="1">
              <a:spLocks noChangeArrowheads="1"/>
            </p:cNvSpPr>
            <p:nvPr/>
          </p:nvSpPr>
          <p:spPr bwMode="auto">
            <a:xfrm>
              <a:off x="2472" y="2432"/>
              <a:ext cx="919" cy="404"/>
            </a:xfrm>
            <a:prstGeom prst="rect">
              <a:avLst/>
            </a:prstGeom>
            <a:noFill/>
            <a:ln w="9525">
              <a:noFill/>
              <a:miter lim="800000"/>
              <a:headEnd/>
              <a:tailEnd/>
            </a:ln>
            <a:effectLst/>
          </p:spPr>
          <p:txBody>
            <a:bodyPr>
              <a:spAutoFit/>
            </a:bodyPr>
            <a:lstStyle/>
            <a:p>
              <a:pPr algn="ctr"/>
              <a:r>
                <a:rPr lang="es-MX" b="1"/>
                <a:t>Medio</a:t>
              </a:r>
              <a:r>
                <a:rPr lang="es-MX"/>
                <a:t> de transmisión</a:t>
              </a:r>
            </a:p>
          </p:txBody>
        </p:sp>
        <p:sp>
          <p:nvSpPr>
            <p:cNvPr id="100362" name="Text Box 10"/>
            <p:cNvSpPr txBox="1">
              <a:spLocks noChangeArrowheads="1"/>
            </p:cNvSpPr>
            <p:nvPr/>
          </p:nvSpPr>
          <p:spPr bwMode="auto">
            <a:xfrm>
              <a:off x="4649" y="2750"/>
              <a:ext cx="953"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de la Fuente</a:t>
              </a:r>
            </a:p>
          </p:txBody>
        </p:sp>
        <p:sp>
          <p:nvSpPr>
            <p:cNvPr id="100363" name="Text Box 11"/>
            <p:cNvSpPr txBox="1">
              <a:spLocks noChangeArrowheads="1"/>
            </p:cNvSpPr>
            <p:nvPr/>
          </p:nvSpPr>
          <p:spPr bwMode="auto">
            <a:xfrm>
              <a:off x="204" y="2704"/>
              <a:ext cx="907" cy="37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recibida</a:t>
              </a:r>
            </a:p>
          </p:txBody>
        </p:sp>
        <p:sp>
          <p:nvSpPr>
            <p:cNvPr id="100364" name="Text Box 12"/>
            <p:cNvSpPr txBox="1">
              <a:spLocks noChangeArrowheads="1"/>
            </p:cNvSpPr>
            <p:nvPr/>
          </p:nvSpPr>
          <p:spPr bwMode="auto">
            <a:xfrm>
              <a:off x="3470" y="2840"/>
              <a:ext cx="817"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transmisor</a:t>
              </a:r>
            </a:p>
          </p:txBody>
        </p:sp>
        <p:sp>
          <p:nvSpPr>
            <p:cNvPr id="100365" name="Text Box 13"/>
            <p:cNvSpPr txBox="1">
              <a:spLocks noChangeArrowheads="1"/>
            </p:cNvSpPr>
            <p:nvPr/>
          </p:nvSpPr>
          <p:spPr bwMode="auto">
            <a:xfrm>
              <a:off x="1701" y="2840"/>
              <a:ext cx="636" cy="218"/>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receptor</a:t>
              </a:r>
            </a:p>
          </p:txBody>
        </p:sp>
        <p:sp>
          <p:nvSpPr>
            <p:cNvPr id="100366" name="Line 14"/>
            <p:cNvSpPr>
              <a:spLocks noChangeShapeType="1"/>
            </p:cNvSpPr>
            <p:nvPr/>
          </p:nvSpPr>
          <p:spPr bwMode="auto">
            <a:xfrm flipH="1" flipV="1">
              <a:off x="2426" y="2931"/>
              <a:ext cx="998" cy="0"/>
            </a:xfrm>
            <a:prstGeom prst="line">
              <a:avLst/>
            </a:prstGeom>
            <a:noFill/>
            <a:ln w="38100">
              <a:solidFill>
                <a:schemeClr val="tx1"/>
              </a:solidFill>
              <a:prstDash val="dash"/>
              <a:round/>
              <a:headEnd/>
              <a:tailEnd type="triangle" w="med" len="med"/>
            </a:ln>
            <a:effectLst/>
          </p:spPr>
          <p:txBody>
            <a:bodyPr/>
            <a:lstStyle/>
            <a:p>
              <a:endParaRPr lang="es-ES"/>
            </a:p>
          </p:txBody>
        </p:sp>
        <p:sp>
          <p:nvSpPr>
            <p:cNvPr id="100367" name="Rectangle 15"/>
            <p:cNvSpPr>
              <a:spLocks noChangeArrowheads="1"/>
            </p:cNvSpPr>
            <p:nvPr/>
          </p:nvSpPr>
          <p:spPr bwMode="auto">
            <a:xfrm>
              <a:off x="68" y="2024"/>
              <a:ext cx="2404" cy="1225"/>
            </a:xfrm>
            <a:prstGeom prst="rect">
              <a:avLst/>
            </a:prstGeom>
            <a:noFill/>
            <a:ln w="25400" cap="rnd">
              <a:solidFill>
                <a:schemeClr val="tx1"/>
              </a:solidFill>
              <a:prstDash val="sysDot"/>
              <a:miter lim="800000"/>
              <a:headEnd/>
              <a:tailEnd/>
            </a:ln>
            <a:effectLst/>
          </p:spPr>
          <p:txBody>
            <a:bodyPr wrap="none" anchor="ctr"/>
            <a:lstStyle/>
            <a:p>
              <a:endParaRPr lang="es-ES"/>
            </a:p>
          </p:txBody>
        </p:sp>
        <p:sp>
          <p:nvSpPr>
            <p:cNvPr id="100368" name="Rectangle 16"/>
            <p:cNvSpPr>
              <a:spLocks noChangeArrowheads="1"/>
            </p:cNvSpPr>
            <p:nvPr/>
          </p:nvSpPr>
          <p:spPr bwMode="auto">
            <a:xfrm>
              <a:off x="3379" y="2024"/>
              <a:ext cx="2359" cy="1225"/>
            </a:xfrm>
            <a:prstGeom prst="rect">
              <a:avLst/>
            </a:prstGeom>
            <a:noFill/>
            <a:ln w="25400" cap="rnd">
              <a:solidFill>
                <a:schemeClr val="tx1"/>
              </a:solidFill>
              <a:prstDash val="sysDot"/>
              <a:miter lim="800000"/>
              <a:headEnd/>
              <a:tailEnd/>
            </a:ln>
            <a:effectLst/>
          </p:spPr>
          <p:txBody>
            <a:bodyPr wrap="none" anchor="ctr"/>
            <a:lstStyle/>
            <a:p>
              <a:endParaRPr lang="es-ES"/>
            </a:p>
          </p:txBody>
        </p:sp>
        <p:sp>
          <p:nvSpPr>
            <p:cNvPr id="100369" name="Line 17"/>
            <p:cNvSpPr>
              <a:spLocks noChangeShapeType="1"/>
            </p:cNvSpPr>
            <p:nvPr/>
          </p:nvSpPr>
          <p:spPr bwMode="auto">
            <a:xfrm>
              <a:off x="4150" y="2387"/>
              <a:ext cx="499" cy="0"/>
            </a:xfrm>
            <a:prstGeom prst="line">
              <a:avLst/>
            </a:prstGeom>
            <a:noFill/>
            <a:ln w="38100">
              <a:solidFill>
                <a:srgbClr val="9900FF"/>
              </a:solidFill>
              <a:round/>
              <a:headEnd/>
              <a:tailEnd type="triangle" w="med" len="med"/>
            </a:ln>
            <a:effectLst/>
          </p:spPr>
          <p:txBody>
            <a:bodyPr/>
            <a:lstStyle/>
            <a:p>
              <a:endParaRPr lang="es-ES"/>
            </a:p>
          </p:txBody>
        </p:sp>
        <p:sp>
          <p:nvSpPr>
            <p:cNvPr id="100370" name="Line 18"/>
            <p:cNvSpPr>
              <a:spLocks noChangeShapeType="1"/>
            </p:cNvSpPr>
            <p:nvPr/>
          </p:nvSpPr>
          <p:spPr bwMode="auto">
            <a:xfrm>
              <a:off x="1111" y="2341"/>
              <a:ext cx="409" cy="0"/>
            </a:xfrm>
            <a:prstGeom prst="line">
              <a:avLst/>
            </a:prstGeom>
            <a:noFill/>
            <a:ln w="38100">
              <a:solidFill>
                <a:srgbClr val="9900FF"/>
              </a:solidFill>
              <a:round/>
              <a:headEnd/>
              <a:tailEnd type="triangle" w="med" len="med"/>
            </a:ln>
            <a:effectLst/>
          </p:spPr>
          <p:txBody>
            <a:bodyPr/>
            <a:lstStyle/>
            <a:p>
              <a:endParaRPr lang="es-ES"/>
            </a:p>
          </p:txBody>
        </p:sp>
        <p:sp>
          <p:nvSpPr>
            <p:cNvPr id="100371" name="Line 19"/>
            <p:cNvSpPr>
              <a:spLocks noChangeShapeType="1"/>
            </p:cNvSpPr>
            <p:nvPr/>
          </p:nvSpPr>
          <p:spPr bwMode="auto">
            <a:xfrm flipH="1">
              <a:off x="4332" y="2931"/>
              <a:ext cx="317" cy="0"/>
            </a:xfrm>
            <a:prstGeom prst="line">
              <a:avLst/>
            </a:prstGeom>
            <a:noFill/>
            <a:ln w="38100">
              <a:solidFill>
                <a:srgbClr val="9900FF"/>
              </a:solidFill>
              <a:round/>
              <a:headEnd/>
              <a:tailEnd type="triangle" w="med" len="med"/>
            </a:ln>
            <a:effectLst/>
          </p:spPr>
          <p:txBody>
            <a:bodyPr/>
            <a:lstStyle/>
            <a:p>
              <a:endParaRPr lang="es-ES"/>
            </a:p>
          </p:txBody>
        </p:sp>
        <p:sp>
          <p:nvSpPr>
            <p:cNvPr id="100372" name="Line 20"/>
            <p:cNvSpPr>
              <a:spLocks noChangeShapeType="1"/>
            </p:cNvSpPr>
            <p:nvPr/>
          </p:nvSpPr>
          <p:spPr bwMode="auto">
            <a:xfrm flipH="1">
              <a:off x="1156" y="2931"/>
              <a:ext cx="499" cy="0"/>
            </a:xfrm>
            <a:prstGeom prst="line">
              <a:avLst/>
            </a:prstGeom>
            <a:noFill/>
            <a:ln w="38100">
              <a:solidFill>
                <a:srgbClr val="9900FF"/>
              </a:solidFill>
              <a:round/>
              <a:headEnd/>
              <a:tailEnd type="triangle" w="med" len="med"/>
            </a:ln>
            <a:effectLst/>
          </p:spPr>
          <p:txBody>
            <a:bodyPr/>
            <a:lstStyle/>
            <a:p>
              <a:endParaRPr lang="es-ES"/>
            </a:p>
          </p:txBody>
        </p:sp>
      </p:gr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70" name="Rectangle 221"/>
          <p:cNvSpPr>
            <a:spLocks noGrp="1" noChangeArrowheads="1"/>
          </p:cNvSpPr>
          <p:nvPr>
            <p:ph type="ftr" sz="quarter" idx="11"/>
          </p:nvPr>
        </p:nvSpPr>
        <p:spPr/>
        <p:txBody>
          <a:bodyPr/>
          <a:lstStyle/>
          <a:p>
            <a:r>
              <a:rPr lang="es-MX"/>
              <a:t>José Juan Rincón Pasaye. FIE-UMSNH</a:t>
            </a:r>
          </a:p>
        </p:txBody>
      </p:sp>
      <p:sp>
        <p:nvSpPr>
          <p:cNvPr id="102403" name="Rectangle 3"/>
          <p:cNvSpPr>
            <a:spLocks noGrp="1" noChangeArrowheads="1"/>
          </p:cNvSpPr>
          <p:nvPr>
            <p:ph type="subTitle" idx="1"/>
          </p:nvPr>
        </p:nvSpPr>
        <p:spPr>
          <a:xfrm>
            <a:off x="179388" y="1196975"/>
            <a:ext cx="8785225" cy="4824413"/>
          </a:xfrm>
        </p:spPr>
        <p:txBody>
          <a:bodyPr/>
          <a:lstStyle/>
          <a:p>
            <a:pPr>
              <a:lnSpc>
                <a:spcPct val="80000"/>
              </a:lnSpc>
            </a:pPr>
            <a:r>
              <a:rPr lang="es-ES" sz="2800" b="1" dirty="0">
                <a:latin typeface="Calibri" pitchFamily="34" charset="0"/>
              </a:rPr>
              <a:t>Sistema de Comunicaciones </a:t>
            </a:r>
            <a:r>
              <a:rPr lang="es-ES" sz="2800" b="1" dirty="0">
                <a:solidFill>
                  <a:srgbClr val="FFC000"/>
                </a:solidFill>
                <a:effectLst>
                  <a:outerShdw blurRad="38100" dist="38100" dir="2700000" algn="tl">
                    <a:srgbClr val="000000">
                      <a:alpha val="43137"/>
                    </a:srgbClr>
                  </a:outerShdw>
                </a:effectLst>
                <a:latin typeface="Calibri" pitchFamily="34" charset="0"/>
              </a:rPr>
              <a:t>Analógico</a:t>
            </a:r>
          </a:p>
          <a:p>
            <a:pPr algn="just">
              <a:lnSpc>
                <a:spcPct val="80000"/>
              </a:lnSpc>
            </a:pPr>
            <a:endParaRPr lang="es-ES" sz="2800" dirty="0">
              <a:effectLst/>
              <a:latin typeface="Calibri" pitchFamily="34" charset="0"/>
            </a:endParaRPr>
          </a:p>
          <a:p>
            <a:pPr algn="just">
              <a:lnSpc>
                <a:spcPct val="80000"/>
              </a:lnSpc>
            </a:pPr>
            <a:r>
              <a:rPr lang="es-ES" sz="2800" dirty="0">
                <a:effectLst/>
                <a:latin typeface="Calibri" pitchFamily="34" charset="0"/>
              </a:rPr>
              <a:t>En estos sistemas la energía electromagnética se transmite en forma de señal </a:t>
            </a:r>
            <a:r>
              <a:rPr lang="es-ES" sz="2800" i="1" dirty="0">
                <a:solidFill>
                  <a:srgbClr val="FFC000"/>
                </a:solidFill>
                <a:effectLst>
                  <a:outerShdw blurRad="38100" dist="38100" dir="2700000" algn="tl">
                    <a:srgbClr val="000000">
                      <a:alpha val="43137"/>
                    </a:srgbClr>
                  </a:outerShdw>
                </a:effectLst>
                <a:latin typeface="Calibri" pitchFamily="34" charset="0"/>
              </a:rPr>
              <a:t>analógica</a:t>
            </a:r>
            <a:r>
              <a:rPr lang="es-ES" sz="2800" dirty="0">
                <a:effectLst/>
                <a:latin typeface="Calibri" pitchFamily="34" charset="0"/>
              </a:rPr>
              <a:t>. (una señal analógica es una señal continua, por ejemplo una </a:t>
            </a:r>
            <a:r>
              <a:rPr lang="es-ES" sz="2800" dirty="0" smtClean="0">
                <a:effectLst/>
                <a:latin typeface="Calibri" pitchFamily="34" charset="0"/>
              </a:rPr>
              <a:t>sinusoide</a:t>
            </a:r>
            <a:r>
              <a:rPr lang="es-ES" sz="2800" dirty="0">
                <a:effectLst/>
                <a:latin typeface="Calibri" pitchFamily="34" charset="0"/>
              </a:rPr>
              <a:t>)</a:t>
            </a:r>
          </a:p>
        </p:txBody>
      </p:sp>
      <p:grpSp>
        <p:nvGrpSpPr>
          <p:cNvPr id="102404" name="Group 4"/>
          <p:cNvGrpSpPr>
            <a:grpSpLocks/>
          </p:cNvGrpSpPr>
          <p:nvPr/>
        </p:nvGrpSpPr>
        <p:grpSpPr bwMode="auto">
          <a:xfrm>
            <a:off x="2266950" y="3573463"/>
            <a:ext cx="4249738" cy="2422525"/>
            <a:chOff x="1292" y="2160"/>
            <a:chExt cx="2883" cy="1755"/>
          </a:xfrm>
        </p:grpSpPr>
        <p:sp>
          <p:nvSpPr>
            <p:cNvPr id="102405" name="AutoShape 5"/>
            <p:cNvSpPr>
              <a:spLocks noChangeAspect="1" noChangeArrowheads="1" noTextEdit="1"/>
            </p:cNvSpPr>
            <p:nvPr/>
          </p:nvSpPr>
          <p:spPr bwMode="auto">
            <a:xfrm>
              <a:off x="1292" y="2160"/>
              <a:ext cx="2883" cy="1727"/>
            </a:xfrm>
            <a:prstGeom prst="rect">
              <a:avLst/>
            </a:prstGeom>
            <a:noFill/>
            <a:ln w="9525">
              <a:noFill/>
              <a:miter lim="800000"/>
              <a:headEnd/>
              <a:tailEnd/>
            </a:ln>
          </p:spPr>
          <p:txBody>
            <a:bodyPr/>
            <a:lstStyle/>
            <a:p>
              <a:endParaRPr lang="es-ES"/>
            </a:p>
          </p:txBody>
        </p:sp>
        <p:sp>
          <p:nvSpPr>
            <p:cNvPr id="102406" name="Rectangle 6"/>
            <p:cNvSpPr>
              <a:spLocks noChangeArrowheads="1"/>
            </p:cNvSpPr>
            <p:nvPr/>
          </p:nvSpPr>
          <p:spPr bwMode="auto">
            <a:xfrm>
              <a:off x="1292" y="2160"/>
              <a:ext cx="2883" cy="1727"/>
            </a:xfrm>
            <a:prstGeom prst="rect">
              <a:avLst/>
            </a:prstGeom>
            <a:gradFill rotWithShape="1">
              <a:gsLst>
                <a:gs pos="0">
                  <a:srgbClr val="333399">
                    <a:alpha val="50000"/>
                  </a:srgbClr>
                </a:gs>
                <a:gs pos="100000">
                  <a:srgbClr val="333399">
                    <a:gamma/>
                    <a:shade val="46275"/>
                    <a:invGamma/>
                  </a:srgbClr>
                </a:gs>
              </a:gsLst>
              <a:lin ang="5400000" scaled="1"/>
            </a:gradFill>
            <a:ln w="9525">
              <a:noFill/>
              <a:miter lim="800000"/>
              <a:headEnd/>
              <a:tailEnd/>
            </a:ln>
          </p:spPr>
          <p:txBody>
            <a:bodyPr/>
            <a:lstStyle/>
            <a:p>
              <a:endParaRPr lang="es-ES"/>
            </a:p>
          </p:txBody>
        </p:sp>
        <p:sp>
          <p:nvSpPr>
            <p:cNvPr id="102407" name="Freeform 7"/>
            <p:cNvSpPr>
              <a:spLocks/>
            </p:cNvSpPr>
            <p:nvPr/>
          </p:nvSpPr>
          <p:spPr bwMode="auto">
            <a:xfrm>
              <a:off x="1476" y="2208"/>
              <a:ext cx="1842" cy="1623"/>
            </a:xfrm>
            <a:custGeom>
              <a:avLst/>
              <a:gdLst/>
              <a:ahLst/>
              <a:cxnLst>
                <a:cxn ang="0">
                  <a:pos x="56" y="624"/>
                </a:cxn>
                <a:cxn ang="0">
                  <a:pos x="160" y="272"/>
                </a:cxn>
                <a:cxn ang="0">
                  <a:pos x="184" y="200"/>
                </a:cxn>
                <a:cxn ang="0">
                  <a:pos x="216" y="128"/>
                </a:cxn>
                <a:cxn ang="0">
                  <a:pos x="240" y="88"/>
                </a:cxn>
                <a:cxn ang="0">
                  <a:pos x="272" y="40"/>
                </a:cxn>
                <a:cxn ang="0">
                  <a:pos x="297" y="24"/>
                </a:cxn>
                <a:cxn ang="0">
                  <a:pos x="305" y="16"/>
                </a:cxn>
                <a:cxn ang="0">
                  <a:pos x="321" y="8"/>
                </a:cxn>
                <a:cxn ang="0">
                  <a:pos x="329" y="0"/>
                </a:cxn>
                <a:cxn ang="0">
                  <a:pos x="337" y="0"/>
                </a:cxn>
                <a:cxn ang="0">
                  <a:pos x="345" y="0"/>
                </a:cxn>
                <a:cxn ang="0">
                  <a:pos x="353" y="0"/>
                </a:cxn>
                <a:cxn ang="0">
                  <a:pos x="361" y="0"/>
                </a:cxn>
                <a:cxn ang="0">
                  <a:pos x="369" y="8"/>
                </a:cxn>
                <a:cxn ang="0">
                  <a:pos x="385" y="16"/>
                </a:cxn>
                <a:cxn ang="0">
                  <a:pos x="401" y="24"/>
                </a:cxn>
                <a:cxn ang="0">
                  <a:pos x="417" y="48"/>
                </a:cxn>
                <a:cxn ang="0">
                  <a:pos x="441" y="80"/>
                </a:cxn>
                <a:cxn ang="0">
                  <a:pos x="481" y="160"/>
                </a:cxn>
                <a:cxn ang="0">
                  <a:pos x="537" y="304"/>
                </a:cxn>
                <a:cxn ang="0">
                  <a:pos x="753" y="1031"/>
                </a:cxn>
                <a:cxn ang="0">
                  <a:pos x="833" y="1311"/>
                </a:cxn>
                <a:cxn ang="0">
                  <a:pos x="865" y="1391"/>
                </a:cxn>
                <a:cxn ang="0">
                  <a:pos x="897" y="1479"/>
                </a:cxn>
                <a:cxn ang="0">
                  <a:pos x="929" y="1527"/>
                </a:cxn>
                <a:cxn ang="0">
                  <a:pos x="953" y="1575"/>
                </a:cxn>
                <a:cxn ang="0">
                  <a:pos x="969" y="1591"/>
                </a:cxn>
                <a:cxn ang="0">
                  <a:pos x="985" y="1607"/>
                </a:cxn>
                <a:cxn ang="0">
                  <a:pos x="1001" y="1615"/>
                </a:cxn>
                <a:cxn ang="0">
                  <a:pos x="1017" y="1623"/>
                </a:cxn>
                <a:cxn ang="0">
                  <a:pos x="1025" y="1623"/>
                </a:cxn>
                <a:cxn ang="0">
                  <a:pos x="1025" y="1623"/>
                </a:cxn>
                <a:cxn ang="0">
                  <a:pos x="1033" y="1623"/>
                </a:cxn>
                <a:cxn ang="0">
                  <a:pos x="1041" y="1623"/>
                </a:cxn>
                <a:cxn ang="0">
                  <a:pos x="1049" y="1623"/>
                </a:cxn>
                <a:cxn ang="0">
                  <a:pos x="1065" y="1623"/>
                </a:cxn>
                <a:cxn ang="0">
                  <a:pos x="1081" y="1615"/>
                </a:cxn>
                <a:cxn ang="0">
                  <a:pos x="1089" y="1599"/>
                </a:cxn>
                <a:cxn ang="0">
                  <a:pos x="1113" y="1575"/>
                </a:cxn>
                <a:cxn ang="0">
                  <a:pos x="1161" y="1503"/>
                </a:cxn>
                <a:cxn ang="0">
                  <a:pos x="1185" y="1447"/>
                </a:cxn>
                <a:cxn ang="0">
                  <a:pos x="1241" y="1287"/>
                </a:cxn>
                <a:cxn ang="0">
                  <a:pos x="1506" y="368"/>
                </a:cxn>
                <a:cxn ang="0">
                  <a:pos x="1538" y="280"/>
                </a:cxn>
                <a:cxn ang="0">
                  <a:pos x="1570" y="200"/>
                </a:cxn>
                <a:cxn ang="0">
                  <a:pos x="1610" y="104"/>
                </a:cxn>
                <a:cxn ang="0">
                  <a:pos x="1634" y="72"/>
                </a:cxn>
                <a:cxn ang="0">
                  <a:pos x="1658" y="40"/>
                </a:cxn>
                <a:cxn ang="0">
                  <a:pos x="1674" y="24"/>
                </a:cxn>
                <a:cxn ang="0">
                  <a:pos x="1690" y="8"/>
                </a:cxn>
                <a:cxn ang="0">
                  <a:pos x="1698" y="8"/>
                </a:cxn>
                <a:cxn ang="0">
                  <a:pos x="1706" y="0"/>
                </a:cxn>
                <a:cxn ang="0">
                  <a:pos x="1714" y="0"/>
                </a:cxn>
                <a:cxn ang="0">
                  <a:pos x="1722" y="0"/>
                </a:cxn>
                <a:cxn ang="0">
                  <a:pos x="1730" y="0"/>
                </a:cxn>
                <a:cxn ang="0">
                  <a:pos x="1738" y="0"/>
                </a:cxn>
                <a:cxn ang="0">
                  <a:pos x="1746" y="0"/>
                </a:cxn>
                <a:cxn ang="0">
                  <a:pos x="1754" y="8"/>
                </a:cxn>
                <a:cxn ang="0">
                  <a:pos x="1770" y="24"/>
                </a:cxn>
                <a:cxn ang="0">
                  <a:pos x="1794" y="40"/>
                </a:cxn>
                <a:cxn ang="0">
                  <a:pos x="1826" y="88"/>
                </a:cxn>
              </a:cxnLst>
              <a:rect l="0" t="0" r="r" b="b"/>
              <a:pathLst>
                <a:path w="1842" h="1623">
                  <a:moveTo>
                    <a:pt x="0" y="816"/>
                  </a:moveTo>
                  <a:lnTo>
                    <a:pt x="0" y="808"/>
                  </a:lnTo>
                  <a:lnTo>
                    <a:pt x="0" y="808"/>
                  </a:lnTo>
                  <a:lnTo>
                    <a:pt x="0" y="800"/>
                  </a:lnTo>
                  <a:lnTo>
                    <a:pt x="8" y="792"/>
                  </a:lnTo>
                  <a:lnTo>
                    <a:pt x="16" y="768"/>
                  </a:lnTo>
                  <a:lnTo>
                    <a:pt x="24" y="720"/>
                  </a:lnTo>
                  <a:lnTo>
                    <a:pt x="56" y="624"/>
                  </a:lnTo>
                  <a:lnTo>
                    <a:pt x="112" y="432"/>
                  </a:lnTo>
                  <a:lnTo>
                    <a:pt x="112" y="424"/>
                  </a:lnTo>
                  <a:lnTo>
                    <a:pt x="112" y="424"/>
                  </a:lnTo>
                  <a:lnTo>
                    <a:pt x="112" y="416"/>
                  </a:lnTo>
                  <a:lnTo>
                    <a:pt x="112" y="408"/>
                  </a:lnTo>
                  <a:lnTo>
                    <a:pt x="120" y="392"/>
                  </a:lnTo>
                  <a:lnTo>
                    <a:pt x="136" y="344"/>
                  </a:lnTo>
                  <a:lnTo>
                    <a:pt x="160" y="272"/>
                  </a:lnTo>
                  <a:lnTo>
                    <a:pt x="160" y="272"/>
                  </a:lnTo>
                  <a:lnTo>
                    <a:pt x="160" y="264"/>
                  </a:lnTo>
                  <a:lnTo>
                    <a:pt x="160" y="264"/>
                  </a:lnTo>
                  <a:lnTo>
                    <a:pt x="168" y="256"/>
                  </a:lnTo>
                  <a:lnTo>
                    <a:pt x="176" y="240"/>
                  </a:lnTo>
                  <a:lnTo>
                    <a:pt x="184" y="208"/>
                  </a:lnTo>
                  <a:lnTo>
                    <a:pt x="184" y="200"/>
                  </a:lnTo>
                  <a:lnTo>
                    <a:pt x="184" y="200"/>
                  </a:lnTo>
                  <a:lnTo>
                    <a:pt x="192" y="200"/>
                  </a:lnTo>
                  <a:lnTo>
                    <a:pt x="192" y="192"/>
                  </a:lnTo>
                  <a:lnTo>
                    <a:pt x="200" y="176"/>
                  </a:lnTo>
                  <a:lnTo>
                    <a:pt x="208" y="144"/>
                  </a:lnTo>
                  <a:lnTo>
                    <a:pt x="216" y="144"/>
                  </a:lnTo>
                  <a:lnTo>
                    <a:pt x="216" y="144"/>
                  </a:lnTo>
                  <a:lnTo>
                    <a:pt x="216" y="136"/>
                  </a:lnTo>
                  <a:lnTo>
                    <a:pt x="216" y="128"/>
                  </a:lnTo>
                  <a:lnTo>
                    <a:pt x="224" y="120"/>
                  </a:lnTo>
                  <a:lnTo>
                    <a:pt x="224" y="120"/>
                  </a:lnTo>
                  <a:lnTo>
                    <a:pt x="224" y="112"/>
                  </a:lnTo>
                  <a:lnTo>
                    <a:pt x="232" y="112"/>
                  </a:lnTo>
                  <a:lnTo>
                    <a:pt x="232" y="104"/>
                  </a:lnTo>
                  <a:lnTo>
                    <a:pt x="240" y="96"/>
                  </a:lnTo>
                  <a:lnTo>
                    <a:pt x="240" y="88"/>
                  </a:lnTo>
                  <a:lnTo>
                    <a:pt x="240" y="88"/>
                  </a:lnTo>
                  <a:lnTo>
                    <a:pt x="240" y="88"/>
                  </a:lnTo>
                  <a:lnTo>
                    <a:pt x="248" y="80"/>
                  </a:lnTo>
                  <a:lnTo>
                    <a:pt x="256" y="72"/>
                  </a:lnTo>
                  <a:lnTo>
                    <a:pt x="264" y="48"/>
                  </a:lnTo>
                  <a:lnTo>
                    <a:pt x="272" y="48"/>
                  </a:lnTo>
                  <a:lnTo>
                    <a:pt x="272" y="48"/>
                  </a:lnTo>
                  <a:lnTo>
                    <a:pt x="272" y="48"/>
                  </a:lnTo>
                  <a:lnTo>
                    <a:pt x="272" y="40"/>
                  </a:lnTo>
                  <a:lnTo>
                    <a:pt x="280" y="32"/>
                  </a:lnTo>
                  <a:lnTo>
                    <a:pt x="280" y="32"/>
                  </a:lnTo>
                  <a:lnTo>
                    <a:pt x="280" y="32"/>
                  </a:lnTo>
                  <a:lnTo>
                    <a:pt x="280" y="32"/>
                  </a:lnTo>
                  <a:lnTo>
                    <a:pt x="288" y="32"/>
                  </a:lnTo>
                  <a:lnTo>
                    <a:pt x="297" y="24"/>
                  </a:lnTo>
                  <a:lnTo>
                    <a:pt x="297" y="24"/>
                  </a:lnTo>
                  <a:lnTo>
                    <a:pt x="297" y="24"/>
                  </a:lnTo>
                  <a:lnTo>
                    <a:pt x="297" y="24"/>
                  </a:lnTo>
                  <a:lnTo>
                    <a:pt x="297" y="16"/>
                  </a:lnTo>
                  <a:lnTo>
                    <a:pt x="305" y="16"/>
                  </a:lnTo>
                  <a:lnTo>
                    <a:pt x="305" y="16"/>
                  </a:lnTo>
                  <a:lnTo>
                    <a:pt x="305" y="16"/>
                  </a:lnTo>
                  <a:lnTo>
                    <a:pt x="305" y="16"/>
                  </a:lnTo>
                  <a:lnTo>
                    <a:pt x="305" y="16"/>
                  </a:lnTo>
                  <a:lnTo>
                    <a:pt x="305" y="16"/>
                  </a:lnTo>
                  <a:lnTo>
                    <a:pt x="313" y="8"/>
                  </a:lnTo>
                  <a:lnTo>
                    <a:pt x="313" y="8"/>
                  </a:lnTo>
                  <a:lnTo>
                    <a:pt x="313" y="8"/>
                  </a:lnTo>
                  <a:lnTo>
                    <a:pt x="313" y="8"/>
                  </a:lnTo>
                  <a:lnTo>
                    <a:pt x="321" y="8"/>
                  </a:lnTo>
                  <a:lnTo>
                    <a:pt x="321" y="8"/>
                  </a:lnTo>
                  <a:lnTo>
                    <a:pt x="321" y="8"/>
                  </a:lnTo>
                  <a:lnTo>
                    <a:pt x="321" y="8"/>
                  </a:lnTo>
                  <a:lnTo>
                    <a:pt x="321" y="8"/>
                  </a:lnTo>
                  <a:lnTo>
                    <a:pt x="321" y="8"/>
                  </a:lnTo>
                  <a:lnTo>
                    <a:pt x="329" y="8"/>
                  </a:lnTo>
                  <a:lnTo>
                    <a:pt x="329" y="0"/>
                  </a:lnTo>
                  <a:lnTo>
                    <a:pt x="329" y="0"/>
                  </a:lnTo>
                  <a:lnTo>
                    <a:pt x="329" y="0"/>
                  </a:lnTo>
                  <a:lnTo>
                    <a:pt x="329" y="0"/>
                  </a:lnTo>
                  <a:lnTo>
                    <a:pt x="329" y="0"/>
                  </a:lnTo>
                  <a:lnTo>
                    <a:pt x="329" y="0"/>
                  </a:lnTo>
                  <a:lnTo>
                    <a:pt x="329" y="0"/>
                  </a:lnTo>
                  <a:lnTo>
                    <a:pt x="337" y="0"/>
                  </a:lnTo>
                  <a:lnTo>
                    <a:pt x="337" y="0"/>
                  </a:lnTo>
                  <a:lnTo>
                    <a:pt x="337" y="0"/>
                  </a:lnTo>
                  <a:lnTo>
                    <a:pt x="337" y="0"/>
                  </a:lnTo>
                  <a:lnTo>
                    <a:pt x="337" y="0"/>
                  </a:lnTo>
                  <a:lnTo>
                    <a:pt x="337" y="0"/>
                  </a:lnTo>
                  <a:lnTo>
                    <a:pt x="337" y="0"/>
                  </a:lnTo>
                  <a:lnTo>
                    <a:pt x="337" y="0"/>
                  </a:lnTo>
                  <a:lnTo>
                    <a:pt x="345" y="0"/>
                  </a:lnTo>
                  <a:lnTo>
                    <a:pt x="345" y="0"/>
                  </a:lnTo>
                  <a:lnTo>
                    <a:pt x="345" y="0"/>
                  </a:lnTo>
                  <a:lnTo>
                    <a:pt x="345" y="0"/>
                  </a:lnTo>
                  <a:lnTo>
                    <a:pt x="345" y="0"/>
                  </a:lnTo>
                  <a:lnTo>
                    <a:pt x="345" y="0"/>
                  </a:lnTo>
                  <a:lnTo>
                    <a:pt x="345" y="0"/>
                  </a:lnTo>
                  <a:lnTo>
                    <a:pt x="345" y="0"/>
                  </a:lnTo>
                  <a:lnTo>
                    <a:pt x="345" y="0"/>
                  </a:lnTo>
                  <a:lnTo>
                    <a:pt x="353" y="0"/>
                  </a:lnTo>
                  <a:lnTo>
                    <a:pt x="353" y="0"/>
                  </a:lnTo>
                  <a:lnTo>
                    <a:pt x="353" y="0"/>
                  </a:lnTo>
                  <a:lnTo>
                    <a:pt x="353" y="0"/>
                  </a:lnTo>
                  <a:lnTo>
                    <a:pt x="353" y="0"/>
                  </a:lnTo>
                  <a:lnTo>
                    <a:pt x="353" y="0"/>
                  </a:lnTo>
                  <a:lnTo>
                    <a:pt x="353" y="0"/>
                  </a:lnTo>
                  <a:lnTo>
                    <a:pt x="353" y="0"/>
                  </a:lnTo>
                  <a:lnTo>
                    <a:pt x="353" y="0"/>
                  </a:lnTo>
                  <a:lnTo>
                    <a:pt x="361" y="0"/>
                  </a:lnTo>
                  <a:lnTo>
                    <a:pt x="361" y="0"/>
                  </a:lnTo>
                  <a:lnTo>
                    <a:pt x="361" y="0"/>
                  </a:lnTo>
                  <a:lnTo>
                    <a:pt x="361" y="0"/>
                  </a:lnTo>
                  <a:lnTo>
                    <a:pt x="361" y="0"/>
                  </a:lnTo>
                  <a:lnTo>
                    <a:pt x="361" y="0"/>
                  </a:lnTo>
                  <a:lnTo>
                    <a:pt x="361" y="0"/>
                  </a:lnTo>
                  <a:lnTo>
                    <a:pt x="361" y="0"/>
                  </a:lnTo>
                  <a:lnTo>
                    <a:pt x="369" y="0"/>
                  </a:lnTo>
                  <a:lnTo>
                    <a:pt x="369" y="8"/>
                  </a:lnTo>
                  <a:lnTo>
                    <a:pt x="369" y="8"/>
                  </a:lnTo>
                  <a:lnTo>
                    <a:pt x="369" y="8"/>
                  </a:lnTo>
                  <a:lnTo>
                    <a:pt x="369" y="8"/>
                  </a:lnTo>
                  <a:lnTo>
                    <a:pt x="369" y="8"/>
                  </a:lnTo>
                  <a:lnTo>
                    <a:pt x="377" y="8"/>
                  </a:lnTo>
                  <a:lnTo>
                    <a:pt x="377" y="8"/>
                  </a:lnTo>
                  <a:lnTo>
                    <a:pt x="377" y="8"/>
                  </a:lnTo>
                  <a:lnTo>
                    <a:pt x="377" y="8"/>
                  </a:lnTo>
                  <a:lnTo>
                    <a:pt x="377" y="8"/>
                  </a:lnTo>
                  <a:lnTo>
                    <a:pt x="385" y="16"/>
                  </a:lnTo>
                  <a:lnTo>
                    <a:pt x="385" y="16"/>
                  </a:lnTo>
                  <a:lnTo>
                    <a:pt x="385" y="16"/>
                  </a:lnTo>
                  <a:lnTo>
                    <a:pt x="385" y="16"/>
                  </a:lnTo>
                  <a:lnTo>
                    <a:pt x="393" y="16"/>
                  </a:lnTo>
                  <a:lnTo>
                    <a:pt x="393" y="16"/>
                  </a:lnTo>
                  <a:lnTo>
                    <a:pt x="393" y="16"/>
                  </a:lnTo>
                  <a:lnTo>
                    <a:pt x="393" y="16"/>
                  </a:lnTo>
                  <a:lnTo>
                    <a:pt x="401" y="24"/>
                  </a:lnTo>
                  <a:lnTo>
                    <a:pt x="401" y="32"/>
                  </a:lnTo>
                  <a:lnTo>
                    <a:pt x="409" y="32"/>
                  </a:lnTo>
                  <a:lnTo>
                    <a:pt x="409" y="32"/>
                  </a:lnTo>
                  <a:lnTo>
                    <a:pt x="409" y="32"/>
                  </a:lnTo>
                  <a:lnTo>
                    <a:pt x="409" y="32"/>
                  </a:lnTo>
                  <a:lnTo>
                    <a:pt x="417" y="40"/>
                  </a:lnTo>
                  <a:lnTo>
                    <a:pt x="417" y="48"/>
                  </a:lnTo>
                  <a:lnTo>
                    <a:pt x="417" y="48"/>
                  </a:lnTo>
                  <a:lnTo>
                    <a:pt x="425" y="48"/>
                  </a:lnTo>
                  <a:lnTo>
                    <a:pt x="425" y="56"/>
                  </a:lnTo>
                  <a:lnTo>
                    <a:pt x="433" y="64"/>
                  </a:lnTo>
                  <a:lnTo>
                    <a:pt x="433" y="64"/>
                  </a:lnTo>
                  <a:lnTo>
                    <a:pt x="433" y="64"/>
                  </a:lnTo>
                  <a:lnTo>
                    <a:pt x="433" y="64"/>
                  </a:lnTo>
                  <a:lnTo>
                    <a:pt x="441" y="72"/>
                  </a:lnTo>
                  <a:lnTo>
                    <a:pt x="441" y="80"/>
                  </a:lnTo>
                  <a:lnTo>
                    <a:pt x="457" y="104"/>
                  </a:lnTo>
                  <a:lnTo>
                    <a:pt x="457" y="104"/>
                  </a:lnTo>
                  <a:lnTo>
                    <a:pt x="457" y="104"/>
                  </a:lnTo>
                  <a:lnTo>
                    <a:pt x="457" y="112"/>
                  </a:lnTo>
                  <a:lnTo>
                    <a:pt x="465" y="112"/>
                  </a:lnTo>
                  <a:lnTo>
                    <a:pt x="473" y="128"/>
                  </a:lnTo>
                  <a:lnTo>
                    <a:pt x="481" y="152"/>
                  </a:lnTo>
                  <a:lnTo>
                    <a:pt x="481" y="160"/>
                  </a:lnTo>
                  <a:lnTo>
                    <a:pt x="489" y="160"/>
                  </a:lnTo>
                  <a:lnTo>
                    <a:pt x="489" y="160"/>
                  </a:lnTo>
                  <a:lnTo>
                    <a:pt x="489" y="168"/>
                  </a:lnTo>
                  <a:lnTo>
                    <a:pt x="497" y="184"/>
                  </a:lnTo>
                  <a:lnTo>
                    <a:pt x="513" y="224"/>
                  </a:lnTo>
                  <a:lnTo>
                    <a:pt x="537" y="296"/>
                  </a:lnTo>
                  <a:lnTo>
                    <a:pt x="537" y="296"/>
                  </a:lnTo>
                  <a:lnTo>
                    <a:pt x="537" y="304"/>
                  </a:lnTo>
                  <a:lnTo>
                    <a:pt x="545" y="304"/>
                  </a:lnTo>
                  <a:lnTo>
                    <a:pt x="545" y="312"/>
                  </a:lnTo>
                  <a:lnTo>
                    <a:pt x="553" y="336"/>
                  </a:lnTo>
                  <a:lnTo>
                    <a:pt x="569" y="376"/>
                  </a:lnTo>
                  <a:lnTo>
                    <a:pt x="593" y="456"/>
                  </a:lnTo>
                  <a:lnTo>
                    <a:pt x="641" y="640"/>
                  </a:lnTo>
                  <a:lnTo>
                    <a:pt x="697" y="839"/>
                  </a:lnTo>
                  <a:lnTo>
                    <a:pt x="753" y="1031"/>
                  </a:lnTo>
                  <a:lnTo>
                    <a:pt x="809" y="1223"/>
                  </a:lnTo>
                  <a:lnTo>
                    <a:pt x="809" y="1223"/>
                  </a:lnTo>
                  <a:lnTo>
                    <a:pt x="809" y="1223"/>
                  </a:lnTo>
                  <a:lnTo>
                    <a:pt x="809" y="1231"/>
                  </a:lnTo>
                  <a:lnTo>
                    <a:pt x="809" y="1239"/>
                  </a:lnTo>
                  <a:lnTo>
                    <a:pt x="817" y="1263"/>
                  </a:lnTo>
                  <a:lnTo>
                    <a:pt x="833" y="1303"/>
                  </a:lnTo>
                  <a:lnTo>
                    <a:pt x="833" y="1311"/>
                  </a:lnTo>
                  <a:lnTo>
                    <a:pt x="833" y="1311"/>
                  </a:lnTo>
                  <a:lnTo>
                    <a:pt x="833" y="1319"/>
                  </a:lnTo>
                  <a:lnTo>
                    <a:pt x="841" y="1327"/>
                  </a:lnTo>
                  <a:lnTo>
                    <a:pt x="849" y="1343"/>
                  </a:lnTo>
                  <a:lnTo>
                    <a:pt x="857" y="1383"/>
                  </a:lnTo>
                  <a:lnTo>
                    <a:pt x="865" y="1383"/>
                  </a:lnTo>
                  <a:lnTo>
                    <a:pt x="865" y="1383"/>
                  </a:lnTo>
                  <a:lnTo>
                    <a:pt x="865" y="1391"/>
                  </a:lnTo>
                  <a:lnTo>
                    <a:pt x="865" y="1399"/>
                  </a:lnTo>
                  <a:lnTo>
                    <a:pt x="873" y="1415"/>
                  </a:lnTo>
                  <a:lnTo>
                    <a:pt x="889" y="1447"/>
                  </a:lnTo>
                  <a:lnTo>
                    <a:pt x="889" y="1447"/>
                  </a:lnTo>
                  <a:lnTo>
                    <a:pt x="889" y="1447"/>
                  </a:lnTo>
                  <a:lnTo>
                    <a:pt x="889" y="1455"/>
                  </a:lnTo>
                  <a:lnTo>
                    <a:pt x="889" y="1463"/>
                  </a:lnTo>
                  <a:lnTo>
                    <a:pt x="897" y="1479"/>
                  </a:lnTo>
                  <a:lnTo>
                    <a:pt x="913" y="1503"/>
                  </a:lnTo>
                  <a:lnTo>
                    <a:pt x="913" y="1503"/>
                  </a:lnTo>
                  <a:lnTo>
                    <a:pt x="913" y="1503"/>
                  </a:lnTo>
                  <a:lnTo>
                    <a:pt x="913" y="1511"/>
                  </a:lnTo>
                  <a:lnTo>
                    <a:pt x="921" y="1519"/>
                  </a:lnTo>
                  <a:lnTo>
                    <a:pt x="929" y="1527"/>
                  </a:lnTo>
                  <a:lnTo>
                    <a:pt x="929" y="1527"/>
                  </a:lnTo>
                  <a:lnTo>
                    <a:pt x="929" y="1527"/>
                  </a:lnTo>
                  <a:lnTo>
                    <a:pt x="929" y="1535"/>
                  </a:lnTo>
                  <a:lnTo>
                    <a:pt x="937" y="1543"/>
                  </a:lnTo>
                  <a:lnTo>
                    <a:pt x="937" y="1551"/>
                  </a:lnTo>
                  <a:lnTo>
                    <a:pt x="937" y="1551"/>
                  </a:lnTo>
                  <a:lnTo>
                    <a:pt x="945" y="1551"/>
                  </a:lnTo>
                  <a:lnTo>
                    <a:pt x="945" y="1559"/>
                  </a:lnTo>
                  <a:lnTo>
                    <a:pt x="945" y="1559"/>
                  </a:lnTo>
                  <a:lnTo>
                    <a:pt x="953" y="1575"/>
                  </a:lnTo>
                  <a:lnTo>
                    <a:pt x="953" y="1575"/>
                  </a:lnTo>
                  <a:lnTo>
                    <a:pt x="953" y="1575"/>
                  </a:lnTo>
                  <a:lnTo>
                    <a:pt x="961" y="1575"/>
                  </a:lnTo>
                  <a:lnTo>
                    <a:pt x="961" y="1583"/>
                  </a:lnTo>
                  <a:lnTo>
                    <a:pt x="969" y="1591"/>
                  </a:lnTo>
                  <a:lnTo>
                    <a:pt x="969" y="1591"/>
                  </a:lnTo>
                  <a:lnTo>
                    <a:pt x="969" y="1591"/>
                  </a:lnTo>
                  <a:lnTo>
                    <a:pt x="969" y="1591"/>
                  </a:lnTo>
                  <a:lnTo>
                    <a:pt x="977" y="1599"/>
                  </a:lnTo>
                  <a:lnTo>
                    <a:pt x="977" y="1599"/>
                  </a:lnTo>
                  <a:lnTo>
                    <a:pt x="977" y="1599"/>
                  </a:lnTo>
                  <a:lnTo>
                    <a:pt x="977" y="1599"/>
                  </a:lnTo>
                  <a:lnTo>
                    <a:pt x="977" y="1599"/>
                  </a:lnTo>
                  <a:lnTo>
                    <a:pt x="985" y="1599"/>
                  </a:lnTo>
                  <a:lnTo>
                    <a:pt x="985" y="1607"/>
                  </a:lnTo>
                  <a:lnTo>
                    <a:pt x="985" y="1607"/>
                  </a:lnTo>
                  <a:lnTo>
                    <a:pt x="985" y="1607"/>
                  </a:lnTo>
                  <a:lnTo>
                    <a:pt x="993" y="1615"/>
                  </a:lnTo>
                  <a:lnTo>
                    <a:pt x="993" y="1615"/>
                  </a:lnTo>
                  <a:lnTo>
                    <a:pt x="993" y="1615"/>
                  </a:lnTo>
                  <a:lnTo>
                    <a:pt x="1001" y="1615"/>
                  </a:lnTo>
                  <a:lnTo>
                    <a:pt x="1001" y="1615"/>
                  </a:lnTo>
                  <a:lnTo>
                    <a:pt x="1001" y="1615"/>
                  </a:lnTo>
                  <a:lnTo>
                    <a:pt x="1001" y="1615"/>
                  </a:lnTo>
                  <a:lnTo>
                    <a:pt x="1001" y="1615"/>
                  </a:lnTo>
                  <a:lnTo>
                    <a:pt x="1009" y="1623"/>
                  </a:lnTo>
                  <a:lnTo>
                    <a:pt x="1009" y="1623"/>
                  </a:lnTo>
                  <a:lnTo>
                    <a:pt x="1009" y="1623"/>
                  </a:lnTo>
                  <a:lnTo>
                    <a:pt x="1009" y="1623"/>
                  </a:lnTo>
                  <a:lnTo>
                    <a:pt x="1009" y="1623"/>
                  </a:lnTo>
                  <a:lnTo>
                    <a:pt x="1009" y="1623"/>
                  </a:lnTo>
                  <a:lnTo>
                    <a:pt x="1017" y="1623"/>
                  </a:lnTo>
                  <a:lnTo>
                    <a:pt x="1017" y="1623"/>
                  </a:lnTo>
                  <a:lnTo>
                    <a:pt x="1017" y="1623"/>
                  </a:lnTo>
                  <a:lnTo>
                    <a:pt x="1017" y="1623"/>
                  </a:lnTo>
                  <a:lnTo>
                    <a:pt x="1017" y="1623"/>
                  </a:lnTo>
                  <a:lnTo>
                    <a:pt x="1017" y="1623"/>
                  </a:lnTo>
                  <a:lnTo>
                    <a:pt x="1017" y="1623"/>
                  </a:lnTo>
                  <a:lnTo>
                    <a:pt x="1017" y="1623"/>
                  </a:lnTo>
                  <a:lnTo>
                    <a:pt x="1025" y="1623"/>
                  </a:lnTo>
                  <a:lnTo>
                    <a:pt x="1025" y="1623"/>
                  </a:lnTo>
                  <a:lnTo>
                    <a:pt x="1025" y="1623"/>
                  </a:lnTo>
                  <a:lnTo>
                    <a:pt x="1025" y="1623"/>
                  </a:lnTo>
                  <a:lnTo>
                    <a:pt x="1025" y="1623"/>
                  </a:lnTo>
                  <a:lnTo>
                    <a:pt x="1025" y="1623"/>
                  </a:lnTo>
                  <a:lnTo>
                    <a:pt x="1025" y="1623"/>
                  </a:lnTo>
                  <a:lnTo>
                    <a:pt x="1025" y="1623"/>
                  </a:lnTo>
                  <a:lnTo>
                    <a:pt x="1025" y="1623"/>
                  </a:lnTo>
                  <a:lnTo>
                    <a:pt x="1033" y="1623"/>
                  </a:lnTo>
                  <a:lnTo>
                    <a:pt x="1033" y="1623"/>
                  </a:lnTo>
                  <a:lnTo>
                    <a:pt x="1033" y="1623"/>
                  </a:lnTo>
                  <a:lnTo>
                    <a:pt x="1033" y="1623"/>
                  </a:lnTo>
                  <a:lnTo>
                    <a:pt x="1033" y="1623"/>
                  </a:lnTo>
                  <a:lnTo>
                    <a:pt x="1033" y="1623"/>
                  </a:lnTo>
                  <a:lnTo>
                    <a:pt x="1033" y="1623"/>
                  </a:lnTo>
                  <a:lnTo>
                    <a:pt x="1033" y="1623"/>
                  </a:lnTo>
                  <a:lnTo>
                    <a:pt x="1033" y="1623"/>
                  </a:lnTo>
                  <a:lnTo>
                    <a:pt x="1041" y="1623"/>
                  </a:lnTo>
                  <a:lnTo>
                    <a:pt x="1041" y="1623"/>
                  </a:lnTo>
                  <a:lnTo>
                    <a:pt x="1041" y="1623"/>
                  </a:lnTo>
                  <a:lnTo>
                    <a:pt x="1041" y="1623"/>
                  </a:lnTo>
                  <a:lnTo>
                    <a:pt x="1041" y="1623"/>
                  </a:lnTo>
                  <a:lnTo>
                    <a:pt x="1041" y="1623"/>
                  </a:lnTo>
                  <a:lnTo>
                    <a:pt x="1041" y="1623"/>
                  </a:lnTo>
                  <a:lnTo>
                    <a:pt x="1041" y="1623"/>
                  </a:lnTo>
                  <a:lnTo>
                    <a:pt x="1041" y="1623"/>
                  </a:lnTo>
                  <a:lnTo>
                    <a:pt x="1049" y="1623"/>
                  </a:lnTo>
                  <a:lnTo>
                    <a:pt x="1049" y="1623"/>
                  </a:lnTo>
                  <a:lnTo>
                    <a:pt x="1049" y="1623"/>
                  </a:lnTo>
                  <a:lnTo>
                    <a:pt x="1049" y="1623"/>
                  </a:lnTo>
                  <a:lnTo>
                    <a:pt x="1049" y="1623"/>
                  </a:lnTo>
                  <a:lnTo>
                    <a:pt x="1049" y="1623"/>
                  </a:lnTo>
                  <a:lnTo>
                    <a:pt x="1049" y="1623"/>
                  </a:lnTo>
                  <a:lnTo>
                    <a:pt x="1057" y="1623"/>
                  </a:lnTo>
                  <a:lnTo>
                    <a:pt x="1057" y="1623"/>
                  </a:lnTo>
                  <a:lnTo>
                    <a:pt x="1057" y="1623"/>
                  </a:lnTo>
                  <a:lnTo>
                    <a:pt x="1057" y="1623"/>
                  </a:lnTo>
                  <a:lnTo>
                    <a:pt x="1057" y="1623"/>
                  </a:lnTo>
                  <a:lnTo>
                    <a:pt x="1065" y="1623"/>
                  </a:lnTo>
                  <a:lnTo>
                    <a:pt x="1065" y="1623"/>
                  </a:lnTo>
                  <a:lnTo>
                    <a:pt x="1065" y="1623"/>
                  </a:lnTo>
                  <a:lnTo>
                    <a:pt x="1065" y="1615"/>
                  </a:lnTo>
                  <a:lnTo>
                    <a:pt x="1073" y="1615"/>
                  </a:lnTo>
                  <a:lnTo>
                    <a:pt x="1073" y="1615"/>
                  </a:lnTo>
                  <a:lnTo>
                    <a:pt x="1073" y="1615"/>
                  </a:lnTo>
                  <a:lnTo>
                    <a:pt x="1073" y="1615"/>
                  </a:lnTo>
                  <a:lnTo>
                    <a:pt x="1073" y="1615"/>
                  </a:lnTo>
                  <a:lnTo>
                    <a:pt x="1081" y="1615"/>
                  </a:lnTo>
                  <a:lnTo>
                    <a:pt x="1081" y="1607"/>
                  </a:lnTo>
                  <a:lnTo>
                    <a:pt x="1081" y="1607"/>
                  </a:lnTo>
                  <a:lnTo>
                    <a:pt x="1081" y="1607"/>
                  </a:lnTo>
                  <a:lnTo>
                    <a:pt x="1081" y="1607"/>
                  </a:lnTo>
                  <a:lnTo>
                    <a:pt x="1081" y="1607"/>
                  </a:lnTo>
                  <a:lnTo>
                    <a:pt x="1089" y="1607"/>
                  </a:lnTo>
                  <a:lnTo>
                    <a:pt x="1089" y="1599"/>
                  </a:lnTo>
                  <a:lnTo>
                    <a:pt x="1089" y="1599"/>
                  </a:lnTo>
                  <a:lnTo>
                    <a:pt x="1089" y="1599"/>
                  </a:lnTo>
                  <a:lnTo>
                    <a:pt x="1097" y="1599"/>
                  </a:lnTo>
                  <a:lnTo>
                    <a:pt x="1097" y="1591"/>
                  </a:lnTo>
                  <a:lnTo>
                    <a:pt x="1105" y="1583"/>
                  </a:lnTo>
                  <a:lnTo>
                    <a:pt x="1105" y="1583"/>
                  </a:lnTo>
                  <a:lnTo>
                    <a:pt x="1105" y="1583"/>
                  </a:lnTo>
                  <a:lnTo>
                    <a:pt x="1105" y="1583"/>
                  </a:lnTo>
                  <a:lnTo>
                    <a:pt x="1113" y="1575"/>
                  </a:lnTo>
                  <a:lnTo>
                    <a:pt x="1121" y="1567"/>
                  </a:lnTo>
                  <a:lnTo>
                    <a:pt x="1129" y="1551"/>
                  </a:lnTo>
                  <a:lnTo>
                    <a:pt x="1129" y="1551"/>
                  </a:lnTo>
                  <a:lnTo>
                    <a:pt x="1137" y="1543"/>
                  </a:lnTo>
                  <a:lnTo>
                    <a:pt x="1137" y="1543"/>
                  </a:lnTo>
                  <a:lnTo>
                    <a:pt x="1137" y="1535"/>
                  </a:lnTo>
                  <a:lnTo>
                    <a:pt x="1145" y="1527"/>
                  </a:lnTo>
                  <a:lnTo>
                    <a:pt x="1161" y="1503"/>
                  </a:lnTo>
                  <a:lnTo>
                    <a:pt x="1161" y="1503"/>
                  </a:lnTo>
                  <a:lnTo>
                    <a:pt x="1161" y="1503"/>
                  </a:lnTo>
                  <a:lnTo>
                    <a:pt x="1161" y="1495"/>
                  </a:lnTo>
                  <a:lnTo>
                    <a:pt x="1161" y="1487"/>
                  </a:lnTo>
                  <a:lnTo>
                    <a:pt x="1169" y="1479"/>
                  </a:lnTo>
                  <a:lnTo>
                    <a:pt x="1185" y="1447"/>
                  </a:lnTo>
                  <a:lnTo>
                    <a:pt x="1185" y="1447"/>
                  </a:lnTo>
                  <a:lnTo>
                    <a:pt x="1185" y="1447"/>
                  </a:lnTo>
                  <a:lnTo>
                    <a:pt x="1185" y="1439"/>
                  </a:lnTo>
                  <a:lnTo>
                    <a:pt x="1193" y="1431"/>
                  </a:lnTo>
                  <a:lnTo>
                    <a:pt x="1201" y="1415"/>
                  </a:lnTo>
                  <a:lnTo>
                    <a:pt x="1209" y="1375"/>
                  </a:lnTo>
                  <a:lnTo>
                    <a:pt x="1241" y="1303"/>
                  </a:lnTo>
                  <a:lnTo>
                    <a:pt x="1241" y="1295"/>
                  </a:lnTo>
                  <a:lnTo>
                    <a:pt x="1241" y="1295"/>
                  </a:lnTo>
                  <a:lnTo>
                    <a:pt x="1241" y="1287"/>
                  </a:lnTo>
                  <a:lnTo>
                    <a:pt x="1249" y="1279"/>
                  </a:lnTo>
                  <a:lnTo>
                    <a:pt x="1249" y="1263"/>
                  </a:lnTo>
                  <a:lnTo>
                    <a:pt x="1266" y="1215"/>
                  </a:lnTo>
                  <a:lnTo>
                    <a:pt x="1290" y="1135"/>
                  </a:lnTo>
                  <a:lnTo>
                    <a:pt x="1346" y="951"/>
                  </a:lnTo>
                  <a:lnTo>
                    <a:pt x="1402" y="744"/>
                  </a:lnTo>
                  <a:lnTo>
                    <a:pt x="1450" y="560"/>
                  </a:lnTo>
                  <a:lnTo>
                    <a:pt x="1506" y="368"/>
                  </a:lnTo>
                  <a:lnTo>
                    <a:pt x="1506" y="368"/>
                  </a:lnTo>
                  <a:lnTo>
                    <a:pt x="1506" y="368"/>
                  </a:lnTo>
                  <a:lnTo>
                    <a:pt x="1514" y="360"/>
                  </a:lnTo>
                  <a:lnTo>
                    <a:pt x="1514" y="352"/>
                  </a:lnTo>
                  <a:lnTo>
                    <a:pt x="1522" y="328"/>
                  </a:lnTo>
                  <a:lnTo>
                    <a:pt x="1538" y="288"/>
                  </a:lnTo>
                  <a:lnTo>
                    <a:pt x="1538" y="288"/>
                  </a:lnTo>
                  <a:lnTo>
                    <a:pt x="1538" y="280"/>
                  </a:lnTo>
                  <a:lnTo>
                    <a:pt x="1538" y="280"/>
                  </a:lnTo>
                  <a:lnTo>
                    <a:pt x="1538" y="272"/>
                  </a:lnTo>
                  <a:lnTo>
                    <a:pt x="1546" y="248"/>
                  </a:lnTo>
                  <a:lnTo>
                    <a:pt x="1562" y="216"/>
                  </a:lnTo>
                  <a:lnTo>
                    <a:pt x="1562" y="216"/>
                  </a:lnTo>
                  <a:lnTo>
                    <a:pt x="1562" y="208"/>
                  </a:lnTo>
                  <a:lnTo>
                    <a:pt x="1562" y="208"/>
                  </a:lnTo>
                  <a:lnTo>
                    <a:pt x="1570" y="200"/>
                  </a:lnTo>
                  <a:lnTo>
                    <a:pt x="1578" y="184"/>
                  </a:lnTo>
                  <a:lnTo>
                    <a:pt x="1586" y="152"/>
                  </a:lnTo>
                  <a:lnTo>
                    <a:pt x="1586" y="152"/>
                  </a:lnTo>
                  <a:lnTo>
                    <a:pt x="1586" y="152"/>
                  </a:lnTo>
                  <a:lnTo>
                    <a:pt x="1594" y="144"/>
                  </a:lnTo>
                  <a:lnTo>
                    <a:pt x="1594" y="144"/>
                  </a:lnTo>
                  <a:lnTo>
                    <a:pt x="1602" y="128"/>
                  </a:lnTo>
                  <a:lnTo>
                    <a:pt x="1610" y="104"/>
                  </a:lnTo>
                  <a:lnTo>
                    <a:pt x="1618" y="104"/>
                  </a:lnTo>
                  <a:lnTo>
                    <a:pt x="1618" y="104"/>
                  </a:lnTo>
                  <a:lnTo>
                    <a:pt x="1618" y="96"/>
                  </a:lnTo>
                  <a:lnTo>
                    <a:pt x="1618" y="88"/>
                  </a:lnTo>
                  <a:lnTo>
                    <a:pt x="1626" y="80"/>
                  </a:lnTo>
                  <a:lnTo>
                    <a:pt x="1626" y="80"/>
                  </a:lnTo>
                  <a:lnTo>
                    <a:pt x="1626" y="80"/>
                  </a:lnTo>
                  <a:lnTo>
                    <a:pt x="1634" y="72"/>
                  </a:lnTo>
                  <a:lnTo>
                    <a:pt x="1634" y="72"/>
                  </a:lnTo>
                  <a:lnTo>
                    <a:pt x="1642" y="56"/>
                  </a:lnTo>
                  <a:lnTo>
                    <a:pt x="1642" y="56"/>
                  </a:lnTo>
                  <a:lnTo>
                    <a:pt x="1642" y="56"/>
                  </a:lnTo>
                  <a:lnTo>
                    <a:pt x="1642" y="56"/>
                  </a:lnTo>
                  <a:lnTo>
                    <a:pt x="1650" y="48"/>
                  </a:lnTo>
                  <a:lnTo>
                    <a:pt x="1658" y="40"/>
                  </a:lnTo>
                  <a:lnTo>
                    <a:pt x="1658" y="40"/>
                  </a:lnTo>
                  <a:lnTo>
                    <a:pt x="1658" y="40"/>
                  </a:lnTo>
                  <a:lnTo>
                    <a:pt x="1658" y="40"/>
                  </a:lnTo>
                  <a:lnTo>
                    <a:pt x="1666" y="32"/>
                  </a:lnTo>
                  <a:lnTo>
                    <a:pt x="1666" y="24"/>
                  </a:lnTo>
                  <a:lnTo>
                    <a:pt x="1674" y="24"/>
                  </a:lnTo>
                  <a:lnTo>
                    <a:pt x="1674" y="24"/>
                  </a:lnTo>
                  <a:lnTo>
                    <a:pt x="1674" y="24"/>
                  </a:lnTo>
                  <a:lnTo>
                    <a:pt x="1674" y="24"/>
                  </a:lnTo>
                  <a:lnTo>
                    <a:pt x="1674" y="24"/>
                  </a:lnTo>
                  <a:lnTo>
                    <a:pt x="1674" y="16"/>
                  </a:lnTo>
                  <a:lnTo>
                    <a:pt x="1682" y="16"/>
                  </a:lnTo>
                  <a:lnTo>
                    <a:pt x="1682" y="16"/>
                  </a:lnTo>
                  <a:lnTo>
                    <a:pt x="1682" y="16"/>
                  </a:lnTo>
                  <a:lnTo>
                    <a:pt x="1682" y="16"/>
                  </a:lnTo>
                  <a:lnTo>
                    <a:pt x="1690" y="16"/>
                  </a:lnTo>
                  <a:lnTo>
                    <a:pt x="1690" y="8"/>
                  </a:lnTo>
                  <a:lnTo>
                    <a:pt x="1690" y="8"/>
                  </a:lnTo>
                  <a:lnTo>
                    <a:pt x="1690" y="8"/>
                  </a:lnTo>
                  <a:lnTo>
                    <a:pt x="1690" y="8"/>
                  </a:lnTo>
                  <a:lnTo>
                    <a:pt x="1698" y="8"/>
                  </a:lnTo>
                  <a:lnTo>
                    <a:pt x="1698" y="8"/>
                  </a:lnTo>
                  <a:lnTo>
                    <a:pt x="1698" y="8"/>
                  </a:lnTo>
                  <a:lnTo>
                    <a:pt x="1698" y="8"/>
                  </a:lnTo>
                  <a:lnTo>
                    <a:pt x="1698" y="8"/>
                  </a:lnTo>
                  <a:lnTo>
                    <a:pt x="1698" y="8"/>
                  </a:lnTo>
                  <a:lnTo>
                    <a:pt x="1706" y="8"/>
                  </a:lnTo>
                  <a:lnTo>
                    <a:pt x="1706" y="8"/>
                  </a:lnTo>
                  <a:lnTo>
                    <a:pt x="1706" y="8"/>
                  </a:lnTo>
                  <a:lnTo>
                    <a:pt x="1706" y="0"/>
                  </a:lnTo>
                  <a:lnTo>
                    <a:pt x="1706" y="0"/>
                  </a:lnTo>
                  <a:lnTo>
                    <a:pt x="1706" y="0"/>
                  </a:lnTo>
                  <a:lnTo>
                    <a:pt x="1706" y="0"/>
                  </a:lnTo>
                  <a:lnTo>
                    <a:pt x="1706" y="0"/>
                  </a:lnTo>
                  <a:lnTo>
                    <a:pt x="1714" y="0"/>
                  </a:lnTo>
                  <a:lnTo>
                    <a:pt x="1714" y="0"/>
                  </a:lnTo>
                  <a:lnTo>
                    <a:pt x="1714" y="0"/>
                  </a:lnTo>
                  <a:lnTo>
                    <a:pt x="1714" y="0"/>
                  </a:lnTo>
                  <a:lnTo>
                    <a:pt x="1714" y="0"/>
                  </a:lnTo>
                  <a:lnTo>
                    <a:pt x="1714" y="0"/>
                  </a:lnTo>
                  <a:lnTo>
                    <a:pt x="1714" y="0"/>
                  </a:lnTo>
                  <a:lnTo>
                    <a:pt x="1714" y="0"/>
                  </a:lnTo>
                  <a:lnTo>
                    <a:pt x="1714" y="0"/>
                  </a:lnTo>
                  <a:lnTo>
                    <a:pt x="1722" y="0"/>
                  </a:lnTo>
                  <a:lnTo>
                    <a:pt x="1722" y="0"/>
                  </a:lnTo>
                  <a:lnTo>
                    <a:pt x="1722" y="0"/>
                  </a:lnTo>
                  <a:lnTo>
                    <a:pt x="1722" y="0"/>
                  </a:lnTo>
                  <a:lnTo>
                    <a:pt x="1722" y="0"/>
                  </a:lnTo>
                  <a:lnTo>
                    <a:pt x="1722" y="0"/>
                  </a:lnTo>
                  <a:lnTo>
                    <a:pt x="1722" y="0"/>
                  </a:lnTo>
                  <a:lnTo>
                    <a:pt x="1722" y="0"/>
                  </a:lnTo>
                  <a:lnTo>
                    <a:pt x="1722" y="0"/>
                  </a:lnTo>
                  <a:lnTo>
                    <a:pt x="1722" y="0"/>
                  </a:lnTo>
                  <a:lnTo>
                    <a:pt x="1730" y="0"/>
                  </a:lnTo>
                  <a:lnTo>
                    <a:pt x="1730" y="0"/>
                  </a:lnTo>
                  <a:lnTo>
                    <a:pt x="1730" y="0"/>
                  </a:lnTo>
                  <a:lnTo>
                    <a:pt x="1730" y="0"/>
                  </a:lnTo>
                  <a:lnTo>
                    <a:pt x="1730" y="0"/>
                  </a:lnTo>
                  <a:lnTo>
                    <a:pt x="1730" y="0"/>
                  </a:lnTo>
                  <a:lnTo>
                    <a:pt x="1730" y="0"/>
                  </a:lnTo>
                  <a:lnTo>
                    <a:pt x="1730" y="0"/>
                  </a:lnTo>
                  <a:lnTo>
                    <a:pt x="1730" y="0"/>
                  </a:lnTo>
                  <a:lnTo>
                    <a:pt x="1730" y="0"/>
                  </a:lnTo>
                  <a:lnTo>
                    <a:pt x="1738" y="0"/>
                  </a:lnTo>
                  <a:lnTo>
                    <a:pt x="1738" y="0"/>
                  </a:lnTo>
                  <a:lnTo>
                    <a:pt x="1738" y="0"/>
                  </a:lnTo>
                  <a:lnTo>
                    <a:pt x="1738" y="0"/>
                  </a:lnTo>
                  <a:lnTo>
                    <a:pt x="1738" y="0"/>
                  </a:lnTo>
                  <a:lnTo>
                    <a:pt x="1738" y="0"/>
                  </a:lnTo>
                  <a:lnTo>
                    <a:pt x="1738" y="0"/>
                  </a:lnTo>
                  <a:lnTo>
                    <a:pt x="1738" y="0"/>
                  </a:lnTo>
                  <a:lnTo>
                    <a:pt x="1738" y="0"/>
                  </a:lnTo>
                  <a:lnTo>
                    <a:pt x="1746" y="0"/>
                  </a:lnTo>
                  <a:lnTo>
                    <a:pt x="1746" y="0"/>
                  </a:lnTo>
                  <a:lnTo>
                    <a:pt x="1746" y="8"/>
                  </a:lnTo>
                  <a:lnTo>
                    <a:pt x="1746" y="8"/>
                  </a:lnTo>
                  <a:lnTo>
                    <a:pt x="1746" y="8"/>
                  </a:lnTo>
                  <a:lnTo>
                    <a:pt x="1754" y="8"/>
                  </a:lnTo>
                  <a:lnTo>
                    <a:pt x="1754" y="8"/>
                  </a:lnTo>
                  <a:lnTo>
                    <a:pt x="1754" y="8"/>
                  </a:lnTo>
                  <a:lnTo>
                    <a:pt x="1754" y="8"/>
                  </a:lnTo>
                  <a:lnTo>
                    <a:pt x="1754" y="8"/>
                  </a:lnTo>
                  <a:lnTo>
                    <a:pt x="1762" y="8"/>
                  </a:lnTo>
                  <a:lnTo>
                    <a:pt x="1762" y="8"/>
                  </a:lnTo>
                  <a:lnTo>
                    <a:pt x="1762" y="8"/>
                  </a:lnTo>
                  <a:lnTo>
                    <a:pt x="1762" y="16"/>
                  </a:lnTo>
                  <a:lnTo>
                    <a:pt x="1770" y="16"/>
                  </a:lnTo>
                  <a:lnTo>
                    <a:pt x="1770" y="16"/>
                  </a:lnTo>
                  <a:lnTo>
                    <a:pt x="1770" y="24"/>
                  </a:lnTo>
                  <a:lnTo>
                    <a:pt x="1778" y="24"/>
                  </a:lnTo>
                  <a:lnTo>
                    <a:pt x="1778" y="24"/>
                  </a:lnTo>
                  <a:lnTo>
                    <a:pt x="1778" y="24"/>
                  </a:lnTo>
                  <a:lnTo>
                    <a:pt x="1786" y="32"/>
                  </a:lnTo>
                  <a:lnTo>
                    <a:pt x="1786" y="32"/>
                  </a:lnTo>
                  <a:lnTo>
                    <a:pt x="1786" y="32"/>
                  </a:lnTo>
                  <a:lnTo>
                    <a:pt x="1794" y="32"/>
                  </a:lnTo>
                  <a:lnTo>
                    <a:pt x="1794" y="40"/>
                  </a:lnTo>
                  <a:lnTo>
                    <a:pt x="1802" y="48"/>
                  </a:lnTo>
                  <a:lnTo>
                    <a:pt x="1802" y="48"/>
                  </a:lnTo>
                  <a:lnTo>
                    <a:pt x="1802" y="48"/>
                  </a:lnTo>
                  <a:lnTo>
                    <a:pt x="1802" y="56"/>
                  </a:lnTo>
                  <a:lnTo>
                    <a:pt x="1810" y="56"/>
                  </a:lnTo>
                  <a:lnTo>
                    <a:pt x="1818" y="64"/>
                  </a:lnTo>
                  <a:lnTo>
                    <a:pt x="1826" y="88"/>
                  </a:lnTo>
                  <a:lnTo>
                    <a:pt x="1826" y="88"/>
                  </a:lnTo>
                  <a:lnTo>
                    <a:pt x="1826" y="88"/>
                  </a:lnTo>
                  <a:lnTo>
                    <a:pt x="1834" y="96"/>
                  </a:lnTo>
                  <a:lnTo>
                    <a:pt x="1834" y="96"/>
                  </a:lnTo>
                  <a:lnTo>
                    <a:pt x="1842" y="112"/>
                  </a:lnTo>
                </a:path>
              </a:pathLst>
            </a:custGeom>
            <a:noFill/>
            <a:ln w="25400">
              <a:solidFill>
                <a:srgbClr val="77F1FF"/>
              </a:solidFill>
              <a:prstDash val="solid"/>
              <a:round/>
              <a:headEnd/>
              <a:tailEnd/>
            </a:ln>
          </p:spPr>
          <p:txBody>
            <a:bodyPr/>
            <a:lstStyle/>
            <a:p>
              <a:endParaRPr lang="es-ES"/>
            </a:p>
          </p:txBody>
        </p:sp>
        <p:sp>
          <p:nvSpPr>
            <p:cNvPr id="102408" name="Freeform 8"/>
            <p:cNvSpPr>
              <a:spLocks/>
            </p:cNvSpPr>
            <p:nvPr/>
          </p:nvSpPr>
          <p:spPr bwMode="auto">
            <a:xfrm>
              <a:off x="3318" y="2320"/>
              <a:ext cx="793" cy="1511"/>
            </a:xfrm>
            <a:custGeom>
              <a:avLst/>
              <a:gdLst/>
              <a:ahLst/>
              <a:cxnLst>
                <a:cxn ang="0">
                  <a:pos x="16" y="32"/>
                </a:cxn>
                <a:cxn ang="0">
                  <a:pos x="40" y="80"/>
                </a:cxn>
                <a:cxn ang="0">
                  <a:pos x="48" y="96"/>
                </a:cxn>
                <a:cxn ang="0">
                  <a:pos x="96" y="240"/>
                </a:cxn>
                <a:cxn ang="0">
                  <a:pos x="104" y="280"/>
                </a:cxn>
                <a:cxn ang="0">
                  <a:pos x="256" y="799"/>
                </a:cxn>
                <a:cxn ang="0">
                  <a:pos x="312" y="991"/>
                </a:cxn>
                <a:cxn ang="0">
                  <a:pos x="360" y="1167"/>
                </a:cxn>
                <a:cxn ang="0">
                  <a:pos x="368" y="1191"/>
                </a:cxn>
                <a:cxn ang="0">
                  <a:pos x="393" y="1255"/>
                </a:cxn>
                <a:cxn ang="0">
                  <a:pos x="417" y="1319"/>
                </a:cxn>
                <a:cxn ang="0">
                  <a:pos x="425" y="1335"/>
                </a:cxn>
                <a:cxn ang="0">
                  <a:pos x="449" y="1383"/>
                </a:cxn>
                <a:cxn ang="0">
                  <a:pos x="473" y="1423"/>
                </a:cxn>
                <a:cxn ang="0">
                  <a:pos x="473" y="1439"/>
                </a:cxn>
                <a:cxn ang="0">
                  <a:pos x="489" y="1455"/>
                </a:cxn>
                <a:cxn ang="0">
                  <a:pos x="497" y="1471"/>
                </a:cxn>
                <a:cxn ang="0">
                  <a:pos x="513" y="1479"/>
                </a:cxn>
                <a:cxn ang="0">
                  <a:pos x="529" y="1495"/>
                </a:cxn>
                <a:cxn ang="0">
                  <a:pos x="529" y="1503"/>
                </a:cxn>
                <a:cxn ang="0">
                  <a:pos x="537" y="1503"/>
                </a:cxn>
                <a:cxn ang="0">
                  <a:pos x="545" y="1511"/>
                </a:cxn>
                <a:cxn ang="0">
                  <a:pos x="553" y="1511"/>
                </a:cxn>
                <a:cxn ang="0">
                  <a:pos x="553" y="1511"/>
                </a:cxn>
                <a:cxn ang="0">
                  <a:pos x="561" y="1511"/>
                </a:cxn>
                <a:cxn ang="0">
                  <a:pos x="561" y="1511"/>
                </a:cxn>
                <a:cxn ang="0">
                  <a:pos x="569" y="1511"/>
                </a:cxn>
                <a:cxn ang="0">
                  <a:pos x="569" y="1511"/>
                </a:cxn>
                <a:cxn ang="0">
                  <a:pos x="569" y="1511"/>
                </a:cxn>
                <a:cxn ang="0">
                  <a:pos x="577" y="1511"/>
                </a:cxn>
                <a:cxn ang="0">
                  <a:pos x="577" y="1511"/>
                </a:cxn>
                <a:cxn ang="0">
                  <a:pos x="585" y="1511"/>
                </a:cxn>
                <a:cxn ang="0">
                  <a:pos x="585" y="1511"/>
                </a:cxn>
                <a:cxn ang="0">
                  <a:pos x="593" y="1511"/>
                </a:cxn>
                <a:cxn ang="0">
                  <a:pos x="593" y="1511"/>
                </a:cxn>
                <a:cxn ang="0">
                  <a:pos x="601" y="1511"/>
                </a:cxn>
                <a:cxn ang="0">
                  <a:pos x="601" y="1503"/>
                </a:cxn>
                <a:cxn ang="0">
                  <a:pos x="609" y="1503"/>
                </a:cxn>
                <a:cxn ang="0">
                  <a:pos x="617" y="1495"/>
                </a:cxn>
                <a:cxn ang="0">
                  <a:pos x="633" y="1487"/>
                </a:cxn>
                <a:cxn ang="0">
                  <a:pos x="641" y="1471"/>
                </a:cxn>
                <a:cxn ang="0">
                  <a:pos x="649" y="1463"/>
                </a:cxn>
                <a:cxn ang="0">
                  <a:pos x="657" y="1455"/>
                </a:cxn>
                <a:cxn ang="0">
                  <a:pos x="689" y="1415"/>
                </a:cxn>
                <a:cxn ang="0">
                  <a:pos x="697" y="1391"/>
                </a:cxn>
                <a:cxn ang="0">
                  <a:pos x="713" y="1351"/>
                </a:cxn>
                <a:cxn ang="0">
                  <a:pos x="737" y="1295"/>
                </a:cxn>
                <a:cxn ang="0">
                  <a:pos x="753" y="1263"/>
                </a:cxn>
                <a:cxn ang="0">
                  <a:pos x="769" y="1215"/>
                </a:cxn>
                <a:cxn ang="0">
                  <a:pos x="785" y="1175"/>
                </a:cxn>
                <a:cxn ang="0">
                  <a:pos x="785" y="1151"/>
                </a:cxn>
                <a:cxn ang="0">
                  <a:pos x="793" y="1143"/>
                </a:cxn>
              </a:cxnLst>
              <a:rect l="0" t="0" r="r" b="b"/>
              <a:pathLst>
                <a:path w="793" h="1511">
                  <a:moveTo>
                    <a:pt x="0" y="0"/>
                  </a:moveTo>
                  <a:lnTo>
                    <a:pt x="16" y="24"/>
                  </a:lnTo>
                  <a:lnTo>
                    <a:pt x="16" y="24"/>
                  </a:lnTo>
                  <a:lnTo>
                    <a:pt x="16" y="32"/>
                  </a:lnTo>
                  <a:lnTo>
                    <a:pt x="16" y="32"/>
                  </a:lnTo>
                  <a:lnTo>
                    <a:pt x="16" y="40"/>
                  </a:lnTo>
                  <a:lnTo>
                    <a:pt x="24" y="56"/>
                  </a:lnTo>
                  <a:lnTo>
                    <a:pt x="40" y="80"/>
                  </a:lnTo>
                  <a:lnTo>
                    <a:pt x="40" y="88"/>
                  </a:lnTo>
                  <a:lnTo>
                    <a:pt x="40" y="88"/>
                  </a:lnTo>
                  <a:lnTo>
                    <a:pt x="40" y="88"/>
                  </a:lnTo>
                  <a:lnTo>
                    <a:pt x="48" y="96"/>
                  </a:lnTo>
                  <a:lnTo>
                    <a:pt x="56" y="120"/>
                  </a:lnTo>
                  <a:lnTo>
                    <a:pt x="64" y="152"/>
                  </a:lnTo>
                  <a:lnTo>
                    <a:pt x="96" y="232"/>
                  </a:lnTo>
                  <a:lnTo>
                    <a:pt x="96" y="240"/>
                  </a:lnTo>
                  <a:lnTo>
                    <a:pt x="96" y="240"/>
                  </a:lnTo>
                  <a:lnTo>
                    <a:pt x="96" y="248"/>
                  </a:lnTo>
                  <a:lnTo>
                    <a:pt x="104" y="256"/>
                  </a:lnTo>
                  <a:lnTo>
                    <a:pt x="104" y="280"/>
                  </a:lnTo>
                  <a:lnTo>
                    <a:pt x="120" y="320"/>
                  </a:lnTo>
                  <a:lnTo>
                    <a:pt x="144" y="408"/>
                  </a:lnTo>
                  <a:lnTo>
                    <a:pt x="200" y="592"/>
                  </a:lnTo>
                  <a:lnTo>
                    <a:pt x="256" y="799"/>
                  </a:lnTo>
                  <a:lnTo>
                    <a:pt x="304" y="983"/>
                  </a:lnTo>
                  <a:lnTo>
                    <a:pt x="304" y="983"/>
                  </a:lnTo>
                  <a:lnTo>
                    <a:pt x="304" y="991"/>
                  </a:lnTo>
                  <a:lnTo>
                    <a:pt x="312" y="991"/>
                  </a:lnTo>
                  <a:lnTo>
                    <a:pt x="312" y="1007"/>
                  </a:lnTo>
                  <a:lnTo>
                    <a:pt x="320" y="1031"/>
                  </a:lnTo>
                  <a:lnTo>
                    <a:pt x="336" y="1079"/>
                  </a:lnTo>
                  <a:lnTo>
                    <a:pt x="360" y="1167"/>
                  </a:lnTo>
                  <a:lnTo>
                    <a:pt x="360" y="1167"/>
                  </a:lnTo>
                  <a:lnTo>
                    <a:pt x="360" y="1175"/>
                  </a:lnTo>
                  <a:lnTo>
                    <a:pt x="368" y="1175"/>
                  </a:lnTo>
                  <a:lnTo>
                    <a:pt x="368" y="1191"/>
                  </a:lnTo>
                  <a:lnTo>
                    <a:pt x="377" y="1207"/>
                  </a:lnTo>
                  <a:lnTo>
                    <a:pt x="393" y="1247"/>
                  </a:lnTo>
                  <a:lnTo>
                    <a:pt x="393" y="1247"/>
                  </a:lnTo>
                  <a:lnTo>
                    <a:pt x="393" y="1255"/>
                  </a:lnTo>
                  <a:lnTo>
                    <a:pt x="393" y="1255"/>
                  </a:lnTo>
                  <a:lnTo>
                    <a:pt x="401" y="1263"/>
                  </a:lnTo>
                  <a:lnTo>
                    <a:pt x="401" y="1287"/>
                  </a:lnTo>
                  <a:lnTo>
                    <a:pt x="417" y="1319"/>
                  </a:lnTo>
                  <a:lnTo>
                    <a:pt x="417" y="1319"/>
                  </a:lnTo>
                  <a:lnTo>
                    <a:pt x="417" y="1319"/>
                  </a:lnTo>
                  <a:lnTo>
                    <a:pt x="425" y="1327"/>
                  </a:lnTo>
                  <a:lnTo>
                    <a:pt x="425" y="1335"/>
                  </a:lnTo>
                  <a:lnTo>
                    <a:pt x="433" y="1351"/>
                  </a:lnTo>
                  <a:lnTo>
                    <a:pt x="441" y="1375"/>
                  </a:lnTo>
                  <a:lnTo>
                    <a:pt x="441" y="1375"/>
                  </a:lnTo>
                  <a:lnTo>
                    <a:pt x="449" y="1383"/>
                  </a:lnTo>
                  <a:lnTo>
                    <a:pt x="449" y="1383"/>
                  </a:lnTo>
                  <a:lnTo>
                    <a:pt x="449" y="1391"/>
                  </a:lnTo>
                  <a:lnTo>
                    <a:pt x="457" y="1399"/>
                  </a:lnTo>
                  <a:lnTo>
                    <a:pt x="473" y="1423"/>
                  </a:lnTo>
                  <a:lnTo>
                    <a:pt x="473" y="1423"/>
                  </a:lnTo>
                  <a:lnTo>
                    <a:pt x="473" y="1431"/>
                  </a:lnTo>
                  <a:lnTo>
                    <a:pt x="473" y="1431"/>
                  </a:lnTo>
                  <a:lnTo>
                    <a:pt x="473" y="1439"/>
                  </a:lnTo>
                  <a:lnTo>
                    <a:pt x="481" y="1447"/>
                  </a:lnTo>
                  <a:lnTo>
                    <a:pt x="481" y="1447"/>
                  </a:lnTo>
                  <a:lnTo>
                    <a:pt x="489" y="1447"/>
                  </a:lnTo>
                  <a:lnTo>
                    <a:pt x="489" y="1455"/>
                  </a:lnTo>
                  <a:lnTo>
                    <a:pt x="489" y="1455"/>
                  </a:lnTo>
                  <a:lnTo>
                    <a:pt x="497" y="1463"/>
                  </a:lnTo>
                  <a:lnTo>
                    <a:pt x="497" y="1471"/>
                  </a:lnTo>
                  <a:lnTo>
                    <a:pt x="497" y="1471"/>
                  </a:lnTo>
                  <a:lnTo>
                    <a:pt x="497" y="1471"/>
                  </a:lnTo>
                  <a:lnTo>
                    <a:pt x="505" y="1471"/>
                  </a:lnTo>
                  <a:lnTo>
                    <a:pt x="513" y="1479"/>
                  </a:lnTo>
                  <a:lnTo>
                    <a:pt x="513" y="1479"/>
                  </a:lnTo>
                  <a:lnTo>
                    <a:pt x="513" y="1487"/>
                  </a:lnTo>
                  <a:lnTo>
                    <a:pt x="513" y="1487"/>
                  </a:lnTo>
                  <a:lnTo>
                    <a:pt x="521" y="1487"/>
                  </a:lnTo>
                  <a:lnTo>
                    <a:pt x="529" y="1495"/>
                  </a:lnTo>
                  <a:lnTo>
                    <a:pt x="529" y="1495"/>
                  </a:lnTo>
                  <a:lnTo>
                    <a:pt x="529" y="1495"/>
                  </a:lnTo>
                  <a:lnTo>
                    <a:pt x="529" y="1495"/>
                  </a:lnTo>
                  <a:lnTo>
                    <a:pt x="529" y="1503"/>
                  </a:lnTo>
                  <a:lnTo>
                    <a:pt x="529" y="1503"/>
                  </a:lnTo>
                  <a:lnTo>
                    <a:pt x="537" y="1503"/>
                  </a:lnTo>
                  <a:lnTo>
                    <a:pt x="537" y="1503"/>
                  </a:lnTo>
                  <a:lnTo>
                    <a:pt x="537" y="1503"/>
                  </a:lnTo>
                  <a:lnTo>
                    <a:pt x="537" y="1503"/>
                  </a:lnTo>
                  <a:lnTo>
                    <a:pt x="537" y="1503"/>
                  </a:lnTo>
                  <a:lnTo>
                    <a:pt x="545" y="1503"/>
                  </a:lnTo>
                  <a:lnTo>
                    <a:pt x="545" y="1511"/>
                  </a:lnTo>
                  <a:lnTo>
                    <a:pt x="545" y="1511"/>
                  </a:lnTo>
                  <a:lnTo>
                    <a:pt x="545" y="1511"/>
                  </a:lnTo>
                  <a:lnTo>
                    <a:pt x="545" y="1511"/>
                  </a:lnTo>
                  <a:lnTo>
                    <a:pt x="553" y="1511"/>
                  </a:lnTo>
                  <a:lnTo>
                    <a:pt x="553" y="1511"/>
                  </a:lnTo>
                  <a:lnTo>
                    <a:pt x="553" y="1511"/>
                  </a:lnTo>
                  <a:lnTo>
                    <a:pt x="553" y="1511"/>
                  </a:lnTo>
                  <a:lnTo>
                    <a:pt x="553" y="1511"/>
                  </a:lnTo>
                  <a:lnTo>
                    <a:pt x="553" y="1511"/>
                  </a:lnTo>
                  <a:lnTo>
                    <a:pt x="561" y="1511"/>
                  </a:lnTo>
                  <a:lnTo>
                    <a:pt x="561" y="1511"/>
                  </a:lnTo>
                  <a:lnTo>
                    <a:pt x="561" y="1511"/>
                  </a:lnTo>
                  <a:lnTo>
                    <a:pt x="561" y="1511"/>
                  </a:lnTo>
                  <a:lnTo>
                    <a:pt x="561" y="1511"/>
                  </a:lnTo>
                  <a:lnTo>
                    <a:pt x="561" y="1511"/>
                  </a:lnTo>
                  <a:lnTo>
                    <a:pt x="561" y="1511"/>
                  </a:lnTo>
                  <a:lnTo>
                    <a:pt x="561" y="1511"/>
                  </a:lnTo>
                  <a:lnTo>
                    <a:pt x="561" y="1511"/>
                  </a:lnTo>
                  <a:lnTo>
                    <a:pt x="569" y="1511"/>
                  </a:lnTo>
                  <a:lnTo>
                    <a:pt x="569" y="1511"/>
                  </a:lnTo>
                  <a:lnTo>
                    <a:pt x="569" y="1511"/>
                  </a:lnTo>
                  <a:lnTo>
                    <a:pt x="569" y="1511"/>
                  </a:lnTo>
                  <a:lnTo>
                    <a:pt x="569" y="1511"/>
                  </a:lnTo>
                  <a:lnTo>
                    <a:pt x="569" y="1511"/>
                  </a:lnTo>
                  <a:lnTo>
                    <a:pt x="569" y="1511"/>
                  </a:lnTo>
                  <a:lnTo>
                    <a:pt x="569" y="1511"/>
                  </a:lnTo>
                  <a:lnTo>
                    <a:pt x="569" y="1511"/>
                  </a:lnTo>
                  <a:lnTo>
                    <a:pt x="569" y="1511"/>
                  </a:lnTo>
                  <a:lnTo>
                    <a:pt x="577" y="1511"/>
                  </a:lnTo>
                  <a:lnTo>
                    <a:pt x="577" y="1511"/>
                  </a:lnTo>
                  <a:lnTo>
                    <a:pt x="577" y="1511"/>
                  </a:lnTo>
                  <a:lnTo>
                    <a:pt x="577" y="1511"/>
                  </a:lnTo>
                  <a:lnTo>
                    <a:pt x="577" y="1511"/>
                  </a:lnTo>
                  <a:lnTo>
                    <a:pt x="577" y="1511"/>
                  </a:lnTo>
                  <a:lnTo>
                    <a:pt x="577" y="1511"/>
                  </a:lnTo>
                  <a:lnTo>
                    <a:pt x="577" y="1511"/>
                  </a:lnTo>
                  <a:lnTo>
                    <a:pt x="577" y="1511"/>
                  </a:lnTo>
                  <a:lnTo>
                    <a:pt x="577" y="1511"/>
                  </a:lnTo>
                  <a:lnTo>
                    <a:pt x="585" y="1511"/>
                  </a:lnTo>
                  <a:lnTo>
                    <a:pt x="585" y="1511"/>
                  </a:lnTo>
                  <a:lnTo>
                    <a:pt x="585" y="1511"/>
                  </a:lnTo>
                  <a:lnTo>
                    <a:pt x="585" y="1511"/>
                  </a:lnTo>
                  <a:lnTo>
                    <a:pt x="585" y="1511"/>
                  </a:lnTo>
                  <a:lnTo>
                    <a:pt x="585" y="1511"/>
                  </a:lnTo>
                  <a:lnTo>
                    <a:pt x="585" y="1511"/>
                  </a:lnTo>
                  <a:lnTo>
                    <a:pt x="585" y="1511"/>
                  </a:lnTo>
                  <a:lnTo>
                    <a:pt x="585" y="1511"/>
                  </a:lnTo>
                  <a:lnTo>
                    <a:pt x="593" y="1511"/>
                  </a:lnTo>
                  <a:lnTo>
                    <a:pt x="593" y="1511"/>
                  </a:lnTo>
                  <a:lnTo>
                    <a:pt x="593" y="1511"/>
                  </a:lnTo>
                  <a:lnTo>
                    <a:pt x="593" y="1511"/>
                  </a:lnTo>
                  <a:lnTo>
                    <a:pt x="593" y="1511"/>
                  </a:lnTo>
                  <a:lnTo>
                    <a:pt x="593" y="1511"/>
                  </a:lnTo>
                  <a:lnTo>
                    <a:pt x="593" y="1511"/>
                  </a:lnTo>
                  <a:lnTo>
                    <a:pt x="601" y="1511"/>
                  </a:lnTo>
                  <a:lnTo>
                    <a:pt x="601" y="1511"/>
                  </a:lnTo>
                  <a:lnTo>
                    <a:pt x="601" y="1511"/>
                  </a:lnTo>
                  <a:lnTo>
                    <a:pt x="601" y="1503"/>
                  </a:lnTo>
                  <a:lnTo>
                    <a:pt x="601" y="1503"/>
                  </a:lnTo>
                  <a:lnTo>
                    <a:pt x="601" y="1503"/>
                  </a:lnTo>
                  <a:lnTo>
                    <a:pt x="609" y="1503"/>
                  </a:lnTo>
                  <a:lnTo>
                    <a:pt x="609" y="1503"/>
                  </a:lnTo>
                  <a:lnTo>
                    <a:pt x="609" y="1503"/>
                  </a:lnTo>
                  <a:lnTo>
                    <a:pt x="609" y="1503"/>
                  </a:lnTo>
                  <a:lnTo>
                    <a:pt x="609" y="1503"/>
                  </a:lnTo>
                  <a:lnTo>
                    <a:pt x="617" y="1503"/>
                  </a:lnTo>
                  <a:lnTo>
                    <a:pt x="617" y="1495"/>
                  </a:lnTo>
                  <a:lnTo>
                    <a:pt x="617" y="1495"/>
                  </a:lnTo>
                  <a:lnTo>
                    <a:pt x="617" y="1495"/>
                  </a:lnTo>
                  <a:lnTo>
                    <a:pt x="625" y="1495"/>
                  </a:lnTo>
                  <a:lnTo>
                    <a:pt x="625" y="1487"/>
                  </a:lnTo>
                  <a:lnTo>
                    <a:pt x="633" y="1487"/>
                  </a:lnTo>
                  <a:lnTo>
                    <a:pt x="633" y="1487"/>
                  </a:lnTo>
                  <a:lnTo>
                    <a:pt x="633" y="1487"/>
                  </a:lnTo>
                  <a:lnTo>
                    <a:pt x="633" y="1479"/>
                  </a:lnTo>
                  <a:lnTo>
                    <a:pt x="641" y="1471"/>
                  </a:lnTo>
                  <a:lnTo>
                    <a:pt x="641" y="1471"/>
                  </a:lnTo>
                  <a:lnTo>
                    <a:pt x="641" y="1471"/>
                  </a:lnTo>
                  <a:lnTo>
                    <a:pt x="649" y="1471"/>
                  </a:lnTo>
                  <a:lnTo>
                    <a:pt x="649" y="1463"/>
                  </a:lnTo>
                  <a:lnTo>
                    <a:pt x="657" y="1455"/>
                  </a:lnTo>
                  <a:lnTo>
                    <a:pt x="657" y="1455"/>
                  </a:lnTo>
                  <a:lnTo>
                    <a:pt x="657" y="1455"/>
                  </a:lnTo>
                  <a:lnTo>
                    <a:pt x="657" y="1455"/>
                  </a:lnTo>
                  <a:lnTo>
                    <a:pt x="665" y="1447"/>
                  </a:lnTo>
                  <a:lnTo>
                    <a:pt x="673" y="1439"/>
                  </a:lnTo>
                  <a:lnTo>
                    <a:pt x="681" y="1415"/>
                  </a:lnTo>
                  <a:lnTo>
                    <a:pt x="689" y="1415"/>
                  </a:lnTo>
                  <a:lnTo>
                    <a:pt x="689" y="1407"/>
                  </a:lnTo>
                  <a:lnTo>
                    <a:pt x="689" y="1407"/>
                  </a:lnTo>
                  <a:lnTo>
                    <a:pt x="689" y="1399"/>
                  </a:lnTo>
                  <a:lnTo>
                    <a:pt x="697" y="1391"/>
                  </a:lnTo>
                  <a:lnTo>
                    <a:pt x="713" y="1359"/>
                  </a:lnTo>
                  <a:lnTo>
                    <a:pt x="713" y="1359"/>
                  </a:lnTo>
                  <a:lnTo>
                    <a:pt x="713" y="1359"/>
                  </a:lnTo>
                  <a:lnTo>
                    <a:pt x="713" y="1351"/>
                  </a:lnTo>
                  <a:lnTo>
                    <a:pt x="713" y="1351"/>
                  </a:lnTo>
                  <a:lnTo>
                    <a:pt x="721" y="1335"/>
                  </a:lnTo>
                  <a:lnTo>
                    <a:pt x="737" y="1303"/>
                  </a:lnTo>
                  <a:lnTo>
                    <a:pt x="737" y="1295"/>
                  </a:lnTo>
                  <a:lnTo>
                    <a:pt x="737" y="1295"/>
                  </a:lnTo>
                  <a:lnTo>
                    <a:pt x="737" y="1295"/>
                  </a:lnTo>
                  <a:lnTo>
                    <a:pt x="745" y="1279"/>
                  </a:lnTo>
                  <a:lnTo>
                    <a:pt x="753" y="1263"/>
                  </a:lnTo>
                  <a:lnTo>
                    <a:pt x="761" y="1223"/>
                  </a:lnTo>
                  <a:lnTo>
                    <a:pt x="769" y="1223"/>
                  </a:lnTo>
                  <a:lnTo>
                    <a:pt x="769" y="1215"/>
                  </a:lnTo>
                  <a:lnTo>
                    <a:pt x="769" y="1215"/>
                  </a:lnTo>
                  <a:lnTo>
                    <a:pt x="769" y="1207"/>
                  </a:lnTo>
                  <a:lnTo>
                    <a:pt x="777" y="1183"/>
                  </a:lnTo>
                  <a:lnTo>
                    <a:pt x="777" y="1175"/>
                  </a:lnTo>
                  <a:lnTo>
                    <a:pt x="785" y="1175"/>
                  </a:lnTo>
                  <a:lnTo>
                    <a:pt x="785" y="1167"/>
                  </a:lnTo>
                  <a:lnTo>
                    <a:pt x="785" y="1159"/>
                  </a:lnTo>
                  <a:lnTo>
                    <a:pt x="785" y="1159"/>
                  </a:lnTo>
                  <a:lnTo>
                    <a:pt x="785" y="1151"/>
                  </a:lnTo>
                  <a:lnTo>
                    <a:pt x="793" y="1151"/>
                  </a:lnTo>
                  <a:lnTo>
                    <a:pt x="793" y="1143"/>
                  </a:lnTo>
                  <a:lnTo>
                    <a:pt x="793" y="1143"/>
                  </a:lnTo>
                  <a:lnTo>
                    <a:pt x="793" y="1143"/>
                  </a:lnTo>
                  <a:lnTo>
                    <a:pt x="793" y="1135"/>
                  </a:lnTo>
                </a:path>
              </a:pathLst>
            </a:custGeom>
            <a:noFill/>
            <a:ln w="25400">
              <a:solidFill>
                <a:srgbClr val="77F1FF"/>
              </a:solidFill>
              <a:prstDash val="solid"/>
              <a:round/>
              <a:headEnd/>
              <a:tailEnd/>
            </a:ln>
          </p:spPr>
          <p:txBody>
            <a:bodyPr/>
            <a:lstStyle/>
            <a:p>
              <a:endParaRPr lang="es-ES"/>
            </a:p>
          </p:txBody>
        </p:sp>
        <p:sp>
          <p:nvSpPr>
            <p:cNvPr id="102409" name="Line 9"/>
            <p:cNvSpPr>
              <a:spLocks noChangeShapeType="1"/>
            </p:cNvSpPr>
            <p:nvPr/>
          </p:nvSpPr>
          <p:spPr bwMode="auto">
            <a:xfrm flipV="1">
              <a:off x="1476" y="2992"/>
              <a:ext cx="1" cy="32"/>
            </a:xfrm>
            <a:prstGeom prst="line">
              <a:avLst/>
            </a:prstGeom>
            <a:noFill/>
            <a:ln w="0">
              <a:solidFill>
                <a:srgbClr val="000000"/>
              </a:solidFill>
              <a:round/>
              <a:headEnd/>
              <a:tailEnd/>
            </a:ln>
          </p:spPr>
          <p:txBody>
            <a:bodyPr/>
            <a:lstStyle/>
            <a:p>
              <a:endParaRPr lang="es-ES"/>
            </a:p>
          </p:txBody>
        </p:sp>
        <p:sp>
          <p:nvSpPr>
            <p:cNvPr id="102410" name="Line 10"/>
            <p:cNvSpPr>
              <a:spLocks noChangeShapeType="1"/>
            </p:cNvSpPr>
            <p:nvPr/>
          </p:nvSpPr>
          <p:spPr bwMode="auto">
            <a:xfrm flipV="1">
              <a:off x="1588" y="3000"/>
              <a:ext cx="1" cy="24"/>
            </a:xfrm>
            <a:prstGeom prst="line">
              <a:avLst/>
            </a:prstGeom>
            <a:noFill/>
            <a:ln w="0">
              <a:solidFill>
                <a:srgbClr val="000000"/>
              </a:solidFill>
              <a:round/>
              <a:headEnd/>
              <a:tailEnd/>
            </a:ln>
          </p:spPr>
          <p:txBody>
            <a:bodyPr/>
            <a:lstStyle/>
            <a:p>
              <a:endParaRPr lang="es-ES"/>
            </a:p>
          </p:txBody>
        </p:sp>
        <p:sp>
          <p:nvSpPr>
            <p:cNvPr id="102411" name="Line 11"/>
            <p:cNvSpPr>
              <a:spLocks noChangeShapeType="1"/>
            </p:cNvSpPr>
            <p:nvPr/>
          </p:nvSpPr>
          <p:spPr bwMode="auto">
            <a:xfrm flipV="1">
              <a:off x="1692" y="3000"/>
              <a:ext cx="1" cy="24"/>
            </a:xfrm>
            <a:prstGeom prst="line">
              <a:avLst/>
            </a:prstGeom>
            <a:noFill/>
            <a:ln w="0">
              <a:solidFill>
                <a:srgbClr val="000000"/>
              </a:solidFill>
              <a:round/>
              <a:headEnd/>
              <a:tailEnd/>
            </a:ln>
          </p:spPr>
          <p:txBody>
            <a:bodyPr/>
            <a:lstStyle/>
            <a:p>
              <a:endParaRPr lang="es-ES"/>
            </a:p>
          </p:txBody>
        </p:sp>
        <p:sp>
          <p:nvSpPr>
            <p:cNvPr id="102412" name="Line 12"/>
            <p:cNvSpPr>
              <a:spLocks noChangeShapeType="1"/>
            </p:cNvSpPr>
            <p:nvPr/>
          </p:nvSpPr>
          <p:spPr bwMode="auto">
            <a:xfrm flipV="1">
              <a:off x="1805" y="3000"/>
              <a:ext cx="1" cy="24"/>
            </a:xfrm>
            <a:prstGeom prst="line">
              <a:avLst/>
            </a:prstGeom>
            <a:noFill/>
            <a:ln w="0">
              <a:solidFill>
                <a:srgbClr val="000000"/>
              </a:solidFill>
              <a:round/>
              <a:headEnd/>
              <a:tailEnd/>
            </a:ln>
          </p:spPr>
          <p:txBody>
            <a:bodyPr/>
            <a:lstStyle/>
            <a:p>
              <a:endParaRPr lang="es-ES"/>
            </a:p>
          </p:txBody>
        </p:sp>
        <p:sp>
          <p:nvSpPr>
            <p:cNvPr id="102413" name="Line 13"/>
            <p:cNvSpPr>
              <a:spLocks noChangeShapeType="1"/>
            </p:cNvSpPr>
            <p:nvPr/>
          </p:nvSpPr>
          <p:spPr bwMode="auto">
            <a:xfrm flipV="1">
              <a:off x="1917" y="2992"/>
              <a:ext cx="1" cy="32"/>
            </a:xfrm>
            <a:prstGeom prst="line">
              <a:avLst/>
            </a:prstGeom>
            <a:noFill/>
            <a:ln w="0">
              <a:solidFill>
                <a:srgbClr val="000000"/>
              </a:solidFill>
              <a:round/>
              <a:headEnd/>
              <a:tailEnd/>
            </a:ln>
          </p:spPr>
          <p:txBody>
            <a:bodyPr/>
            <a:lstStyle/>
            <a:p>
              <a:endParaRPr lang="es-ES"/>
            </a:p>
          </p:txBody>
        </p:sp>
        <p:sp>
          <p:nvSpPr>
            <p:cNvPr id="102414" name="Rectangle 14"/>
            <p:cNvSpPr>
              <a:spLocks noChangeArrowheads="1"/>
            </p:cNvSpPr>
            <p:nvPr/>
          </p:nvSpPr>
          <p:spPr bwMode="auto">
            <a:xfrm>
              <a:off x="1893" y="3039"/>
              <a:ext cx="52"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2</a:t>
              </a:r>
              <a:endParaRPr lang="es-MX"/>
            </a:p>
          </p:txBody>
        </p:sp>
        <p:sp>
          <p:nvSpPr>
            <p:cNvPr id="102415" name="Line 15"/>
            <p:cNvSpPr>
              <a:spLocks noChangeShapeType="1"/>
            </p:cNvSpPr>
            <p:nvPr/>
          </p:nvSpPr>
          <p:spPr bwMode="auto">
            <a:xfrm flipV="1">
              <a:off x="2029" y="3000"/>
              <a:ext cx="1" cy="24"/>
            </a:xfrm>
            <a:prstGeom prst="line">
              <a:avLst/>
            </a:prstGeom>
            <a:noFill/>
            <a:ln w="0">
              <a:solidFill>
                <a:srgbClr val="000000"/>
              </a:solidFill>
              <a:round/>
              <a:headEnd/>
              <a:tailEnd/>
            </a:ln>
          </p:spPr>
          <p:txBody>
            <a:bodyPr/>
            <a:lstStyle/>
            <a:p>
              <a:endParaRPr lang="es-ES"/>
            </a:p>
          </p:txBody>
        </p:sp>
        <p:sp>
          <p:nvSpPr>
            <p:cNvPr id="102416" name="Line 16"/>
            <p:cNvSpPr>
              <a:spLocks noChangeShapeType="1"/>
            </p:cNvSpPr>
            <p:nvPr/>
          </p:nvSpPr>
          <p:spPr bwMode="auto">
            <a:xfrm flipV="1">
              <a:off x="2133" y="3000"/>
              <a:ext cx="1" cy="24"/>
            </a:xfrm>
            <a:prstGeom prst="line">
              <a:avLst/>
            </a:prstGeom>
            <a:noFill/>
            <a:ln w="0">
              <a:solidFill>
                <a:srgbClr val="000000"/>
              </a:solidFill>
              <a:round/>
              <a:headEnd/>
              <a:tailEnd/>
            </a:ln>
          </p:spPr>
          <p:txBody>
            <a:bodyPr/>
            <a:lstStyle/>
            <a:p>
              <a:endParaRPr lang="es-ES"/>
            </a:p>
          </p:txBody>
        </p:sp>
        <p:sp>
          <p:nvSpPr>
            <p:cNvPr id="102417" name="Line 17"/>
            <p:cNvSpPr>
              <a:spLocks noChangeShapeType="1"/>
            </p:cNvSpPr>
            <p:nvPr/>
          </p:nvSpPr>
          <p:spPr bwMode="auto">
            <a:xfrm flipV="1">
              <a:off x="2245" y="3000"/>
              <a:ext cx="1" cy="24"/>
            </a:xfrm>
            <a:prstGeom prst="line">
              <a:avLst/>
            </a:prstGeom>
            <a:noFill/>
            <a:ln w="0">
              <a:solidFill>
                <a:srgbClr val="000000"/>
              </a:solidFill>
              <a:round/>
              <a:headEnd/>
              <a:tailEnd/>
            </a:ln>
          </p:spPr>
          <p:txBody>
            <a:bodyPr/>
            <a:lstStyle/>
            <a:p>
              <a:endParaRPr lang="es-ES"/>
            </a:p>
          </p:txBody>
        </p:sp>
        <p:sp>
          <p:nvSpPr>
            <p:cNvPr id="102418" name="Line 18"/>
            <p:cNvSpPr>
              <a:spLocks noChangeShapeType="1"/>
            </p:cNvSpPr>
            <p:nvPr/>
          </p:nvSpPr>
          <p:spPr bwMode="auto">
            <a:xfrm flipV="1">
              <a:off x="2357" y="2992"/>
              <a:ext cx="1" cy="32"/>
            </a:xfrm>
            <a:prstGeom prst="line">
              <a:avLst/>
            </a:prstGeom>
            <a:noFill/>
            <a:ln w="0">
              <a:solidFill>
                <a:srgbClr val="000000"/>
              </a:solidFill>
              <a:round/>
              <a:headEnd/>
              <a:tailEnd/>
            </a:ln>
          </p:spPr>
          <p:txBody>
            <a:bodyPr/>
            <a:lstStyle/>
            <a:p>
              <a:endParaRPr lang="es-ES"/>
            </a:p>
          </p:txBody>
        </p:sp>
        <p:sp>
          <p:nvSpPr>
            <p:cNvPr id="102419" name="Rectangle 19"/>
            <p:cNvSpPr>
              <a:spLocks noChangeArrowheads="1"/>
            </p:cNvSpPr>
            <p:nvPr/>
          </p:nvSpPr>
          <p:spPr bwMode="auto">
            <a:xfrm>
              <a:off x="2333" y="3039"/>
              <a:ext cx="52"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4</a:t>
              </a:r>
              <a:endParaRPr lang="es-MX"/>
            </a:p>
          </p:txBody>
        </p:sp>
        <p:sp>
          <p:nvSpPr>
            <p:cNvPr id="102420" name="Line 20"/>
            <p:cNvSpPr>
              <a:spLocks noChangeShapeType="1"/>
            </p:cNvSpPr>
            <p:nvPr/>
          </p:nvSpPr>
          <p:spPr bwMode="auto">
            <a:xfrm flipV="1">
              <a:off x="2461" y="3000"/>
              <a:ext cx="1" cy="24"/>
            </a:xfrm>
            <a:prstGeom prst="line">
              <a:avLst/>
            </a:prstGeom>
            <a:noFill/>
            <a:ln w="0">
              <a:solidFill>
                <a:srgbClr val="000000"/>
              </a:solidFill>
              <a:round/>
              <a:headEnd/>
              <a:tailEnd/>
            </a:ln>
          </p:spPr>
          <p:txBody>
            <a:bodyPr/>
            <a:lstStyle/>
            <a:p>
              <a:endParaRPr lang="es-ES"/>
            </a:p>
          </p:txBody>
        </p:sp>
        <p:sp>
          <p:nvSpPr>
            <p:cNvPr id="102421" name="Line 21"/>
            <p:cNvSpPr>
              <a:spLocks noChangeShapeType="1"/>
            </p:cNvSpPr>
            <p:nvPr/>
          </p:nvSpPr>
          <p:spPr bwMode="auto">
            <a:xfrm flipV="1">
              <a:off x="2573" y="3000"/>
              <a:ext cx="1" cy="24"/>
            </a:xfrm>
            <a:prstGeom prst="line">
              <a:avLst/>
            </a:prstGeom>
            <a:noFill/>
            <a:ln w="0">
              <a:solidFill>
                <a:srgbClr val="000000"/>
              </a:solidFill>
              <a:round/>
              <a:headEnd/>
              <a:tailEnd/>
            </a:ln>
          </p:spPr>
          <p:txBody>
            <a:bodyPr/>
            <a:lstStyle/>
            <a:p>
              <a:endParaRPr lang="es-ES"/>
            </a:p>
          </p:txBody>
        </p:sp>
        <p:sp>
          <p:nvSpPr>
            <p:cNvPr id="102422" name="Line 22"/>
            <p:cNvSpPr>
              <a:spLocks noChangeShapeType="1"/>
            </p:cNvSpPr>
            <p:nvPr/>
          </p:nvSpPr>
          <p:spPr bwMode="auto">
            <a:xfrm flipV="1">
              <a:off x="2685" y="3000"/>
              <a:ext cx="1" cy="24"/>
            </a:xfrm>
            <a:prstGeom prst="line">
              <a:avLst/>
            </a:prstGeom>
            <a:noFill/>
            <a:ln w="0">
              <a:solidFill>
                <a:srgbClr val="000000"/>
              </a:solidFill>
              <a:round/>
              <a:headEnd/>
              <a:tailEnd/>
            </a:ln>
          </p:spPr>
          <p:txBody>
            <a:bodyPr/>
            <a:lstStyle/>
            <a:p>
              <a:endParaRPr lang="es-ES"/>
            </a:p>
          </p:txBody>
        </p:sp>
        <p:sp>
          <p:nvSpPr>
            <p:cNvPr id="102423" name="Line 23"/>
            <p:cNvSpPr>
              <a:spLocks noChangeShapeType="1"/>
            </p:cNvSpPr>
            <p:nvPr/>
          </p:nvSpPr>
          <p:spPr bwMode="auto">
            <a:xfrm flipV="1">
              <a:off x="2798" y="2992"/>
              <a:ext cx="1" cy="32"/>
            </a:xfrm>
            <a:prstGeom prst="line">
              <a:avLst/>
            </a:prstGeom>
            <a:noFill/>
            <a:ln w="0">
              <a:solidFill>
                <a:srgbClr val="000000"/>
              </a:solidFill>
              <a:round/>
              <a:headEnd/>
              <a:tailEnd/>
            </a:ln>
          </p:spPr>
          <p:txBody>
            <a:bodyPr/>
            <a:lstStyle/>
            <a:p>
              <a:endParaRPr lang="es-ES"/>
            </a:p>
          </p:txBody>
        </p:sp>
        <p:sp>
          <p:nvSpPr>
            <p:cNvPr id="102424" name="Rectangle 24"/>
            <p:cNvSpPr>
              <a:spLocks noChangeArrowheads="1"/>
            </p:cNvSpPr>
            <p:nvPr/>
          </p:nvSpPr>
          <p:spPr bwMode="auto">
            <a:xfrm>
              <a:off x="2774" y="3039"/>
              <a:ext cx="52"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6</a:t>
              </a:r>
              <a:endParaRPr lang="es-MX"/>
            </a:p>
          </p:txBody>
        </p:sp>
        <p:sp>
          <p:nvSpPr>
            <p:cNvPr id="102425" name="Line 25"/>
            <p:cNvSpPr>
              <a:spLocks noChangeShapeType="1"/>
            </p:cNvSpPr>
            <p:nvPr/>
          </p:nvSpPr>
          <p:spPr bwMode="auto">
            <a:xfrm flipV="1">
              <a:off x="2902" y="3000"/>
              <a:ext cx="1" cy="24"/>
            </a:xfrm>
            <a:prstGeom prst="line">
              <a:avLst/>
            </a:prstGeom>
            <a:noFill/>
            <a:ln w="0">
              <a:solidFill>
                <a:srgbClr val="000000"/>
              </a:solidFill>
              <a:round/>
              <a:headEnd/>
              <a:tailEnd/>
            </a:ln>
          </p:spPr>
          <p:txBody>
            <a:bodyPr/>
            <a:lstStyle/>
            <a:p>
              <a:endParaRPr lang="es-ES"/>
            </a:p>
          </p:txBody>
        </p:sp>
        <p:sp>
          <p:nvSpPr>
            <p:cNvPr id="102426" name="Line 26"/>
            <p:cNvSpPr>
              <a:spLocks noChangeShapeType="1"/>
            </p:cNvSpPr>
            <p:nvPr/>
          </p:nvSpPr>
          <p:spPr bwMode="auto">
            <a:xfrm flipV="1">
              <a:off x="3014" y="3000"/>
              <a:ext cx="1" cy="24"/>
            </a:xfrm>
            <a:prstGeom prst="line">
              <a:avLst/>
            </a:prstGeom>
            <a:noFill/>
            <a:ln w="0">
              <a:solidFill>
                <a:srgbClr val="000000"/>
              </a:solidFill>
              <a:round/>
              <a:headEnd/>
              <a:tailEnd/>
            </a:ln>
          </p:spPr>
          <p:txBody>
            <a:bodyPr/>
            <a:lstStyle/>
            <a:p>
              <a:endParaRPr lang="es-ES"/>
            </a:p>
          </p:txBody>
        </p:sp>
        <p:sp>
          <p:nvSpPr>
            <p:cNvPr id="102427" name="Line 27"/>
            <p:cNvSpPr>
              <a:spLocks noChangeShapeType="1"/>
            </p:cNvSpPr>
            <p:nvPr/>
          </p:nvSpPr>
          <p:spPr bwMode="auto">
            <a:xfrm flipV="1">
              <a:off x="3126" y="3000"/>
              <a:ext cx="1" cy="24"/>
            </a:xfrm>
            <a:prstGeom prst="line">
              <a:avLst/>
            </a:prstGeom>
            <a:noFill/>
            <a:ln w="0">
              <a:solidFill>
                <a:srgbClr val="000000"/>
              </a:solidFill>
              <a:round/>
              <a:headEnd/>
              <a:tailEnd/>
            </a:ln>
          </p:spPr>
          <p:txBody>
            <a:bodyPr/>
            <a:lstStyle/>
            <a:p>
              <a:endParaRPr lang="es-ES"/>
            </a:p>
          </p:txBody>
        </p:sp>
        <p:sp>
          <p:nvSpPr>
            <p:cNvPr id="102428" name="Line 28"/>
            <p:cNvSpPr>
              <a:spLocks noChangeShapeType="1"/>
            </p:cNvSpPr>
            <p:nvPr/>
          </p:nvSpPr>
          <p:spPr bwMode="auto">
            <a:xfrm flipV="1">
              <a:off x="3230" y="2992"/>
              <a:ext cx="1" cy="32"/>
            </a:xfrm>
            <a:prstGeom prst="line">
              <a:avLst/>
            </a:prstGeom>
            <a:noFill/>
            <a:ln w="0">
              <a:solidFill>
                <a:srgbClr val="000000"/>
              </a:solidFill>
              <a:round/>
              <a:headEnd/>
              <a:tailEnd/>
            </a:ln>
          </p:spPr>
          <p:txBody>
            <a:bodyPr/>
            <a:lstStyle/>
            <a:p>
              <a:endParaRPr lang="es-ES"/>
            </a:p>
          </p:txBody>
        </p:sp>
        <p:sp>
          <p:nvSpPr>
            <p:cNvPr id="102429" name="Rectangle 29"/>
            <p:cNvSpPr>
              <a:spLocks noChangeArrowheads="1"/>
            </p:cNvSpPr>
            <p:nvPr/>
          </p:nvSpPr>
          <p:spPr bwMode="auto">
            <a:xfrm>
              <a:off x="3206" y="3039"/>
              <a:ext cx="51"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8</a:t>
              </a:r>
              <a:endParaRPr lang="es-MX"/>
            </a:p>
          </p:txBody>
        </p:sp>
        <p:sp>
          <p:nvSpPr>
            <p:cNvPr id="102430" name="Line 30"/>
            <p:cNvSpPr>
              <a:spLocks noChangeShapeType="1"/>
            </p:cNvSpPr>
            <p:nvPr/>
          </p:nvSpPr>
          <p:spPr bwMode="auto">
            <a:xfrm flipV="1">
              <a:off x="3342" y="3000"/>
              <a:ext cx="1" cy="24"/>
            </a:xfrm>
            <a:prstGeom prst="line">
              <a:avLst/>
            </a:prstGeom>
            <a:noFill/>
            <a:ln w="0">
              <a:solidFill>
                <a:srgbClr val="000000"/>
              </a:solidFill>
              <a:round/>
              <a:headEnd/>
              <a:tailEnd/>
            </a:ln>
          </p:spPr>
          <p:txBody>
            <a:bodyPr/>
            <a:lstStyle/>
            <a:p>
              <a:endParaRPr lang="es-ES"/>
            </a:p>
          </p:txBody>
        </p:sp>
        <p:sp>
          <p:nvSpPr>
            <p:cNvPr id="102431" name="Line 31"/>
            <p:cNvSpPr>
              <a:spLocks noChangeShapeType="1"/>
            </p:cNvSpPr>
            <p:nvPr/>
          </p:nvSpPr>
          <p:spPr bwMode="auto">
            <a:xfrm flipV="1">
              <a:off x="3454" y="3000"/>
              <a:ext cx="1" cy="24"/>
            </a:xfrm>
            <a:prstGeom prst="line">
              <a:avLst/>
            </a:prstGeom>
            <a:noFill/>
            <a:ln w="0">
              <a:solidFill>
                <a:srgbClr val="000000"/>
              </a:solidFill>
              <a:round/>
              <a:headEnd/>
              <a:tailEnd/>
            </a:ln>
          </p:spPr>
          <p:txBody>
            <a:bodyPr/>
            <a:lstStyle/>
            <a:p>
              <a:endParaRPr lang="es-ES"/>
            </a:p>
          </p:txBody>
        </p:sp>
        <p:sp>
          <p:nvSpPr>
            <p:cNvPr id="102432" name="Line 32"/>
            <p:cNvSpPr>
              <a:spLocks noChangeShapeType="1"/>
            </p:cNvSpPr>
            <p:nvPr/>
          </p:nvSpPr>
          <p:spPr bwMode="auto">
            <a:xfrm flipV="1">
              <a:off x="3566" y="3000"/>
              <a:ext cx="1" cy="24"/>
            </a:xfrm>
            <a:prstGeom prst="line">
              <a:avLst/>
            </a:prstGeom>
            <a:noFill/>
            <a:ln w="0">
              <a:solidFill>
                <a:srgbClr val="000000"/>
              </a:solidFill>
              <a:round/>
              <a:headEnd/>
              <a:tailEnd/>
            </a:ln>
          </p:spPr>
          <p:txBody>
            <a:bodyPr/>
            <a:lstStyle/>
            <a:p>
              <a:endParaRPr lang="es-ES"/>
            </a:p>
          </p:txBody>
        </p:sp>
        <p:sp>
          <p:nvSpPr>
            <p:cNvPr id="102433" name="Line 33"/>
            <p:cNvSpPr>
              <a:spLocks noChangeShapeType="1"/>
            </p:cNvSpPr>
            <p:nvPr/>
          </p:nvSpPr>
          <p:spPr bwMode="auto">
            <a:xfrm flipV="1">
              <a:off x="3670" y="2992"/>
              <a:ext cx="1" cy="32"/>
            </a:xfrm>
            <a:prstGeom prst="line">
              <a:avLst/>
            </a:prstGeom>
            <a:noFill/>
            <a:ln w="0">
              <a:solidFill>
                <a:srgbClr val="000000"/>
              </a:solidFill>
              <a:round/>
              <a:headEnd/>
              <a:tailEnd/>
            </a:ln>
          </p:spPr>
          <p:txBody>
            <a:bodyPr/>
            <a:lstStyle/>
            <a:p>
              <a:endParaRPr lang="es-ES"/>
            </a:p>
          </p:txBody>
        </p:sp>
        <p:sp>
          <p:nvSpPr>
            <p:cNvPr id="102434" name="Rectangle 34"/>
            <p:cNvSpPr>
              <a:spLocks noChangeArrowheads="1"/>
            </p:cNvSpPr>
            <p:nvPr/>
          </p:nvSpPr>
          <p:spPr bwMode="auto">
            <a:xfrm>
              <a:off x="3630" y="3039"/>
              <a:ext cx="103"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2435" name="Line 35"/>
            <p:cNvSpPr>
              <a:spLocks noChangeShapeType="1"/>
            </p:cNvSpPr>
            <p:nvPr/>
          </p:nvSpPr>
          <p:spPr bwMode="auto">
            <a:xfrm flipV="1">
              <a:off x="3783" y="3000"/>
              <a:ext cx="1" cy="24"/>
            </a:xfrm>
            <a:prstGeom prst="line">
              <a:avLst/>
            </a:prstGeom>
            <a:noFill/>
            <a:ln w="0">
              <a:solidFill>
                <a:srgbClr val="000000"/>
              </a:solidFill>
              <a:round/>
              <a:headEnd/>
              <a:tailEnd/>
            </a:ln>
          </p:spPr>
          <p:txBody>
            <a:bodyPr/>
            <a:lstStyle/>
            <a:p>
              <a:endParaRPr lang="es-ES"/>
            </a:p>
          </p:txBody>
        </p:sp>
        <p:sp>
          <p:nvSpPr>
            <p:cNvPr id="102436" name="Line 36"/>
            <p:cNvSpPr>
              <a:spLocks noChangeShapeType="1"/>
            </p:cNvSpPr>
            <p:nvPr/>
          </p:nvSpPr>
          <p:spPr bwMode="auto">
            <a:xfrm flipV="1">
              <a:off x="3895" y="3000"/>
              <a:ext cx="1" cy="24"/>
            </a:xfrm>
            <a:prstGeom prst="line">
              <a:avLst/>
            </a:prstGeom>
            <a:noFill/>
            <a:ln w="0">
              <a:solidFill>
                <a:srgbClr val="000000"/>
              </a:solidFill>
              <a:round/>
              <a:headEnd/>
              <a:tailEnd/>
            </a:ln>
          </p:spPr>
          <p:txBody>
            <a:bodyPr/>
            <a:lstStyle/>
            <a:p>
              <a:endParaRPr lang="es-ES"/>
            </a:p>
          </p:txBody>
        </p:sp>
        <p:sp>
          <p:nvSpPr>
            <p:cNvPr id="102437" name="Line 37"/>
            <p:cNvSpPr>
              <a:spLocks noChangeShapeType="1"/>
            </p:cNvSpPr>
            <p:nvPr/>
          </p:nvSpPr>
          <p:spPr bwMode="auto">
            <a:xfrm flipV="1">
              <a:off x="3999" y="3000"/>
              <a:ext cx="1" cy="24"/>
            </a:xfrm>
            <a:prstGeom prst="line">
              <a:avLst/>
            </a:prstGeom>
            <a:noFill/>
            <a:ln w="0">
              <a:solidFill>
                <a:srgbClr val="000000"/>
              </a:solidFill>
              <a:round/>
              <a:headEnd/>
              <a:tailEnd/>
            </a:ln>
          </p:spPr>
          <p:txBody>
            <a:bodyPr/>
            <a:lstStyle/>
            <a:p>
              <a:endParaRPr lang="es-ES"/>
            </a:p>
          </p:txBody>
        </p:sp>
        <p:sp>
          <p:nvSpPr>
            <p:cNvPr id="102438" name="Line 38"/>
            <p:cNvSpPr>
              <a:spLocks noChangeShapeType="1"/>
            </p:cNvSpPr>
            <p:nvPr/>
          </p:nvSpPr>
          <p:spPr bwMode="auto">
            <a:xfrm flipV="1">
              <a:off x="4111" y="2992"/>
              <a:ext cx="1" cy="32"/>
            </a:xfrm>
            <a:prstGeom prst="line">
              <a:avLst/>
            </a:prstGeom>
            <a:noFill/>
            <a:ln w="0">
              <a:solidFill>
                <a:srgbClr val="000000"/>
              </a:solidFill>
              <a:round/>
              <a:headEnd/>
              <a:tailEnd/>
            </a:ln>
          </p:spPr>
          <p:txBody>
            <a:bodyPr/>
            <a:lstStyle/>
            <a:p>
              <a:endParaRPr lang="es-ES"/>
            </a:p>
          </p:txBody>
        </p:sp>
        <p:sp>
          <p:nvSpPr>
            <p:cNvPr id="102439" name="Rectangle 39"/>
            <p:cNvSpPr>
              <a:spLocks noChangeArrowheads="1"/>
            </p:cNvSpPr>
            <p:nvPr/>
          </p:nvSpPr>
          <p:spPr bwMode="auto">
            <a:xfrm>
              <a:off x="4071" y="3039"/>
              <a:ext cx="103"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12</a:t>
              </a:r>
              <a:endParaRPr lang="es-MX"/>
            </a:p>
          </p:txBody>
        </p:sp>
        <p:sp>
          <p:nvSpPr>
            <p:cNvPr id="102440" name="Line 40"/>
            <p:cNvSpPr>
              <a:spLocks noChangeShapeType="1"/>
            </p:cNvSpPr>
            <p:nvPr/>
          </p:nvSpPr>
          <p:spPr bwMode="auto">
            <a:xfrm>
              <a:off x="1420" y="3024"/>
              <a:ext cx="2747" cy="1"/>
            </a:xfrm>
            <a:prstGeom prst="line">
              <a:avLst/>
            </a:prstGeom>
            <a:noFill/>
            <a:ln w="0">
              <a:solidFill>
                <a:srgbClr val="000000"/>
              </a:solidFill>
              <a:round/>
              <a:headEnd/>
              <a:tailEnd/>
            </a:ln>
          </p:spPr>
          <p:txBody>
            <a:bodyPr/>
            <a:lstStyle/>
            <a:p>
              <a:endParaRPr lang="es-ES"/>
            </a:p>
          </p:txBody>
        </p:sp>
        <p:sp>
          <p:nvSpPr>
            <p:cNvPr id="102441" name="Line 41"/>
            <p:cNvSpPr>
              <a:spLocks noChangeShapeType="1"/>
            </p:cNvSpPr>
            <p:nvPr/>
          </p:nvSpPr>
          <p:spPr bwMode="auto">
            <a:xfrm>
              <a:off x="1476" y="3831"/>
              <a:ext cx="32" cy="1"/>
            </a:xfrm>
            <a:prstGeom prst="line">
              <a:avLst/>
            </a:prstGeom>
            <a:noFill/>
            <a:ln w="0">
              <a:solidFill>
                <a:srgbClr val="000000"/>
              </a:solidFill>
              <a:round/>
              <a:headEnd/>
              <a:tailEnd/>
            </a:ln>
          </p:spPr>
          <p:txBody>
            <a:bodyPr/>
            <a:lstStyle/>
            <a:p>
              <a:endParaRPr lang="es-ES"/>
            </a:p>
          </p:txBody>
        </p:sp>
        <p:sp>
          <p:nvSpPr>
            <p:cNvPr id="102442" name="Rectangle 42"/>
            <p:cNvSpPr>
              <a:spLocks noChangeArrowheads="1"/>
            </p:cNvSpPr>
            <p:nvPr/>
          </p:nvSpPr>
          <p:spPr bwMode="auto">
            <a:xfrm>
              <a:off x="1292" y="3783"/>
              <a:ext cx="67"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Mathematica1" pitchFamily="2" charset="2"/>
                </a:rPr>
                <a:t>-</a:t>
              </a:r>
              <a:endParaRPr lang="es-MX"/>
            </a:p>
          </p:txBody>
        </p:sp>
        <p:sp>
          <p:nvSpPr>
            <p:cNvPr id="102443" name="Rectangle 43"/>
            <p:cNvSpPr>
              <a:spLocks noChangeArrowheads="1"/>
            </p:cNvSpPr>
            <p:nvPr/>
          </p:nvSpPr>
          <p:spPr bwMode="auto">
            <a:xfrm>
              <a:off x="1348" y="3783"/>
              <a:ext cx="129"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2444" name="Line 44"/>
            <p:cNvSpPr>
              <a:spLocks noChangeShapeType="1"/>
            </p:cNvSpPr>
            <p:nvPr/>
          </p:nvSpPr>
          <p:spPr bwMode="auto">
            <a:xfrm>
              <a:off x="1476" y="3751"/>
              <a:ext cx="16" cy="1"/>
            </a:xfrm>
            <a:prstGeom prst="line">
              <a:avLst/>
            </a:prstGeom>
            <a:noFill/>
            <a:ln w="0">
              <a:solidFill>
                <a:srgbClr val="000000"/>
              </a:solidFill>
              <a:round/>
              <a:headEnd/>
              <a:tailEnd/>
            </a:ln>
          </p:spPr>
          <p:txBody>
            <a:bodyPr/>
            <a:lstStyle/>
            <a:p>
              <a:endParaRPr lang="es-ES"/>
            </a:p>
          </p:txBody>
        </p:sp>
        <p:sp>
          <p:nvSpPr>
            <p:cNvPr id="102445" name="Line 45"/>
            <p:cNvSpPr>
              <a:spLocks noChangeShapeType="1"/>
            </p:cNvSpPr>
            <p:nvPr/>
          </p:nvSpPr>
          <p:spPr bwMode="auto">
            <a:xfrm>
              <a:off x="1476" y="3671"/>
              <a:ext cx="16" cy="1"/>
            </a:xfrm>
            <a:prstGeom prst="line">
              <a:avLst/>
            </a:prstGeom>
            <a:noFill/>
            <a:ln w="0">
              <a:solidFill>
                <a:srgbClr val="000000"/>
              </a:solidFill>
              <a:round/>
              <a:headEnd/>
              <a:tailEnd/>
            </a:ln>
          </p:spPr>
          <p:txBody>
            <a:bodyPr/>
            <a:lstStyle/>
            <a:p>
              <a:endParaRPr lang="es-ES"/>
            </a:p>
          </p:txBody>
        </p:sp>
        <p:sp>
          <p:nvSpPr>
            <p:cNvPr id="102446" name="Line 46"/>
            <p:cNvSpPr>
              <a:spLocks noChangeShapeType="1"/>
            </p:cNvSpPr>
            <p:nvPr/>
          </p:nvSpPr>
          <p:spPr bwMode="auto">
            <a:xfrm>
              <a:off x="1476" y="3591"/>
              <a:ext cx="16" cy="1"/>
            </a:xfrm>
            <a:prstGeom prst="line">
              <a:avLst/>
            </a:prstGeom>
            <a:noFill/>
            <a:ln w="0">
              <a:solidFill>
                <a:srgbClr val="000000"/>
              </a:solidFill>
              <a:round/>
              <a:headEnd/>
              <a:tailEnd/>
            </a:ln>
          </p:spPr>
          <p:txBody>
            <a:bodyPr/>
            <a:lstStyle/>
            <a:p>
              <a:endParaRPr lang="es-ES"/>
            </a:p>
          </p:txBody>
        </p:sp>
        <p:sp>
          <p:nvSpPr>
            <p:cNvPr id="102447" name="Line 47"/>
            <p:cNvSpPr>
              <a:spLocks noChangeShapeType="1"/>
            </p:cNvSpPr>
            <p:nvPr/>
          </p:nvSpPr>
          <p:spPr bwMode="auto">
            <a:xfrm>
              <a:off x="1476" y="3511"/>
              <a:ext cx="16" cy="1"/>
            </a:xfrm>
            <a:prstGeom prst="line">
              <a:avLst/>
            </a:prstGeom>
            <a:noFill/>
            <a:ln w="0">
              <a:solidFill>
                <a:srgbClr val="000000"/>
              </a:solidFill>
              <a:round/>
              <a:headEnd/>
              <a:tailEnd/>
            </a:ln>
          </p:spPr>
          <p:txBody>
            <a:bodyPr/>
            <a:lstStyle/>
            <a:p>
              <a:endParaRPr lang="es-ES"/>
            </a:p>
          </p:txBody>
        </p:sp>
        <p:sp>
          <p:nvSpPr>
            <p:cNvPr id="102448" name="Line 48"/>
            <p:cNvSpPr>
              <a:spLocks noChangeShapeType="1"/>
            </p:cNvSpPr>
            <p:nvPr/>
          </p:nvSpPr>
          <p:spPr bwMode="auto">
            <a:xfrm>
              <a:off x="1476" y="3431"/>
              <a:ext cx="32" cy="1"/>
            </a:xfrm>
            <a:prstGeom prst="line">
              <a:avLst/>
            </a:prstGeom>
            <a:noFill/>
            <a:ln w="0">
              <a:solidFill>
                <a:srgbClr val="000000"/>
              </a:solidFill>
              <a:round/>
              <a:headEnd/>
              <a:tailEnd/>
            </a:ln>
          </p:spPr>
          <p:txBody>
            <a:bodyPr/>
            <a:lstStyle/>
            <a:p>
              <a:endParaRPr lang="es-ES"/>
            </a:p>
          </p:txBody>
        </p:sp>
        <p:sp>
          <p:nvSpPr>
            <p:cNvPr id="102449" name="Rectangle 49"/>
            <p:cNvSpPr>
              <a:spLocks noChangeArrowheads="1"/>
            </p:cNvSpPr>
            <p:nvPr/>
          </p:nvSpPr>
          <p:spPr bwMode="auto">
            <a:xfrm>
              <a:off x="1292" y="3375"/>
              <a:ext cx="67"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Mathematica1" pitchFamily="2" charset="2"/>
                </a:rPr>
                <a:t>-</a:t>
              </a:r>
              <a:endParaRPr lang="es-MX"/>
            </a:p>
          </p:txBody>
        </p:sp>
        <p:sp>
          <p:nvSpPr>
            <p:cNvPr id="102450" name="Rectangle 50"/>
            <p:cNvSpPr>
              <a:spLocks noChangeArrowheads="1"/>
            </p:cNvSpPr>
            <p:nvPr/>
          </p:nvSpPr>
          <p:spPr bwMode="auto">
            <a:xfrm>
              <a:off x="1348" y="3375"/>
              <a:ext cx="129"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0.5</a:t>
              </a:r>
              <a:endParaRPr lang="es-MX"/>
            </a:p>
          </p:txBody>
        </p:sp>
        <p:sp>
          <p:nvSpPr>
            <p:cNvPr id="102451" name="Line 51"/>
            <p:cNvSpPr>
              <a:spLocks noChangeShapeType="1"/>
            </p:cNvSpPr>
            <p:nvPr/>
          </p:nvSpPr>
          <p:spPr bwMode="auto">
            <a:xfrm>
              <a:off x="1476" y="3343"/>
              <a:ext cx="16" cy="1"/>
            </a:xfrm>
            <a:prstGeom prst="line">
              <a:avLst/>
            </a:prstGeom>
            <a:noFill/>
            <a:ln w="0">
              <a:solidFill>
                <a:srgbClr val="000000"/>
              </a:solidFill>
              <a:round/>
              <a:headEnd/>
              <a:tailEnd/>
            </a:ln>
          </p:spPr>
          <p:txBody>
            <a:bodyPr/>
            <a:lstStyle/>
            <a:p>
              <a:endParaRPr lang="es-ES"/>
            </a:p>
          </p:txBody>
        </p:sp>
        <p:sp>
          <p:nvSpPr>
            <p:cNvPr id="102452" name="Line 52"/>
            <p:cNvSpPr>
              <a:spLocks noChangeShapeType="1"/>
            </p:cNvSpPr>
            <p:nvPr/>
          </p:nvSpPr>
          <p:spPr bwMode="auto">
            <a:xfrm>
              <a:off x="1476" y="3263"/>
              <a:ext cx="16" cy="1"/>
            </a:xfrm>
            <a:prstGeom prst="line">
              <a:avLst/>
            </a:prstGeom>
            <a:noFill/>
            <a:ln w="0">
              <a:solidFill>
                <a:srgbClr val="000000"/>
              </a:solidFill>
              <a:round/>
              <a:headEnd/>
              <a:tailEnd/>
            </a:ln>
          </p:spPr>
          <p:txBody>
            <a:bodyPr/>
            <a:lstStyle/>
            <a:p>
              <a:endParaRPr lang="es-ES"/>
            </a:p>
          </p:txBody>
        </p:sp>
        <p:sp>
          <p:nvSpPr>
            <p:cNvPr id="102453" name="Line 53"/>
            <p:cNvSpPr>
              <a:spLocks noChangeShapeType="1"/>
            </p:cNvSpPr>
            <p:nvPr/>
          </p:nvSpPr>
          <p:spPr bwMode="auto">
            <a:xfrm>
              <a:off x="1476" y="3183"/>
              <a:ext cx="16" cy="1"/>
            </a:xfrm>
            <a:prstGeom prst="line">
              <a:avLst/>
            </a:prstGeom>
            <a:noFill/>
            <a:ln w="0">
              <a:solidFill>
                <a:srgbClr val="000000"/>
              </a:solidFill>
              <a:round/>
              <a:headEnd/>
              <a:tailEnd/>
            </a:ln>
          </p:spPr>
          <p:txBody>
            <a:bodyPr/>
            <a:lstStyle/>
            <a:p>
              <a:endParaRPr lang="es-ES"/>
            </a:p>
          </p:txBody>
        </p:sp>
        <p:sp>
          <p:nvSpPr>
            <p:cNvPr id="102454" name="Line 54"/>
            <p:cNvSpPr>
              <a:spLocks noChangeShapeType="1"/>
            </p:cNvSpPr>
            <p:nvPr/>
          </p:nvSpPr>
          <p:spPr bwMode="auto">
            <a:xfrm>
              <a:off x="1476" y="3103"/>
              <a:ext cx="16" cy="1"/>
            </a:xfrm>
            <a:prstGeom prst="line">
              <a:avLst/>
            </a:prstGeom>
            <a:noFill/>
            <a:ln w="0">
              <a:solidFill>
                <a:srgbClr val="000000"/>
              </a:solidFill>
              <a:round/>
              <a:headEnd/>
              <a:tailEnd/>
            </a:ln>
          </p:spPr>
          <p:txBody>
            <a:bodyPr/>
            <a:lstStyle/>
            <a:p>
              <a:endParaRPr lang="es-ES"/>
            </a:p>
          </p:txBody>
        </p:sp>
        <p:sp>
          <p:nvSpPr>
            <p:cNvPr id="102455" name="Line 55"/>
            <p:cNvSpPr>
              <a:spLocks noChangeShapeType="1"/>
            </p:cNvSpPr>
            <p:nvPr/>
          </p:nvSpPr>
          <p:spPr bwMode="auto">
            <a:xfrm>
              <a:off x="1476" y="3024"/>
              <a:ext cx="32" cy="1"/>
            </a:xfrm>
            <a:prstGeom prst="line">
              <a:avLst/>
            </a:prstGeom>
            <a:noFill/>
            <a:ln w="0">
              <a:solidFill>
                <a:srgbClr val="000000"/>
              </a:solidFill>
              <a:round/>
              <a:headEnd/>
              <a:tailEnd/>
            </a:ln>
          </p:spPr>
          <p:txBody>
            <a:bodyPr/>
            <a:lstStyle/>
            <a:p>
              <a:endParaRPr lang="es-ES"/>
            </a:p>
          </p:txBody>
        </p:sp>
        <p:sp>
          <p:nvSpPr>
            <p:cNvPr id="102456" name="Line 56"/>
            <p:cNvSpPr>
              <a:spLocks noChangeShapeType="1"/>
            </p:cNvSpPr>
            <p:nvPr/>
          </p:nvSpPr>
          <p:spPr bwMode="auto">
            <a:xfrm>
              <a:off x="1476" y="2944"/>
              <a:ext cx="16" cy="1"/>
            </a:xfrm>
            <a:prstGeom prst="line">
              <a:avLst/>
            </a:prstGeom>
            <a:noFill/>
            <a:ln w="0">
              <a:solidFill>
                <a:srgbClr val="000000"/>
              </a:solidFill>
              <a:round/>
              <a:headEnd/>
              <a:tailEnd/>
            </a:ln>
          </p:spPr>
          <p:txBody>
            <a:bodyPr/>
            <a:lstStyle/>
            <a:p>
              <a:endParaRPr lang="es-ES"/>
            </a:p>
          </p:txBody>
        </p:sp>
        <p:sp>
          <p:nvSpPr>
            <p:cNvPr id="102457" name="Line 57"/>
            <p:cNvSpPr>
              <a:spLocks noChangeShapeType="1"/>
            </p:cNvSpPr>
            <p:nvPr/>
          </p:nvSpPr>
          <p:spPr bwMode="auto">
            <a:xfrm>
              <a:off x="1476" y="2856"/>
              <a:ext cx="16" cy="1"/>
            </a:xfrm>
            <a:prstGeom prst="line">
              <a:avLst/>
            </a:prstGeom>
            <a:noFill/>
            <a:ln w="0">
              <a:solidFill>
                <a:srgbClr val="000000"/>
              </a:solidFill>
              <a:round/>
              <a:headEnd/>
              <a:tailEnd/>
            </a:ln>
          </p:spPr>
          <p:txBody>
            <a:bodyPr/>
            <a:lstStyle/>
            <a:p>
              <a:endParaRPr lang="es-ES"/>
            </a:p>
          </p:txBody>
        </p:sp>
        <p:sp>
          <p:nvSpPr>
            <p:cNvPr id="102458" name="Line 58"/>
            <p:cNvSpPr>
              <a:spLocks noChangeShapeType="1"/>
            </p:cNvSpPr>
            <p:nvPr/>
          </p:nvSpPr>
          <p:spPr bwMode="auto">
            <a:xfrm>
              <a:off x="1476" y="2776"/>
              <a:ext cx="16" cy="1"/>
            </a:xfrm>
            <a:prstGeom prst="line">
              <a:avLst/>
            </a:prstGeom>
            <a:noFill/>
            <a:ln w="0">
              <a:solidFill>
                <a:srgbClr val="000000"/>
              </a:solidFill>
              <a:round/>
              <a:headEnd/>
              <a:tailEnd/>
            </a:ln>
          </p:spPr>
          <p:txBody>
            <a:bodyPr/>
            <a:lstStyle/>
            <a:p>
              <a:endParaRPr lang="es-ES"/>
            </a:p>
          </p:txBody>
        </p:sp>
        <p:sp>
          <p:nvSpPr>
            <p:cNvPr id="102459" name="Line 59"/>
            <p:cNvSpPr>
              <a:spLocks noChangeShapeType="1"/>
            </p:cNvSpPr>
            <p:nvPr/>
          </p:nvSpPr>
          <p:spPr bwMode="auto">
            <a:xfrm>
              <a:off x="1476" y="2696"/>
              <a:ext cx="16" cy="1"/>
            </a:xfrm>
            <a:prstGeom prst="line">
              <a:avLst/>
            </a:prstGeom>
            <a:noFill/>
            <a:ln w="0">
              <a:solidFill>
                <a:srgbClr val="000000"/>
              </a:solidFill>
              <a:round/>
              <a:headEnd/>
              <a:tailEnd/>
            </a:ln>
          </p:spPr>
          <p:txBody>
            <a:bodyPr/>
            <a:lstStyle/>
            <a:p>
              <a:endParaRPr lang="es-ES"/>
            </a:p>
          </p:txBody>
        </p:sp>
        <p:sp>
          <p:nvSpPr>
            <p:cNvPr id="102460" name="Line 60"/>
            <p:cNvSpPr>
              <a:spLocks noChangeShapeType="1"/>
            </p:cNvSpPr>
            <p:nvPr/>
          </p:nvSpPr>
          <p:spPr bwMode="auto">
            <a:xfrm>
              <a:off x="1476" y="2616"/>
              <a:ext cx="32" cy="1"/>
            </a:xfrm>
            <a:prstGeom prst="line">
              <a:avLst/>
            </a:prstGeom>
            <a:noFill/>
            <a:ln w="0">
              <a:solidFill>
                <a:srgbClr val="000000"/>
              </a:solidFill>
              <a:round/>
              <a:headEnd/>
              <a:tailEnd/>
            </a:ln>
          </p:spPr>
          <p:txBody>
            <a:bodyPr/>
            <a:lstStyle/>
            <a:p>
              <a:endParaRPr lang="es-ES"/>
            </a:p>
          </p:txBody>
        </p:sp>
        <p:sp>
          <p:nvSpPr>
            <p:cNvPr id="102461" name="Rectangle 61"/>
            <p:cNvSpPr>
              <a:spLocks noChangeArrowheads="1"/>
            </p:cNvSpPr>
            <p:nvPr/>
          </p:nvSpPr>
          <p:spPr bwMode="auto">
            <a:xfrm>
              <a:off x="1348" y="2560"/>
              <a:ext cx="129" cy="133"/>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0.5</a:t>
              </a:r>
              <a:endParaRPr lang="es-MX"/>
            </a:p>
          </p:txBody>
        </p:sp>
        <p:sp>
          <p:nvSpPr>
            <p:cNvPr id="102462" name="Line 62"/>
            <p:cNvSpPr>
              <a:spLocks noChangeShapeType="1"/>
            </p:cNvSpPr>
            <p:nvPr/>
          </p:nvSpPr>
          <p:spPr bwMode="auto">
            <a:xfrm>
              <a:off x="1476" y="2536"/>
              <a:ext cx="16" cy="1"/>
            </a:xfrm>
            <a:prstGeom prst="line">
              <a:avLst/>
            </a:prstGeom>
            <a:noFill/>
            <a:ln w="0">
              <a:solidFill>
                <a:srgbClr val="000000"/>
              </a:solidFill>
              <a:round/>
              <a:headEnd/>
              <a:tailEnd/>
            </a:ln>
          </p:spPr>
          <p:txBody>
            <a:bodyPr/>
            <a:lstStyle/>
            <a:p>
              <a:endParaRPr lang="es-ES"/>
            </a:p>
          </p:txBody>
        </p:sp>
        <p:sp>
          <p:nvSpPr>
            <p:cNvPr id="102463" name="Line 63"/>
            <p:cNvSpPr>
              <a:spLocks noChangeShapeType="1"/>
            </p:cNvSpPr>
            <p:nvPr/>
          </p:nvSpPr>
          <p:spPr bwMode="auto">
            <a:xfrm>
              <a:off x="1476" y="2456"/>
              <a:ext cx="16" cy="1"/>
            </a:xfrm>
            <a:prstGeom prst="line">
              <a:avLst/>
            </a:prstGeom>
            <a:noFill/>
            <a:ln w="0">
              <a:solidFill>
                <a:srgbClr val="000000"/>
              </a:solidFill>
              <a:round/>
              <a:headEnd/>
              <a:tailEnd/>
            </a:ln>
          </p:spPr>
          <p:txBody>
            <a:bodyPr/>
            <a:lstStyle/>
            <a:p>
              <a:endParaRPr lang="es-ES"/>
            </a:p>
          </p:txBody>
        </p:sp>
        <p:sp>
          <p:nvSpPr>
            <p:cNvPr id="102464" name="Line 64"/>
            <p:cNvSpPr>
              <a:spLocks noChangeShapeType="1"/>
            </p:cNvSpPr>
            <p:nvPr/>
          </p:nvSpPr>
          <p:spPr bwMode="auto">
            <a:xfrm>
              <a:off x="1476" y="2368"/>
              <a:ext cx="16" cy="1"/>
            </a:xfrm>
            <a:prstGeom prst="line">
              <a:avLst/>
            </a:prstGeom>
            <a:noFill/>
            <a:ln w="0">
              <a:solidFill>
                <a:srgbClr val="000000"/>
              </a:solidFill>
              <a:round/>
              <a:headEnd/>
              <a:tailEnd/>
            </a:ln>
          </p:spPr>
          <p:txBody>
            <a:bodyPr/>
            <a:lstStyle/>
            <a:p>
              <a:endParaRPr lang="es-ES"/>
            </a:p>
          </p:txBody>
        </p:sp>
        <p:sp>
          <p:nvSpPr>
            <p:cNvPr id="102465" name="Line 65"/>
            <p:cNvSpPr>
              <a:spLocks noChangeShapeType="1"/>
            </p:cNvSpPr>
            <p:nvPr/>
          </p:nvSpPr>
          <p:spPr bwMode="auto">
            <a:xfrm>
              <a:off x="1476" y="2288"/>
              <a:ext cx="16" cy="1"/>
            </a:xfrm>
            <a:prstGeom prst="line">
              <a:avLst/>
            </a:prstGeom>
            <a:noFill/>
            <a:ln w="0">
              <a:solidFill>
                <a:srgbClr val="000000"/>
              </a:solidFill>
              <a:round/>
              <a:headEnd/>
              <a:tailEnd/>
            </a:ln>
          </p:spPr>
          <p:txBody>
            <a:bodyPr/>
            <a:lstStyle/>
            <a:p>
              <a:endParaRPr lang="es-ES"/>
            </a:p>
          </p:txBody>
        </p:sp>
        <p:sp>
          <p:nvSpPr>
            <p:cNvPr id="102466" name="Line 66"/>
            <p:cNvSpPr>
              <a:spLocks noChangeShapeType="1"/>
            </p:cNvSpPr>
            <p:nvPr/>
          </p:nvSpPr>
          <p:spPr bwMode="auto">
            <a:xfrm>
              <a:off x="1476" y="2208"/>
              <a:ext cx="32" cy="1"/>
            </a:xfrm>
            <a:prstGeom prst="line">
              <a:avLst/>
            </a:prstGeom>
            <a:noFill/>
            <a:ln w="0">
              <a:solidFill>
                <a:srgbClr val="000000"/>
              </a:solidFill>
              <a:round/>
              <a:headEnd/>
              <a:tailEnd/>
            </a:ln>
          </p:spPr>
          <p:txBody>
            <a:bodyPr/>
            <a:lstStyle/>
            <a:p>
              <a:endParaRPr lang="es-ES"/>
            </a:p>
          </p:txBody>
        </p:sp>
        <p:sp>
          <p:nvSpPr>
            <p:cNvPr id="102467" name="Rectangle 67"/>
            <p:cNvSpPr>
              <a:spLocks noChangeArrowheads="1"/>
            </p:cNvSpPr>
            <p:nvPr/>
          </p:nvSpPr>
          <p:spPr bwMode="auto">
            <a:xfrm>
              <a:off x="1348" y="2160"/>
              <a:ext cx="129" cy="132"/>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2468" name="Line 68"/>
            <p:cNvSpPr>
              <a:spLocks noChangeShapeType="1"/>
            </p:cNvSpPr>
            <p:nvPr/>
          </p:nvSpPr>
          <p:spPr bwMode="auto">
            <a:xfrm flipV="1">
              <a:off x="1476" y="2176"/>
              <a:ext cx="1" cy="1695"/>
            </a:xfrm>
            <a:prstGeom prst="line">
              <a:avLst/>
            </a:prstGeom>
            <a:noFill/>
            <a:ln w="0">
              <a:solidFill>
                <a:srgbClr val="000000"/>
              </a:solidFill>
              <a:round/>
              <a:headEnd/>
              <a:tailEnd/>
            </a:ln>
          </p:spPr>
          <p:txBody>
            <a:bodyPr/>
            <a:lstStyle/>
            <a:p>
              <a:endParaRPr lang="es-ES"/>
            </a:p>
          </p:txBody>
        </p:sp>
      </p:gr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Conceptos generales</a:t>
            </a:r>
            <a:endParaRPr lang="es-MX" sz="4000" cap="none"/>
          </a:p>
        </p:txBody>
      </p:sp>
      <p:sp>
        <p:nvSpPr>
          <p:cNvPr id="80" name="Rectangle 221"/>
          <p:cNvSpPr>
            <a:spLocks noGrp="1" noChangeArrowheads="1"/>
          </p:cNvSpPr>
          <p:nvPr>
            <p:ph type="ftr" sz="quarter" idx="11"/>
          </p:nvPr>
        </p:nvSpPr>
        <p:spPr/>
        <p:txBody>
          <a:bodyPr/>
          <a:lstStyle/>
          <a:p>
            <a:r>
              <a:rPr lang="es-MX"/>
              <a:t>José Juan Rincón Pasaye. FIE-UMSNH</a:t>
            </a:r>
          </a:p>
        </p:txBody>
      </p:sp>
      <p:sp>
        <p:nvSpPr>
          <p:cNvPr id="103427" name="Rectangle 3"/>
          <p:cNvSpPr>
            <a:spLocks noGrp="1" noChangeArrowheads="1"/>
          </p:cNvSpPr>
          <p:nvPr>
            <p:ph type="subTitle" idx="1"/>
          </p:nvPr>
        </p:nvSpPr>
        <p:spPr>
          <a:xfrm>
            <a:off x="179388" y="1196975"/>
            <a:ext cx="8785225" cy="4824413"/>
          </a:xfrm>
        </p:spPr>
        <p:txBody>
          <a:bodyPr/>
          <a:lstStyle/>
          <a:p>
            <a:pPr>
              <a:lnSpc>
                <a:spcPct val="80000"/>
              </a:lnSpc>
            </a:pPr>
            <a:r>
              <a:rPr lang="es-ES" sz="2800" b="1" dirty="0">
                <a:latin typeface="Calibri" pitchFamily="34" charset="0"/>
              </a:rPr>
              <a:t>Sistema de Comunicaciones </a:t>
            </a:r>
            <a:r>
              <a:rPr lang="es-ES" sz="2800" b="1" dirty="0">
                <a:solidFill>
                  <a:srgbClr val="FFC000"/>
                </a:solidFill>
                <a:effectLst>
                  <a:outerShdw blurRad="38100" dist="38100" dir="2700000" algn="tl">
                    <a:srgbClr val="000000">
                      <a:alpha val="43137"/>
                    </a:srgbClr>
                  </a:outerShdw>
                </a:effectLst>
                <a:latin typeface="Calibri" pitchFamily="34" charset="0"/>
              </a:rPr>
              <a:t>Digital</a:t>
            </a:r>
          </a:p>
          <a:p>
            <a:pPr algn="just">
              <a:lnSpc>
                <a:spcPct val="80000"/>
              </a:lnSpc>
            </a:pPr>
            <a:endParaRPr lang="es-ES" sz="800" dirty="0">
              <a:effectLst/>
              <a:latin typeface="Calibri" pitchFamily="34" charset="0"/>
            </a:endParaRPr>
          </a:p>
          <a:p>
            <a:pPr algn="just">
              <a:lnSpc>
                <a:spcPct val="80000"/>
              </a:lnSpc>
            </a:pPr>
            <a:r>
              <a:rPr lang="es-ES" sz="2800" dirty="0">
                <a:effectLst/>
                <a:latin typeface="Calibri" pitchFamily="34" charset="0"/>
              </a:rPr>
              <a:t>En estos sistemas la energía electromagnética se transmite en forma de señal </a:t>
            </a:r>
            <a:r>
              <a:rPr lang="es-ES" sz="2800" i="1" dirty="0">
                <a:latin typeface="Calibri" pitchFamily="34" charset="0"/>
              </a:rPr>
              <a:t>digital</a:t>
            </a:r>
            <a:r>
              <a:rPr lang="es-ES" sz="2800" dirty="0">
                <a:effectLst/>
                <a:latin typeface="Calibri" pitchFamily="34" charset="0"/>
              </a:rPr>
              <a:t>. (Una señal digital es una señal discontinua que </a:t>
            </a:r>
            <a:r>
              <a:rPr lang="es-ES" sz="2800" dirty="0" smtClean="0">
                <a:effectLst/>
                <a:latin typeface="Calibri" pitchFamily="34" charset="0"/>
              </a:rPr>
              <a:t>toma </a:t>
            </a:r>
            <a:r>
              <a:rPr lang="es-ES" sz="2800" dirty="0">
                <a:effectLst/>
                <a:latin typeface="Calibri" pitchFamily="34" charset="0"/>
              </a:rPr>
              <a:t>sólo dos posibles valores, por ejemplo un tren de pulsos como el de la figura)</a:t>
            </a:r>
          </a:p>
        </p:txBody>
      </p:sp>
      <p:grpSp>
        <p:nvGrpSpPr>
          <p:cNvPr id="103428" name="Group 4"/>
          <p:cNvGrpSpPr>
            <a:grpSpLocks/>
          </p:cNvGrpSpPr>
          <p:nvPr/>
        </p:nvGrpSpPr>
        <p:grpSpPr bwMode="auto">
          <a:xfrm>
            <a:off x="2617788" y="3789363"/>
            <a:ext cx="3970337" cy="2355850"/>
            <a:chOff x="1338" y="2251"/>
            <a:chExt cx="2890" cy="1759"/>
          </a:xfrm>
        </p:grpSpPr>
        <p:sp>
          <p:nvSpPr>
            <p:cNvPr id="103429" name="Rectangle 5"/>
            <p:cNvSpPr>
              <a:spLocks noChangeArrowheads="1"/>
            </p:cNvSpPr>
            <p:nvPr/>
          </p:nvSpPr>
          <p:spPr bwMode="auto">
            <a:xfrm>
              <a:off x="1338" y="2251"/>
              <a:ext cx="2883" cy="1727"/>
            </a:xfrm>
            <a:prstGeom prst="rect">
              <a:avLst/>
            </a:prstGeom>
            <a:gradFill rotWithShape="1">
              <a:gsLst>
                <a:gs pos="0">
                  <a:srgbClr val="333399">
                    <a:alpha val="50000"/>
                  </a:srgbClr>
                </a:gs>
                <a:gs pos="100000">
                  <a:srgbClr val="333399">
                    <a:gamma/>
                    <a:shade val="46275"/>
                    <a:invGamma/>
                  </a:srgbClr>
                </a:gs>
              </a:gsLst>
              <a:lin ang="5400000" scaled="1"/>
            </a:gradFill>
            <a:ln w="9525">
              <a:noFill/>
              <a:miter lim="800000"/>
              <a:headEnd/>
              <a:tailEnd/>
            </a:ln>
          </p:spPr>
          <p:txBody>
            <a:bodyPr/>
            <a:lstStyle/>
            <a:p>
              <a:endParaRPr lang="es-ES"/>
            </a:p>
          </p:txBody>
        </p:sp>
        <p:sp>
          <p:nvSpPr>
            <p:cNvPr id="103430" name="Line 6"/>
            <p:cNvSpPr>
              <a:spLocks noChangeShapeType="1"/>
            </p:cNvSpPr>
            <p:nvPr/>
          </p:nvSpPr>
          <p:spPr bwMode="auto">
            <a:xfrm flipV="1">
              <a:off x="1522" y="3083"/>
              <a:ext cx="1" cy="32"/>
            </a:xfrm>
            <a:prstGeom prst="line">
              <a:avLst/>
            </a:prstGeom>
            <a:noFill/>
            <a:ln w="0">
              <a:solidFill>
                <a:srgbClr val="000000"/>
              </a:solidFill>
              <a:round/>
              <a:headEnd/>
              <a:tailEnd/>
            </a:ln>
          </p:spPr>
          <p:txBody>
            <a:bodyPr/>
            <a:lstStyle/>
            <a:p>
              <a:endParaRPr lang="es-ES"/>
            </a:p>
          </p:txBody>
        </p:sp>
        <p:sp>
          <p:nvSpPr>
            <p:cNvPr id="103431" name="Line 7"/>
            <p:cNvSpPr>
              <a:spLocks noChangeShapeType="1"/>
            </p:cNvSpPr>
            <p:nvPr/>
          </p:nvSpPr>
          <p:spPr bwMode="auto">
            <a:xfrm flipV="1">
              <a:off x="1634" y="3091"/>
              <a:ext cx="1" cy="24"/>
            </a:xfrm>
            <a:prstGeom prst="line">
              <a:avLst/>
            </a:prstGeom>
            <a:noFill/>
            <a:ln w="0">
              <a:solidFill>
                <a:srgbClr val="000000"/>
              </a:solidFill>
              <a:round/>
              <a:headEnd/>
              <a:tailEnd/>
            </a:ln>
          </p:spPr>
          <p:txBody>
            <a:bodyPr/>
            <a:lstStyle/>
            <a:p>
              <a:endParaRPr lang="es-ES"/>
            </a:p>
          </p:txBody>
        </p:sp>
        <p:sp>
          <p:nvSpPr>
            <p:cNvPr id="103432" name="Line 8"/>
            <p:cNvSpPr>
              <a:spLocks noChangeShapeType="1"/>
            </p:cNvSpPr>
            <p:nvPr/>
          </p:nvSpPr>
          <p:spPr bwMode="auto">
            <a:xfrm flipV="1">
              <a:off x="1738" y="3091"/>
              <a:ext cx="1" cy="24"/>
            </a:xfrm>
            <a:prstGeom prst="line">
              <a:avLst/>
            </a:prstGeom>
            <a:noFill/>
            <a:ln w="0">
              <a:solidFill>
                <a:srgbClr val="000000"/>
              </a:solidFill>
              <a:round/>
              <a:headEnd/>
              <a:tailEnd/>
            </a:ln>
          </p:spPr>
          <p:txBody>
            <a:bodyPr/>
            <a:lstStyle/>
            <a:p>
              <a:endParaRPr lang="es-ES"/>
            </a:p>
          </p:txBody>
        </p:sp>
        <p:sp>
          <p:nvSpPr>
            <p:cNvPr id="103433" name="Line 9"/>
            <p:cNvSpPr>
              <a:spLocks noChangeShapeType="1"/>
            </p:cNvSpPr>
            <p:nvPr/>
          </p:nvSpPr>
          <p:spPr bwMode="auto">
            <a:xfrm flipV="1">
              <a:off x="1851" y="3091"/>
              <a:ext cx="1" cy="24"/>
            </a:xfrm>
            <a:prstGeom prst="line">
              <a:avLst/>
            </a:prstGeom>
            <a:noFill/>
            <a:ln w="0">
              <a:solidFill>
                <a:srgbClr val="000000"/>
              </a:solidFill>
              <a:round/>
              <a:headEnd/>
              <a:tailEnd/>
            </a:ln>
          </p:spPr>
          <p:txBody>
            <a:bodyPr/>
            <a:lstStyle/>
            <a:p>
              <a:endParaRPr lang="es-ES"/>
            </a:p>
          </p:txBody>
        </p:sp>
        <p:sp>
          <p:nvSpPr>
            <p:cNvPr id="103434" name="Line 10"/>
            <p:cNvSpPr>
              <a:spLocks noChangeShapeType="1"/>
            </p:cNvSpPr>
            <p:nvPr/>
          </p:nvSpPr>
          <p:spPr bwMode="auto">
            <a:xfrm flipV="1">
              <a:off x="1963" y="3083"/>
              <a:ext cx="1" cy="32"/>
            </a:xfrm>
            <a:prstGeom prst="line">
              <a:avLst/>
            </a:prstGeom>
            <a:noFill/>
            <a:ln w="0">
              <a:solidFill>
                <a:srgbClr val="000000"/>
              </a:solidFill>
              <a:round/>
              <a:headEnd/>
              <a:tailEnd/>
            </a:ln>
          </p:spPr>
          <p:txBody>
            <a:bodyPr/>
            <a:lstStyle/>
            <a:p>
              <a:endParaRPr lang="es-ES"/>
            </a:p>
          </p:txBody>
        </p:sp>
        <p:sp>
          <p:nvSpPr>
            <p:cNvPr id="103435" name="Rectangle 11"/>
            <p:cNvSpPr>
              <a:spLocks noChangeArrowheads="1"/>
            </p:cNvSpPr>
            <p:nvPr/>
          </p:nvSpPr>
          <p:spPr bwMode="auto">
            <a:xfrm>
              <a:off x="1939" y="3131"/>
              <a:ext cx="55"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2</a:t>
              </a:r>
              <a:endParaRPr lang="es-MX"/>
            </a:p>
          </p:txBody>
        </p:sp>
        <p:sp>
          <p:nvSpPr>
            <p:cNvPr id="103436" name="Line 12"/>
            <p:cNvSpPr>
              <a:spLocks noChangeShapeType="1"/>
            </p:cNvSpPr>
            <p:nvPr/>
          </p:nvSpPr>
          <p:spPr bwMode="auto">
            <a:xfrm flipV="1">
              <a:off x="2075" y="3091"/>
              <a:ext cx="1" cy="24"/>
            </a:xfrm>
            <a:prstGeom prst="line">
              <a:avLst/>
            </a:prstGeom>
            <a:noFill/>
            <a:ln w="0">
              <a:solidFill>
                <a:srgbClr val="000000"/>
              </a:solidFill>
              <a:round/>
              <a:headEnd/>
              <a:tailEnd/>
            </a:ln>
          </p:spPr>
          <p:txBody>
            <a:bodyPr/>
            <a:lstStyle/>
            <a:p>
              <a:endParaRPr lang="es-ES"/>
            </a:p>
          </p:txBody>
        </p:sp>
        <p:sp>
          <p:nvSpPr>
            <p:cNvPr id="103437" name="Line 13"/>
            <p:cNvSpPr>
              <a:spLocks noChangeShapeType="1"/>
            </p:cNvSpPr>
            <p:nvPr/>
          </p:nvSpPr>
          <p:spPr bwMode="auto">
            <a:xfrm flipV="1">
              <a:off x="2179" y="3091"/>
              <a:ext cx="1" cy="24"/>
            </a:xfrm>
            <a:prstGeom prst="line">
              <a:avLst/>
            </a:prstGeom>
            <a:noFill/>
            <a:ln w="0">
              <a:solidFill>
                <a:srgbClr val="000000"/>
              </a:solidFill>
              <a:round/>
              <a:headEnd/>
              <a:tailEnd/>
            </a:ln>
          </p:spPr>
          <p:txBody>
            <a:bodyPr/>
            <a:lstStyle/>
            <a:p>
              <a:endParaRPr lang="es-ES"/>
            </a:p>
          </p:txBody>
        </p:sp>
        <p:sp>
          <p:nvSpPr>
            <p:cNvPr id="103438" name="Line 14"/>
            <p:cNvSpPr>
              <a:spLocks noChangeShapeType="1"/>
            </p:cNvSpPr>
            <p:nvPr/>
          </p:nvSpPr>
          <p:spPr bwMode="auto">
            <a:xfrm flipV="1">
              <a:off x="2291" y="3091"/>
              <a:ext cx="1" cy="24"/>
            </a:xfrm>
            <a:prstGeom prst="line">
              <a:avLst/>
            </a:prstGeom>
            <a:noFill/>
            <a:ln w="0">
              <a:solidFill>
                <a:srgbClr val="000000"/>
              </a:solidFill>
              <a:round/>
              <a:headEnd/>
              <a:tailEnd/>
            </a:ln>
          </p:spPr>
          <p:txBody>
            <a:bodyPr/>
            <a:lstStyle/>
            <a:p>
              <a:endParaRPr lang="es-ES"/>
            </a:p>
          </p:txBody>
        </p:sp>
        <p:sp>
          <p:nvSpPr>
            <p:cNvPr id="103439" name="Line 15"/>
            <p:cNvSpPr>
              <a:spLocks noChangeShapeType="1"/>
            </p:cNvSpPr>
            <p:nvPr/>
          </p:nvSpPr>
          <p:spPr bwMode="auto">
            <a:xfrm flipV="1">
              <a:off x="2403" y="3083"/>
              <a:ext cx="1" cy="32"/>
            </a:xfrm>
            <a:prstGeom prst="line">
              <a:avLst/>
            </a:prstGeom>
            <a:noFill/>
            <a:ln w="0">
              <a:solidFill>
                <a:srgbClr val="000000"/>
              </a:solidFill>
              <a:round/>
              <a:headEnd/>
              <a:tailEnd/>
            </a:ln>
          </p:spPr>
          <p:txBody>
            <a:bodyPr/>
            <a:lstStyle/>
            <a:p>
              <a:endParaRPr lang="es-ES"/>
            </a:p>
          </p:txBody>
        </p:sp>
        <p:sp>
          <p:nvSpPr>
            <p:cNvPr id="103440" name="Rectangle 16"/>
            <p:cNvSpPr>
              <a:spLocks noChangeArrowheads="1"/>
            </p:cNvSpPr>
            <p:nvPr/>
          </p:nvSpPr>
          <p:spPr bwMode="auto">
            <a:xfrm>
              <a:off x="2379" y="3131"/>
              <a:ext cx="56"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4</a:t>
              </a:r>
              <a:endParaRPr lang="es-MX"/>
            </a:p>
          </p:txBody>
        </p:sp>
        <p:sp>
          <p:nvSpPr>
            <p:cNvPr id="103441" name="Line 17"/>
            <p:cNvSpPr>
              <a:spLocks noChangeShapeType="1"/>
            </p:cNvSpPr>
            <p:nvPr/>
          </p:nvSpPr>
          <p:spPr bwMode="auto">
            <a:xfrm flipV="1">
              <a:off x="2507" y="3091"/>
              <a:ext cx="1" cy="24"/>
            </a:xfrm>
            <a:prstGeom prst="line">
              <a:avLst/>
            </a:prstGeom>
            <a:noFill/>
            <a:ln w="0">
              <a:solidFill>
                <a:srgbClr val="000000"/>
              </a:solidFill>
              <a:round/>
              <a:headEnd/>
              <a:tailEnd/>
            </a:ln>
          </p:spPr>
          <p:txBody>
            <a:bodyPr/>
            <a:lstStyle/>
            <a:p>
              <a:endParaRPr lang="es-ES"/>
            </a:p>
          </p:txBody>
        </p:sp>
        <p:sp>
          <p:nvSpPr>
            <p:cNvPr id="103442" name="Line 18"/>
            <p:cNvSpPr>
              <a:spLocks noChangeShapeType="1"/>
            </p:cNvSpPr>
            <p:nvPr/>
          </p:nvSpPr>
          <p:spPr bwMode="auto">
            <a:xfrm flipV="1">
              <a:off x="2619" y="3091"/>
              <a:ext cx="1" cy="24"/>
            </a:xfrm>
            <a:prstGeom prst="line">
              <a:avLst/>
            </a:prstGeom>
            <a:noFill/>
            <a:ln w="0">
              <a:solidFill>
                <a:srgbClr val="000000"/>
              </a:solidFill>
              <a:round/>
              <a:headEnd/>
              <a:tailEnd/>
            </a:ln>
          </p:spPr>
          <p:txBody>
            <a:bodyPr/>
            <a:lstStyle/>
            <a:p>
              <a:endParaRPr lang="es-ES"/>
            </a:p>
          </p:txBody>
        </p:sp>
        <p:sp>
          <p:nvSpPr>
            <p:cNvPr id="103443" name="Line 19"/>
            <p:cNvSpPr>
              <a:spLocks noChangeShapeType="1"/>
            </p:cNvSpPr>
            <p:nvPr/>
          </p:nvSpPr>
          <p:spPr bwMode="auto">
            <a:xfrm flipV="1">
              <a:off x="2731" y="3091"/>
              <a:ext cx="1" cy="24"/>
            </a:xfrm>
            <a:prstGeom prst="line">
              <a:avLst/>
            </a:prstGeom>
            <a:noFill/>
            <a:ln w="0">
              <a:solidFill>
                <a:srgbClr val="000000"/>
              </a:solidFill>
              <a:round/>
              <a:headEnd/>
              <a:tailEnd/>
            </a:ln>
          </p:spPr>
          <p:txBody>
            <a:bodyPr/>
            <a:lstStyle/>
            <a:p>
              <a:endParaRPr lang="es-ES"/>
            </a:p>
          </p:txBody>
        </p:sp>
        <p:sp>
          <p:nvSpPr>
            <p:cNvPr id="103444" name="Line 20"/>
            <p:cNvSpPr>
              <a:spLocks noChangeShapeType="1"/>
            </p:cNvSpPr>
            <p:nvPr/>
          </p:nvSpPr>
          <p:spPr bwMode="auto">
            <a:xfrm flipV="1">
              <a:off x="2844" y="3083"/>
              <a:ext cx="1" cy="32"/>
            </a:xfrm>
            <a:prstGeom prst="line">
              <a:avLst/>
            </a:prstGeom>
            <a:noFill/>
            <a:ln w="0">
              <a:solidFill>
                <a:srgbClr val="000000"/>
              </a:solidFill>
              <a:round/>
              <a:headEnd/>
              <a:tailEnd/>
            </a:ln>
          </p:spPr>
          <p:txBody>
            <a:bodyPr/>
            <a:lstStyle/>
            <a:p>
              <a:endParaRPr lang="es-ES"/>
            </a:p>
          </p:txBody>
        </p:sp>
        <p:sp>
          <p:nvSpPr>
            <p:cNvPr id="103445" name="Rectangle 21"/>
            <p:cNvSpPr>
              <a:spLocks noChangeArrowheads="1"/>
            </p:cNvSpPr>
            <p:nvPr/>
          </p:nvSpPr>
          <p:spPr bwMode="auto">
            <a:xfrm>
              <a:off x="2821" y="3131"/>
              <a:ext cx="55"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6</a:t>
              </a:r>
              <a:endParaRPr lang="es-MX"/>
            </a:p>
          </p:txBody>
        </p:sp>
        <p:sp>
          <p:nvSpPr>
            <p:cNvPr id="103446" name="Line 22"/>
            <p:cNvSpPr>
              <a:spLocks noChangeShapeType="1"/>
            </p:cNvSpPr>
            <p:nvPr/>
          </p:nvSpPr>
          <p:spPr bwMode="auto">
            <a:xfrm flipV="1">
              <a:off x="2948" y="3091"/>
              <a:ext cx="1" cy="24"/>
            </a:xfrm>
            <a:prstGeom prst="line">
              <a:avLst/>
            </a:prstGeom>
            <a:noFill/>
            <a:ln w="0">
              <a:solidFill>
                <a:srgbClr val="000000"/>
              </a:solidFill>
              <a:round/>
              <a:headEnd/>
              <a:tailEnd/>
            </a:ln>
          </p:spPr>
          <p:txBody>
            <a:bodyPr/>
            <a:lstStyle/>
            <a:p>
              <a:endParaRPr lang="es-ES"/>
            </a:p>
          </p:txBody>
        </p:sp>
        <p:sp>
          <p:nvSpPr>
            <p:cNvPr id="103447" name="Line 23"/>
            <p:cNvSpPr>
              <a:spLocks noChangeShapeType="1"/>
            </p:cNvSpPr>
            <p:nvPr/>
          </p:nvSpPr>
          <p:spPr bwMode="auto">
            <a:xfrm flipV="1">
              <a:off x="3060" y="3091"/>
              <a:ext cx="1" cy="24"/>
            </a:xfrm>
            <a:prstGeom prst="line">
              <a:avLst/>
            </a:prstGeom>
            <a:noFill/>
            <a:ln w="0">
              <a:solidFill>
                <a:srgbClr val="000000"/>
              </a:solidFill>
              <a:round/>
              <a:headEnd/>
              <a:tailEnd/>
            </a:ln>
          </p:spPr>
          <p:txBody>
            <a:bodyPr/>
            <a:lstStyle/>
            <a:p>
              <a:endParaRPr lang="es-ES"/>
            </a:p>
          </p:txBody>
        </p:sp>
        <p:sp>
          <p:nvSpPr>
            <p:cNvPr id="103448" name="Line 24"/>
            <p:cNvSpPr>
              <a:spLocks noChangeShapeType="1"/>
            </p:cNvSpPr>
            <p:nvPr/>
          </p:nvSpPr>
          <p:spPr bwMode="auto">
            <a:xfrm flipV="1">
              <a:off x="3172" y="3091"/>
              <a:ext cx="1" cy="24"/>
            </a:xfrm>
            <a:prstGeom prst="line">
              <a:avLst/>
            </a:prstGeom>
            <a:noFill/>
            <a:ln w="0">
              <a:solidFill>
                <a:srgbClr val="000000"/>
              </a:solidFill>
              <a:round/>
              <a:headEnd/>
              <a:tailEnd/>
            </a:ln>
          </p:spPr>
          <p:txBody>
            <a:bodyPr/>
            <a:lstStyle/>
            <a:p>
              <a:endParaRPr lang="es-ES"/>
            </a:p>
          </p:txBody>
        </p:sp>
        <p:sp>
          <p:nvSpPr>
            <p:cNvPr id="103449" name="Line 25"/>
            <p:cNvSpPr>
              <a:spLocks noChangeShapeType="1"/>
            </p:cNvSpPr>
            <p:nvPr/>
          </p:nvSpPr>
          <p:spPr bwMode="auto">
            <a:xfrm flipV="1">
              <a:off x="3276" y="3083"/>
              <a:ext cx="1" cy="32"/>
            </a:xfrm>
            <a:prstGeom prst="line">
              <a:avLst/>
            </a:prstGeom>
            <a:noFill/>
            <a:ln w="0">
              <a:solidFill>
                <a:srgbClr val="000000"/>
              </a:solidFill>
              <a:round/>
              <a:headEnd/>
              <a:tailEnd/>
            </a:ln>
          </p:spPr>
          <p:txBody>
            <a:bodyPr/>
            <a:lstStyle/>
            <a:p>
              <a:endParaRPr lang="es-ES"/>
            </a:p>
          </p:txBody>
        </p:sp>
        <p:sp>
          <p:nvSpPr>
            <p:cNvPr id="103450" name="Rectangle 26"/>
            <p:cNvSpPr>
              <a:spLocks noChangeArrowheads="1"/>
            </p:cNvSpPr>
            <p:nvPr/>
          </p:nvSpPr>
          <p:spPr bwMode="auto">
            <a:xfrm>
              <a:off x="3252" y="3131"/>
              <a:ext cx="55"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8</a:t>
              </a:r>
              <a:endParaRPr lang="es-MX"/>
            </a:p>
          </p:txBody>
        </p:sp>
        <p:sp>
          <p:nvSpPr>
            <p:cNvPr id="103451" name="Line 27"/>
            <p:cNvSpPr>
              <a:spLocks noChangeShapeType="1"/>
            </p:cNvSpPr>
            <p:nvPr/>
          </p:nvSpPr>
          <p:spPr bwMode="auto">
            <a:xfrm flipV="1">
              <a:off x="3388" y="3091"/>
              <a:ext cx="1" cy="24"/>
            </a:xfrm>
            <a:prstGeom prst="line">
              <a:avLst/>
            </a:prstGeom>
            <a:noFill/>
            <a:ln w="0">
              <a:solidFill>
                <a:srgbClr val="000000"/>
              </a:solidFill>
              <a:round/>
              <a:headEnd/>
              <a:tailEnd/>
            </a:ln>
          </p:spPr>
          <p:txBody>
            <a:bodyPr/>
            <a:lstStyle/>
            <a:p>
              <a:endParaRPr lang="es-ES"/>
            </a:p>
          </p:txBody>
        </p:sp>
        <p:sp>
          <p:nvSpPr>
            <p:cNvPr id="103452" name="Line 28"/>
            <p:cNvSpPr>
              <a:spLocks noChangeShapeType="1"/>
            </p:cNvSpPr>
            <p:nvPr/>
          </p:nvSpPr>
          <p:spPr bwMode="auto">
            <a:xfrm flipV="1">
              <a:off x="3500" y="3091"/>
              <a:ext cx="1" cy="24"/>
            </a:xfrm>
            <a:prstGeom prst="line">
              <a:avLst/>
            </a:prstGeom>
            <a:noFill/>
            <a:ln w="0">
              <a:solidFill>
                <a:srgbClr val="000000"/>
              </a:solidFill>
              <a:round/>
              <a:headEnd/>
              <a:tailEnd/>
            </a:ln>
          </p:spPr>
          <p:txBody>
            <a:bodyPr/>
            <a:lstStyle/>
            <a:p>
              <a:endParaRPr lang="es-ES"/>
            </a:p>
          </p:txBody>
        </p:sp>
        <p:sp>
          <p:nvSpPr>
            <p:cNvPr id="103453" name="Line 29"/>
            <p:cNvSpPr>
              <a:spLocks noChangeShapeType="1"/>
            </p:cNvSpPr>
            <p:nvPr/>
          </p:nvSpPr>
          <p:spPr bwMode="auto">
            <a:xfrm flipV="1">
              <a:off x="3612" y="3091"/>
              <a:ext cx="1" cy="24"/>
            </a:xfrm>
            <a:prstGeom prst="line">
              <a:avLst/>
            </a:prstGeom>
            <a:noFill/>
            <a:ln w="0">
              <a:solidFill>
                <a:srgbClr val="000000"/>
              </a:solidFill>
              <a:round/>
              <a:headEnd/>
              <a:tailEnd/>
            </a:ln>
          </p:spPr>
          <p:txBody>
            <a:bodyPr/>
            <a:lstStyle/>
            <a:p>
              <a:endParaRPr lang="es-ES"/>
            </a:p>
          </p:txBody>
        </p:sp>
        <p:sp>
          <p:nvSpPr>
            <p:cNvPr id="103454" name="Line 30"/>
            <p:cNvSpPr>
              <a:spLocks noChangeShapeType="1"/>
            </p:cNvSpPr>
            <p:nvPr/>
          </p:nvSpPr>
          <p:spPr bwMode="auto">
            <a:xfrm flipV="1">
              <a:off x="3716" y="3083"/>
              <a:ext cx="1" cy="32"/>
            </a:xfrm>
            <a:prstGeom prst="line">
              <a:avLst/>
            </a:prstGeom>
            <a:noFill/>
            <a:ln w="0">
              <a:solidFill>
                <a:srgbClr val="000000"/>
              </a:solidFill>
              <a:round/>
              <a:headEnd/>
              <a:tailEnd/>
            </a:ln>
          </p:spPr>
          <p:txBody>
            <a:bodyPr/>
            <a:lstStyle/>
            <a:p>
              <a:endParaRPr lang="es-ES"/>
            </a:p>
          </p:txBody>
        </p:sp>
        <p:sp>
          <p:nvSpPr>
            <p:cNvPr id="103455" name="Rectangle 31"/>
            <p:cNvSpPr>
              <a:spLocks noChangeArrowheads="1"/>
            </p:cNvSpPr>
            <p:nvPr/>
          </p:nvSpPr>
          <p:spPr bwMode="auto">
            <a:xfrm>
              <a:off x="3676" y="3131"/>
              <a:ext cx="111"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3456" name="Line 32"/>
            <p:cNvSpPr>
              <a:spLocks noChangeShapeType="1"/>
            </p:cNvSpPr>
            <p:nvPr/>
          </p:nvSpPr>
          <p:spPr bwMode="auto">
            <a:xfrm flipV="1">
              <a:off x="3829" y="3091"/>
              <a:ext cx="1" cy="24"/>
            </a:xfrm>
            <a:prstGeom prst="line">
              <a:avLst/>
            </a:prstGeom>
            <a:noFill/>
            <a:ln w="0">
              <a:solidFill>
                <a:srgbClr val="000000"/>
              </a:solidFill>
              <a:round/>
              <a:headEnd/>
              <a:tailEnd/>
            </a:ln>
          </p:spPr>
          <p:txBody>
            <a:bodyPr/>
            <a:lstStyle/>
            <a:p>
              <a:endParaRPr lang="es-ES"/>
            </a:p>
          </p:txBody>
        </p:sp>
        <p:sp>
          <p:nvSpPr>
            <p:cNvPr id="103457" name="Line 33"/>
            <p:cNvSpPr>
              <a:spLocks noChangeShapeType="1"/>
            </p:cNvSpPr>
            <p:nvPr/>
          </p:nvSpPr>
          <p:spPr bwMode="auto">
            <a:xfrm flipV="1">
              <a:off x="3941" y="3091"/>
              <a:ext cx="1" cy="24"/>
            </a:xfrm>
            <a:prstGeom prst="line">
              <a:avLst/>
            </a:prstGeom>
            <a:noFill/>
            <a:ln w="0">
              <a:solidFill>
                <a:srgbClr val="000000"/>
              </a:solidFill>
              <a:round/>
              <a:headEnd/>
              <a:tailEnd/>
            </a:ln>
          </p:spPr>
          <p:txBody>
            <a:bodyPr/>
            <a:lstStyle/>
            <a:p>
              <a:endParaRPr lang="es-ES"/>
            </a:p>
          </p:txBody>
        </p:sp>
        <p:sp>
          <p:nvSpPr>
            <p:cNvPr id="103458" name="Line 34"/>
            <p:cNvSpPr>
              <a:spLocks noChangeShapeType="1"/>
            </p:cNvSpPr>
            <p:nvPr/>
          </p:nvSpPr>
          <p:spPr bwMode="auto">
            <a:xfrm flipV="1">
              <a:off x="4045" y="3091"/>
              <a:ext cx="1" cy="24"/>
            </a:xfrm>
            <a:prstGeom prst="line">
              <a:avLst/>
            </a:prstGeom>
            <a:noFill/>
            <a:ln w="0">
              <a:solidFill>
                <a:srgbClr val="000000"/>
              </a:solidFill>
              <a:round/>
              <a:headEnd/>
              <a:tailEnd/>
            </a:ln>
          </p:spPr>
          <p:txBody>
            <a:bodyPr/>
            <a:lstStyle/>
            <a:p>
              <a:endParaRPr lang="es-ES"/>
            </a:p>
          </p:txBody>
        </p:sp>
        <p:sp>
          <p:nvSpPr>
            <p:cNvPr id="103459" name="Line 35"/>
            <p:cNvSpPr>
              <a:spLocks noChangeShapeType="1"/>
            </p:cNvSpPr>
            <p:nvPr/>
          </p:nvSpPr>
          <p:spPr bwMode="auto">
            <a:xfrm flipV="1">
              <a:off x="4157" y="3083"/>
              <a:ext cx="1" cy="32"/>
            </a:xfrm>
            <a:prstGeom prst="line">
              <a:avLst/>
            </a:prstGeom>
            <a:noFill/>
            <a:ln w="0">
              <a:solidFill>
                <a:srgbClr val="000000"/>
              </a:solidFill>
              <a:round/>
              <a:headEnd/>
              <a:tailEnd/>
            </a:ln>
          </p:spPr>
          <p:txBody>
            <a:bodyPr/>
            <a:lstStyle/>
            <a:p>
              <a:endParaRPr lang="es-ES"/>
            </a:p>
          </p:txBody>
        </p:sp>
        <p:sp>
          <p:nvSpPr>
            <p:cNvPr id="103460" name="Rectangle 36"/>
            <p:cNvSpPr>
              <a:spLocks noChangeArrowheads="1"/>
            </p:cNvSpPr>
            <p:nvPr/>
          </p:nvSpPr>
          <p:spPr bwMode="auto">
            <a:xfrm>
              <a:off x="4117" y="3131"/>
              <a:ext cx="111"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12</a:t>
              </a:r>
              <a:endParaRPr lang="es-MX"/>
            </a:p>
          </p:txBody>
        </p:sp>
        <p:sp>
          <p:nvSpPr>
            <p:cNvPr id="103461" name="Line 37"/>
            <p:cNvSpPr>
              <a:spLocks noChangeShapeType="1"/>
            </p:cNvSpPr>
            <p:nvPr/>
          </p:nvSpPr>
          <p:spPr bwMode="auto">
            <a:xfrm>
              <a:off x="1466" y="3115"/>
              <a:ext cx="2747" cy="1"/>
            </a:xfrm>
            <a:prstGeom prst="line">
              <a:avLst/>
            </a:prstGeom>
            <a:noFill/>
            <a:ln w="0">
              <a:solidFill>
                <a:srgbClr val="000000"/>
              </a:solidFill>
              <a:round/>
              <a:headEnd/>
              <a:tailEnd/>
            </a:ln>
          </p:spPr>
          <p:txBody>
            <a:bodyPr/>
            <a:lstStyle/>
            <a:p>
              <a:endParaRPr lang="es-ES"/>
            </a:p>
          </p:txBody>
        </p:sp>
        <p:sp>
          <p:nvSpPr>
            <p:cNvPr id="103462" name="Line 38"/>
            <p:cNvSpPr>
              <a:spLocks noChangeShapeType="1"/>
            </p:cNvSpPr>
            <p:nvPr/>
          </p:nvSpPr>
          <p:spPr bwMode="auto">
            <a:xfrm>
              <a:off x="1522" y="3922"/>
              <a:ext cx="32" cy="1"/>
            </a:xfrm>
            <a:prstGeom prst="line">
              <a:avLst/>
            </a:prstGeom>
            <a:noFill/>
            <a:ln w="0">
              <a:solidFill>
                <a:srgbClr val="000000"/>
              </a:solidFill>
              <a:round/>
              <a:headEnd/>
              <a:tailEnd/>
            </a:ln>
          </p:spPr>
          <p:txBody>
            <a:bodyPr/>
            <a:lstStyle/>
            <a:p>
              <a:endParaRPr lang="es-ES"/>
            </a:p>
          </p:txBody>
        </p:sp>
        <p:sp>
          <p:nvSpPr>
            <p:cNvPr id="103463" name="Rectangle 39"/>
            <p:cNvSpPr>
              <a:spLocks noChangeArrowheads="1"/>
            </p:cNvSpPr>
            <p:nvPr/>
          </p:nvSpPr>
          <p:spPr bwMode="auto">
            <a:xfrm>
              <a:off x="1338" y="3874"/>
              <a:ext cx="72"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Mathematica1" pitchFamily="2" charset="2"/>
                </a:rPr>
                <a:t>-</a:t>
              </a:r>
              <a:endParaRPr lang="es-MX"/>
            </a:p>
          </p:txBody>
        </p:sp>
        <p:sp>
          <p:nvSpPr>
            <p:cNvPr id="103464" name="Rectangle 40"/>
            <p:cNvSpPr>
              <a:spLocks noChangeArrowheads="1"/>
            </p:cNvSpPr>
            <p:nvPr/>
          </p:nvSpPr>
          <p:spPr bwMode="auto">
            <a:xfrm>
              <a:off x="1393" y="3874"/>
              <a:ext cx="139"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3465" name="Line 41"/>
            <p:cNvSpPr>
              <a:spLocks noChangeShapeType="1"/>
            </p:cNvSpPr>
            <p:nvPr/>
          </p:nvSpPr>
          <p:spPr bwMode="auto">
            <a:xfrm>
              <a:off x="1522" y="3842"/>
              <a:ext cx="16" cy="1"/>
            </a:xfrm>
            <a:prstGeom prst="line">
              <a:avLst/>
            </a:prstGeom>
            <a:noFill/>
            <a:ln w="0">
              <a:solidFill>
                <a:srgbClr val="000000"/>
              </a:solidFill>
              <a:round/>
              <a:headEnd/>
              <a:tailEnd/>
            </a:ln>
          </p:spPr>
          <p:txBody>
            <a:bodyPr/>
            <a:lstStyle/>
            <a:p>
              <a:endParaRPr lang="es-ES"/>
            </a:p>
          </p:txBody>
        </p:sp>
        <p:sp>
          <p:nvSpPr>
            <p:cNvPr id="103466" name="Line 42"/>
            <p:cNvSpPr>
              <a:spLocks noChangeShapeType="1"/>
            </p:cNvSpPr>
            <p:nvPr/>
          </p:nvSpPr>
          <p:spPr bwMode="auto">
            <a:xfrm>
              <a:off x="1522" y="3762"/>
              <a:ext cx="16" cy="1"/>
            </a:xfrm>
            <a:prstGeom prst="line">
              <a:avLst/>
            </a:prstGeom>
            <a:noFill/>
            <a:ln w="0">
              <a:solidFill>
                <a:srgbClr val="000000"/>
              </a:solidFill>
              <a:round/>
              <a:headEnd/>
              <a:tailEnd/>
            </a:ln>
          </p:spPr>
          <p:txBody>
            <a:bodyPr/>
            <a:lstStyle/>
            <a:p>
              <a:endParaRPr lang="es-ES"/>
            </a:p>
          </p:txBody>
        </p:sp>
        <p:sp>
          <p:nvSpPr>
            <p:cNvPr id="103467" name="Line 43"/>
            <p:cNvSpPr>
              <a:spLocks noChangeShapeType="1"/>
            </p:cNvSpPr>
            <p:nvPr/>
          </p:nvSpPr>
          <p:spPr bwMode="auto">
            <a:xfrm>
              <a:off x="1522" y="3682"/>
              <a:ext cx="16" cy="1"/>
            </a:xfrm>
            <a:prstGeom prst="line">
              <a:avLst/>
            </a:prstGeom>
            <a:noFill/>
            <a:ln w="0">
              <a:solidFill>
                <a:srgbClr val="000000"/>
              </a:solidFill>
              <a:round/>
              <a:headEnd/>
              <a:tailEnd/>
            </a:ln>
          </p:spPr>
          <p:txBody>
            <a:bodyPr/>
            <a:lstStyle/>
            <a:p>
              <a:endParaRPr lang="es-ES"/>
            </a:p>
          </p:txBody>
        </p:sp>
        <p:sp>
          <p:nvSpPr>
            <p:cNvPr id="103468" name="Line 44"/>
            <p:cNvSpPr>
              <a:spLocks noChangeShapeType="1"/>
            </p:cNvSpPr>
            <p:nvPr/>
          </p:nvSpPr>
          <p:spPr bwMode="auto">
            <a:xfrm>
              <a:off x="1522" y="3602"/>
              <a:ext cx="16" cy="1"/>
            </a:xfrm>
            <a:prstGeom prst="line">
              <a:avLst/>
            </a:prstGeom>
            <a:noFill/>
            <a:ln w="0">
              <a:solidFill>
                <a:srgbClr val="000000"/>
              </a:solidFill>
              <a:round/>
              <a:headEnd/>
              <a:tailEnd/>
            </a:ln>
          </p:spPr>
          <p:txBody>
            <a:bodyPr/>
            <a:lstStyle/>
            <a:p>
              <a:endParaRPr lang="es-ES"/>
            </a:p>
          </p:txBody>
        </p:sp>
        <p:sp>
          <p:nvSpPr>
            <p:cNvPr id="103469" name="Line 45"/>
            <p:cNvSpPr>
              <a:spLocks noChangeShapeType="1"/>
            </p:cNvSpPr>
            <p:nvPr/>
          </p:nvSpPr>
          <p:spPr bwMode="auto">
            <a:xfrm>
              <a:off x="1522" y="3522"/>
              <a:ext cx="32" cy="1"/>
            </a:xfrm>
            <a:prstGeom prst="line">
              <a:avLst/>
            </a:prstGeom>
            <a:noFill/>
            <a:ln w="0">
              <a:solidFill>
                <a:srgbClr val="000000"/>
              </a:solidFill>
              <a:round/>
              <a:headEnd/>
              <a:tailEnd/>
            </a:ln>
          </p:spPr>
          <p:txBody>
            <a:bodyPr/>
            <a:lstStyle/>
            <a:p>
              <a:endParaRPr lang="es-ES"/>
            </a:p>
          </p:txBody>
        </p:sp>
        <p:sp>
          <p:nvSpPr>
            <p:cNvPr id="103470" name="Rectangle 46"/>
            <p:cNvSpPr>
              <a:spLocks noChangeArrowheads="1"/>
            </p:cNvSpPr>
            <p:nvPr/>
          </p:nvSpPr>
          <p:spPr bwMode="auto">
            <a:xfrm>
              <a:off x="1338" y="3466"/>
              <a:ext cx="72" cy="137"/>
            </a:xfrm>
            <a:prstGeom prst="rect">
              <a:avLst/>
            </a:prstGeom>
            <a:noFill/>
            <a:ln w="9525">
              <a:noFill/>
              <a:miter lim="800000"/>
              <a:headEnd/>
              <a:tailEnd/>
            </a:ln>
          </p:spPr>
          <p:txBody>
            <a:bodyPr wrap="none" lIns="0" tIns="0" rIns="0" bIns="0">
              <a:spAutoFit/>
            </a:bodyPr>
            <a:lstStyle/>
            <a:p>
              <a:r>
                <a:rPr lang="es-MX" sz="1200">
                  <a:solidFill>
                    <a:srgbClr val="000000"/>
                  </a:solidFill>
                  <a:latin typeface="Mathematica1" pitchFamily="2" charset="2"/>
                </a:rPr>
                <a:t>-</a:t>
              </a:r>
              <a:endParaRPr lang="es-MX"/>
            </a:p>
          </p:txBody>
        </p:sp>
        <p:sp>
          <p:nvSpPr>
            <p:cNvPr id="103471" name="Rectangle 47"/>
            <p:cNvSpPr>
              <a:spLocks noChangeArrowheads="1"/>
            </p:cNvSpPr>
            <p:nvPr/>
          </p:nvSpPr>
          <p:spPr bwMode="auto">
            <a:xfrm>
              <a:off x="1393" y="3466"/>
              <a:ext cx="139" cy="137"/>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0.5</a:t>
              </a:r>
              <a:endParaRPr lang="es-MX"/>
            </a:p>
          </p:txBody>
        </p:sp>
        <p:sp>
          <p:nvSpPr>
            <p:cNvPr id="103472" name="Line 48"/>
            <p:cNvSpPr>
              <a:spLocks noChangeShapeType="1"/>
            </p:cNvSpPr>
            <p:nvPr/>
          </p:nvSpPr>
          <p:spPr bwMode="auto">
            <a:xfrm>
              <a:off x="1522" y="3434"/>
              <a:ext cx="16" cy="1"/>
            </a:xfrm>
            <a:prstGeom prst="line">
              <a:avLst/>
            </a:prstGeom>
            <a:noFill/>
            <a:ln w="0">
              <a:solidFill>
                <a:srgbClr val="000000"/>
              </a:solidFill>
              <a:round/>
              <a:headEnd/>
              <a:tailEnd/>
            </a:ln>
          </p:spPr>
          <p:txBody>
            <a:bodyPr/>
            <a:lstStyle/>
            <a:p>
              <a:endParaRPr lang="es-ES"/>
            </a:p>
          </p:txBody>
        </p:sp>
        <p:sp>
          <p:nvSpPr>
            <p:cNvPr id="103473" name="Line 49"/>
            <p:cNvSpPr>
              <a:spLocks noChangeShapeType="1"/>
            </p:cNvSpPr>
            <p:nvPr/>
          </p:nvSpPr>
          <p:spPr bwMode="auto">
            <a:xfrm>
              <a:off x="1522" y="3354"/>
              <a:ext cx="16" cy="1"/>
            </a:xfrm>
            <a:prstGeom prst="line">
              <a:avLst/>
            </a:prstGeom>
            <a:noFill/>
            <a:ln w="0">
              <a:solidFill>
                <a:srgbClr val="000000"/>
              </a:solidFill>
              <a:round/>
              <a:headEnd/>
              <a:tailEnd/>
            </a:ln>
          </p:spPr>
          <p:txBody>
            <a:bodyPr/>
            <a:lstStyle/>
            <a:p>
              <a:endParaRPr lang="es-ES"/>
            </a:p>
          </p:txBody>
        </p:sp>
        <p:sp>
          <p:nvSpPr>
            <p:cNvPr id="103474" name="Line 50"/>
            <p:cNvSpPr>
              <a:spLocks noChangeShapeType="1"/>
            </p:cNvSpPr>
            <p:nvPr/>
          </p:nvSpPr>
          <p:spPr bwMode="auto">
            <a:xfrm>
              <a:off x="1522" y="3274"/>
              <a:ext cx="16" cy="1"/>
            </a:xfrm>
            <a:prstGeom prst="line">
              <a:avLst/>
            </a:prstGeom>
            <a:noFill/>
            <a:ln w="0">
              <a:solidFill>
                <a:srgbClr val="000000"/>
              </a:solidFill>
              <a:round/>
              <a:headEnd/>
              <a:tailEnd/>
            </a:ln>
          </p:spPr>
          <p:txBody>
            <a:bodyPr/>
            <a:lstStyle/>
            <a:p>
              <a:endParaRPr lang="es-ES"/>
            </a:p>
          </p:txBody>
        </p:sp>
        <p:sp>
          <p:nvSpPr>
            <p:cNvPr id="103475" name="Line 51"/>
            <p:cNvSpPr>
              <a:spLocks noChangeShapeType="1"/>
            </p:cNvSpPr>
            <p:nvPr/>
          </p:nvSpPr>
          <p:spPr bwMode="auto">
            <a:xfrm>
              <a:off x="1522" y="3194"/>
              <a:ext cx="16" cy="1"/>
            </a:xfrm>
            <a:prstGeom prst="line">
              <a:avLst/>
            </a:prstGeom>
            <a:noFill/>
            <a:ln w="0">
              <a:solidFill>
                <a:srgbClr val="000000"/>
              </a:solidFill>
              <a:round/>
              <a:headEnd/>
              <a:tailEnd/>
            </a:ln>
          </p:spPr>
          <p:txBody>
            <a:bodyPr/>
            <a:lstStyle/>
            <a:p>
              <a:endParaRPr lang="es-ES"/>
            </a:p>
          </p:txBody>
        </p:sp>
        <p:sp>
          <p:nvSpPr>
            <p:cNvPr id="103476" name="Line 52"/>
            <p:cNvSpPr>
              <a:spLocks noChangeShapeType="1"/>
            </p:cNvSpPr>
            <p:nvPr/>
          </p:nvSpPr>
          <p:spPr bwMode="auto">
            <a:xfrm>
              <a:off x="1522" y="3115"/>
              <a:ext cx="32" cy="1"/>
            </a:xfrm>
            <a:prstGeom prst="line">
              <a:avLst/>
            </a:prstGeom>
            <a:noFill/>
            <a:ln w="0">
              <a:solidFill>
                <a:srgbClr val="000000"/>
              </a:solidFill>
              <a:round/>
              <a:headEnd/>
              <a:tailEnd/>
            </a:ln>
          </p:spPr>
          <p:txBody>
            <a:bodyPr/>
            <a:lstStyle/>
            <a:p>
              <a:endParaRPr lang="es-ES"/>
            </a:p>
          </p:txBody>
        </p:sp>
        <p:sp>
          <p:nvSpPr>
            <p:cNvPr id="103477" name="Line 53"/>
            <p:cNvSpPr>
              <a:spLocks noChangeShapeType="1"/>
            </p:cNvSpPr>
            <p:nvPr/>
          </p:nvSpPr>
          <p:spPr bwMode="auto">
            <a:xfrm>
              <a:off x="1522" y="3035"/>
              <a:ext cx="16" cy="1"/>
            </a:xfrm>
            <a:prstGeom prst="line">
              <a:avLst/>
            </a:prstGeom>
            <a:noFill/>
            <a:ln w="0">
              <a:solidFill>
                <a:srgbClr val="000000"/>
              </a:solidFill>
              <a:round/>
              <a:headEnd/>
              <a:tailEnd/>
            </a:ln>
          </p:spPr>
          <p:txBody>
            <a:bodyPr/>
            <a:lstStyle/>
            <a:p>
              <a:endParaRPr lang="es-ES"/>
            </a:p>
          </p:txBody>
        </p:sp>
        <p:sp>
          <p:nvSpPr>
            <p:cNvPr id="103478" name="Line 54"/>
            <p:cNvSpPr>
              <a:spLocks noChangeShapeType="1"/>
            </p:cNvSpPr>
            <p:nvPr/>
          </p:nvSpPr>
          <p:spPr bwMode="auto">
            <a:xfrm>
              <a:off x="1522" y="2947"/>
              <a:ext cx="16" cy="1"/>
            </a:xfrm>
            <a:prstGeom prst="line">
              <a:avLst/>
            </a:prstGeom>
            <a:noFill/>
            <a:ln w="0">
              <a:solidFill>
                <a:srgbClr val="000000"/>
              </a:solidFill>
              <a:round/>
              <a:headEnd/>
              <a:tailEnd/>
            </a:ln>
          </p:spPr>
          <p:txBody>
            <a:bodyPr/>
            <a:lstStyle/>
            <a:p>
              <a:endParaRPr lang="es-ES"/>
            </a:p>
          </p:txBody>
        </p:sp>
        <p:sp>
          <p:nvSpPr>
            <p:cNvPr id="103479" name="Line 55"/>
            <p:cNvSpPr>
              <a:spLocks noChangeShapeType="1"/>
            </p:cNvSpPr>
            <p:nvPr/>
          </p:nvSpPr>
          <p:spPr bwMode="auto">
            <a:xfrm>
              <a:off x="1522" y="2867"/>
              <a:ext cx="16" cy="1"/>
            </a:xfrm>
            <a:prstGeom prst="line">
              <a:avLst/>
            </a:prstGeom>
            <a:noFill/>
            <a:ln w="0">
              <a:solidFill>
                <a:srgbClr val="000000"/>
              </a:solidFill>
              <a:round/>
              <a:headEnd/>
              <a:tailEnd/>
            </a:ln>
          </p:spPr>
          <p:txBody>
            <a:bodyPr/>
            <a:lstStyle/>
            <a:p>
              <a:endParaRPr lang="es-ES"/>
            </a:p>
          </p:txBody>
        </p:sp>
        <p:sp>
          <p:nvSpPr>
            <p:cNvPr id="103480" name="Line 56"/>
            <p:cNvSpPr>
              <a:spLocks noChangeShapeType="1"/>
            </p:cNvSpPr>
            <p:nvPr/>
          </p:nvSpPr>
          <p:spPr bwMode="auto">
            <a:xfrm>
              <a:off x="1522" y="2787"/>
              <a:ext cx="16" cy="1"/>
            </a:xfrm>
            <a:prstGeom prst="line">
              <a:avLst/>
            </a:prstGeom>
            <a:noFill/>
            <a:ln w="0">
              <a:solidFill>
                <a:srgbClr val="000000"/>
              </a:solidFill>
              <a:round/>
              <a:headEnd/>
              <a:tailEnd/>
            </a:ln>
          </p:spPr>
          <p:txBody>
            <a:bodyPr/>
            <a:lstStyle/>
            <a:p>
              <a:endParaRPr lang="es-ES"/>
            </a:p>
          </p:txBody>
        </p:sp>
        <p:sp>
          <p:nvSpPr>
            <p:cNvPr id="103481" name="Line 57"/>
            <p:cNvSpPr>
              <a:spLocks noChangeShapeType="1"/>
            </p:cNvSpPr>
            <p:nvPr/>
          </p:nvSpPr>
          <p:spPr bwMode="auto">
            <a:xfrm>
              <a:off x="1522" y="2707"/>
              <a:ext cx="32" cy="1"/>
            </a:xfrm>
            <a:prstGeom prst="line">
              <a:avLst/>
            </a:prstGeom>
            <a:noFill/>
            <a:ln w="0">
              <a:solidFill>
                <a:srgbClr val="000000"/>
              </a:solidFill>
              <a:round/>
              <a:headEnd/>
              <a:tailEnd/>
            </a:ln>
          </p:spPr>
          <p:txBody>
            <a:bodyPr/>
            <a:lstStyle/>
            <a:p>
              <a:endParaRPr lang="es-ES"/>
            </a:p>
          </p:txBody>
        </p:sp>
        <p:sp>
          <p:nvSpPr>
            <p:cNvPr id="103482" name="Rectangle 58"/>
            <p:cNvSpPr>
              <a:spLocks noChangeArrowheads="1"/>
            </p:cNvSpPr>
            <p:nvPr/>
          </p:nvSpPr>
          <p:spPr bwMode="auto">
            <a:xfrm>
              <a:off x="1393" y="2651"/>
              <a:ext cx="139"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0.5</a:t>
              </a:r>
              <a:endParaRPr lang="es-MX"/>
            </a:p>
          </p:txBody>
        </p:sp>
        <p:sp>
          <p:nvSpPr>
            <p:cNvPr id="103483" name="Line 59"/>
            <p:cNvSpPr>
              <a:spLocks noChangeShapeType="1"/>
            </p:cNvSpPr>
            <p:nvPr/>
          </p:nvSpPr>
          <p:spPr bwMode="auto">
            <a:xfrm>
              <a:off x="1522" y="2627"/>
              <a:ext cx="16" cy="1"/>
            </a:xfrm>
            <a:prstGeom prst="line">
              <a:avLst/>
            </a:prstGeom>
            <a:noFill/>
            <a:ln w="0">
              <a:solidFill>
                <a:srgbClr val="000000"/>
              </a:solidFill>
              <a:round/>
              <a:headEnd/>
              <a:tailEnd/>
            </a:ln>
          </p:spPr>
          <p:txBody>
            <a:bodyPr/>
            <a:lstStyle/>
            <a:p>
              <a:endParaRPr lang="es-ES"/>
            </a:p>
          </p:txBody>
        </p:sp>
        <p:sp>
          <p:nvSpPr>
            <p:cNvPr id="103484" name="Line 60"/>
            <p:cNvSpPr>
              <a:spLocks noChangeShapeType="1"/>
            </p:cNvSpPr>
            <p:nvPr/>
          </p:nvSpPr>
          <p:spPr bwMode="auto">
            <a:xfrm>
              <a:off x="1522" y="2547"/>
              <a:ext cx="16" cy="1"/>
            </a:xfrm>
            <a:prstGeom prst="line">
              <a:avLst/>
            </a:prstGeom>
            <a:noFill/>
            <a:ln w="0">
              <a:solidFill>
                <a:srgbClr val="000000"/>
              </a:solidFill>
              <a:round/>
              <a:headEnd/>
              <a:tailEnd/>
            </a:ln>
          </p:spPr>
          <p:txBody>
            <a:bodyPr/>
            <a:lstStyle/>
            <a:p>
              <a:endParaRPr lang="es-ES"/>
            </a:p>
          </p:txBody>
        </p:sp>
        <p:sp>
          <p:nvSpPr>
            <p:cNvPr id="103485" name="Line 61"/>
            <p:cNvSpPr>
              <a:spLocks noChangeShapeType="1"/>
            </p:cNvSpPr>
            <p:nvPr/>
          </p:nvSpPr>
          <p:spPr bwMode="auto">
            <a:xfrm>
              <a:off x="1522" y="2459"/>
              <a:ext cx="16" cy="1"/>
            </a:xfrm>
            <a:prstGeom prst="line">
              <a:avLst/>
            </a:prstGeom>
            <a:noFill/>
            <a:ln w="0">
              <a:solidFill>
                <a:srgbClr val="000000"/>
              </a:solidFill>
              <a:round/>
              <a:headEnd/>
              <a:tailEnd/>
            </a:ln>
          </p:spPr>
          <p:txBody>
            <a:bodyPr/>
            <a:lstStyle/>
            <a:p>
              <a:endParaRPr lang="es-ES"/>
            </a:p>
          </p:txBody>
        </p:sp>
        <p:sp>
          <p:nvSpPr>
            <p:cNvPr id="103486" name="Line 62"/>
            <p:cNvSpPr>
              <a:spLocks noChangeShapeType="1"/>
            </p:cNvSpPr>
            <p:nvPr/>
          </p:nvSpPr>
          <p:spPr bwMode="auto">
            <a:xfrm>
              <a:off x="1522" y="2379"/>
              <a:ext cx="16" cy="1"/>
            </a:xfrm>
            <a:prstGeom prst="line">
              <a:avLst/>
            </a:prstGeom>
            <a:noFill/>
            <a:ln w="0">
              <a:solidFill>
                <a:srgbClr val="000000"/>
              </a:solidFill>
              <a:round/>
              <a:headEnd/>
              <a:tailEnd/>
            </a:ln>
          </p:spPr>
          <p:txBody>
            <a:bodyPr/>
            <a:lstStyle/>
            <a:p>
              <a:endParaRPr lang="es-ES"/>
            </a:p>
          </p:txBody>
        </p:sp>
        <p:sp>
          <p:nvSpPr>
            <p:cNvPr id="103487" name="Line 63"/>
            <p:cNvSpPr>
              <a:spLocks noChangeShapeType="1"/>
            </p:cNvSpPr>
            <p:nvPr/>
          </p:nvSpPr>
          <p:spPr bwMode="auto">
            <a:xfrm>
              <a:off x="1522" y="2299"/>
              <a:ext cx="32" cy="1"/>
            </a:xfrm>
            <a:prstGeom prst="line">
              <a:avLst/>
            </a:prstGeom>
            <a:noFill/>
            <a:ln w="0">
              <a:solidFill>
                <a:srgbClr val="000000"/>
              </a:solidFill>
              <a:round/>
              <a:headEnd/>
              <a:tailEnd/>
            </a:ln>
          </p:spPr>
          <p:txBody>
            <a:bodyPr/>
            <a:lstStyle/>
            <a:p>
              <a:endParaRPr lang="es-ES"/>
            </a:p>
          </p:txBody>
        </p:sp>
        <p:sp>
          <p:nvSpPr>
            <p:cNvPr id="103488" name="Rectangle 64"/>
            <p:cNvSpPr>
              <a:spLocks noChangeArrowheads="1"/>
            </p:cNvSpPr>
            <p:nvPr/>
          </p:nvSpPr>
          <p:spPr bwMode="auto">
            <a:xfrm>
              <a:off x="1393" y="2251"/>
              <a:ext cx="139" cy="136"/>
            </a:xfrm>
            <a:prstGeom prst="rect">
              <a:avLst/>
            </a:prstGeom>
            <a:noFill/>
            <a:ln w="9525">
              <a:noFill/>
              <a:miter lim="800000"/>
              <a:headEnd/>
              <a:tailEnd/>
            </a:ln>
          </p:spPr>
          <p:txBody>
            <a:bodyPr wrap="none" lIns="0" tIns="0" rIns="0" bIns="0">
              <a:spAutoFit/>
            </a:bodyPr>
            <a:lstStyle/>
            <a:p>
              <a:r>
                <a:rPr lang="es-MX" sz="1200">
                  <a:solidFill>
                    <a:srgbClr val="000000"/>
                  </a:solidFill>
                  <a:latin typeface="Times New Roman" pitchFamily="18" charset="0"/>
                </a:rPr>
                <a:t>1.0</a:t>
              </a:r>
              <a:endParaRPr lang="es-MX"/>
            </a:p>
          </p:txBody>
        </p:sp>
        <p:sp>
          <p:nvSpPr>
            <p:cNvPr id="103489" name="Line 65"/>
            <p:cNvSpPr>
              <a:spLocks noChangeShapeType="1"/>
            </p:cNvSpPr>
            <p:nvPr/>
          </p:nvSpPr>
          <p:spPr bwMode="auto">
            <a:xfrm flipV="1">
              <a:off x="1522" y="2267"/>
              <a:ext cx="1" cy="1695"/>
            </a:xfrm>
            <a:prstGeom prst="line">
              <a:avLst/>
            </a:prstGeom>
            <a:noFill/>
            <a:ln w="0">
              <a:solidFill>
                <a:srgbClr val="000000"/>
              </a:solidFill>
              <a:round/>
              <a:headEnd/>
              <a:tailEnd/>
            </a:ln>
          </p:spPr>
          <p:txBody>
            <a:bodyPr/>
            <a:lstStyle/>
            <a:p>
              <a:endParaRPr lang="es-ES"/>
            </a:p>
          </p:txBody>
        </p:sp>
        <p:sp>
          <p:nvSpPr>
            <p:cNvPr id="103490" name="Line 66"/>
            <p:cNvSpPr>
              <a:spLocks noChangeShapeType="1"/>
            </p:cNvSpPr>
            <p:nvPr/>
          </p:nvSpPr>
          <p:spPr bwMode="auto">
            <a:xfrm>
              <a:off x="1519" y="2296"/>
              <a:ext cx="590" cy="0"/>
            </a:xfrm>
            <a:prstGeom prst="line">
              <a:avLst/>
            </a:prstGeom>
            <a:noFill/>
            <a:ln w="28575">
              <a:solidFill>
                <a:srgbClr val="99CCFF"/>
              </a:solidFill>
              <a:round/>
              <a:headEnd/>
              <a:tailEnd/>
            </a:ln>
            <a:effectLst/>
          </p:spPr>
          <p:txBody>
            <a:bodyPr/>
            <a:lstStyle/>
            <a:p>
              <a:endParaRPr lang="es-ES"/>
            </a:p>
          </p:txBody>
        </p:sp>
        <p:sp>
          <p:nvSpPr>
            <p:cNvPr id="103491" name="Line 67"/>
            <p:cNvSpPr>
              <a:spLocks noChangeShapeType="1"/>
            </p:cNvSpPr>
            <p:nvPr/>
          </p:nvSpPr>
          <p:spPr bwMode="auto">
            <a:xfrm flipV="1">
              <a:off x="2109" y="2296"/>
              <a:ext cx="0" cy="1633"/>
            </a:xfrm>
            <a:prstGeom prst="line">
              <a:avLst/>
            </a:prstGeom>
            <a:noFill/>
            <a:ln w="28575">
              <a:solidFill>
                <a:srgbClr val="99CCFF"/>
              </a:solidFill>
              <a:prstDash val="dash"/>
              <a:round/>
              <a:headEnd/>
              <a:tailEnd/>
            </a:ln>
            <a:effectLst/>
          </p:spPr>
          <p:txBody>
            <a:bodyPr/>
            <a:lstStyle/>
            <a:p>
              <a:endParaRPr lang="es-ES"/>
            </a:p>
          </p:txBody>
        </p:sp>
        <p:sp>
          <p:nvSpPr>
            <p:cNvPr id="103492" name="Line 68"/>
            <p:cNvSpPr>
              <a:spLocks noChangeShapeType="1"/>
            </p:cNvSpPr>
            <p:nvPr/>
          </p:nvSpPr>
          <p:spPr bwMode="auto">
            <a:xfrm>
              <a:off x="2109" y="3929"/>
              <a:ext cx="317" cy="0"/>
            </a:xfrm>
            <a:prstGeom prst="line">
              <a:avLst/>
            </a:prstGeom>
            <a:noFill/>
            <a:ln w="28575">
              <a:solidFill>
                <a:srgbClr val="99CCFF"/>
              </a:solidFill>
              <a:round/>
              <a:headEnd/>
              <a:tailEnd/>
            </a:ln>
            <a:effectLst/>
          </p:spPr>
          <p:txBody>
            <a:bodyPr/>
            <a:lstStyle/>
            <a:p>
              <a:endParaRPr lang="es-ES"/>
            </a:p>
          </p:txBody>
        </p:sp>
        <p:sp>
          <p:nvSpPr>
            <p:cNvPr id="103493" name="Line 69"/>
            <p:cNvSpPr>
              <a:spLocks noChangeShapeType="1"/>
            </p:cNvSpPr>
            <p:nvPr/>
          </p:nvSpPr>
          <p:spPr bwMode="auto">
            <a:xfrm>
              <a:off x="2426" y="2296"/>
              <a:ext cx="317" cy="0"/>
            </a:xfrm>
            <a:prstGeom prst="line">
              <a:avLst/>
            </a:prstGeom>
            <a:noFill/>
            <a:ln w="28575">
              <a:solidFill>
                <a:srgbClr val="99CCFF"/>
              </a:solidFill>
              <a:round/>
              <a:headEnd/>
              <a:tailEnd/>
            </a:ln>
            <a:effectLst/>
          </p:spPr>
          <p:txBody>
            <a:bodyPr/>
            <a:lstStyle/>
            <a:p>
              <a:endParaRPr lang="es-ES"/>
            </a:p>
          </p:txBody>
        </p:sp>
        <p:sp>
          <p:nvSpPr>
            <p:cNvPr id="103494" name="Line 70"/>
            <p:cNvSpPr>
              <a:spLocks noChangeShapeType="1"/>
            </p:cNvSpPr>
            <p:nvPr/>
          </p:nvSpPr>
          <p:spPr bwMode="auto">
            <a:xfrm flipV="1">
              <a:off x="2426" y="2296"/>
              <a:ext cx="0" cy="1633"/>
            </a:xfrm>
            <a:prstGeom prst="line">
              <a:avLst/>
            </a:prstGeom>
            <a:noFill/>
            <a:ln w="28575">
              <a:solidFill>
                <a:srgbClr val="99CCFF"/>
              </a:solidFill>
              <a:prstDash val="dash"/>
              <a:round/>
              <a:headEnd/>
              <a:tailEnd/>
            </a:ln>
            <a:effectLst/>
          </p:spPr>
          <p:txBody>
            <a:bodyPr/>
            <a:lstStyle/>
            <a:p>
              <a:endParaRPr lang="es-ES"/>
            </a:p>
          </p:txBody>
        </p:sp>
        <p:sp>
          <p:nvSpPr>
            <p:cNvPr id="103495" name="Line 71"/>
            <p:cNvSpPr>
              <a:spLocks noChangeShapeType="1"/>
            </p:cNvSpPr>
            <p:nvPr/>
          </p:nvSpPr>
          <p:spPr bwMode="auto">
            <a:xfrm>
              <a:off x="2744" y="3929"/>
              <a:ext cx="816" cy="0"/>
            </a:xfrm>
            <a:prstGeom prst="line">
              <a:avLst/>
            </a:prstGeom>
            <a:noFill/>
            <a:ln w="28575">
              <a:solidFill>
                <a:srgbClr val="99CCFF"/>
              </a:solidFill>
              <a:round/>
              <a:headEnd/>
              <a:tailEnd/>
            </a:ln>
            <a:effectLst/>
          </p:spPr>
          <p:txBody>
            <a:bodyPr/>
            <a:lstStyle/>
            <a:p>
              <a:endParaRPr lang="es-ES"/>
            </a:p>
          </p:txBody>
        </p:sp>
        <p:sp>
          <p:nvSpPr>
            <p:cNvPr id="103496" name="Line 72"/>
            <p:cNvSpPr>
              <a:spLocks noChangeShapeType="1"/>
            </p:cNvSpPr>
            <p:nvPr/>
          </p:nvSpPr>
          <p:spPr bwMode="auto">
            <a:xfrm flipV="1">
              <a:off x="2744" y="2296"/>
              <a:ext cx="0" cy="1633"/>
            </a:xfrm>
            <a:prstGeom prst="line">
              <a:avLst/>
            </a:prstGeom>
            <a:noFill/>
            <a:ln w="28575">
              <a:solidFill>
                <a:srgbClr val="99CCFF"/>
              </a:solidFill>
              <a:prstDash val="dash"/>
              <a:round/>
              <a:headEnd/>
              <a:tailEnd/>
            </a:ln>
            <a:effectLst/>
          </p:spPr>
          <p:txBody>
            <a:bodyPr/>
            <a:lstStyle/>
            <a:p>
              <a:endParaRPr lang="es-ES"/>
            </a:p>
          </p:txBody>
        </p:sp>
        <p:sp>
          <p:nvSpPr>
            <p:cNvPr id="103497" name="Line 73"/>
            <p:cNvSpPr>
              <a:spLocks noChangeShapeType="1"/>
            </p:cNvSpPr>
            <p:nvPr/>
          </p:nvSpPr>
          <p:spPr bwMode="auto">
            <a:xfrm flipV="1">
              <a:off x="3560" y="2296"/>
              <a:ext cx="0" cy="1633"/>
            </a:xfrm>
            <a:prstGeom prst="line">
              <a:avLst/>
            </a:prstGeom>
            <a:noFill/>
            <a:ln w="28575">
              <a:solidFill>
                <a:srgbClr val="99CCFF"/>
              </a:solidFill>
              <a:prstDash val="dash"/>
              <a:round/>
              <a:headEnd/>
              <a:tailEnd/>
            </a:ln>
            <a:effectLst/>
          </p:spPr>
          <p:txBody>
            <a:bodyPr/>
            <a:lstStyle/>
            <a:p>
              <a:endParaRPr lang="es-ES"/>
            </a:p>
          </p:txBody>
        </p:sp>
        <p:sp>
          <p:nvSpPr>
            <p:cNvPr id="103498" name="Line 74"/>
            <p:cNvSpPr>
              <a:spLocks noChangeShapeType="1"/>
            </p:cNvSpPr>
            <p:nvPr/>
          </p:nvSpPr>
          <p:spPr bwMode="auto">
            <a:xfrm>
              <a:off x="3560" y="2296"/>
              <a:ext cx="182" cy="0"/>
            </a:xfrm>
            <a:prstGeom prst="line">
              <a:avLst/>
            </a:prstGeom>
            <a:noFill/>
            <a:ln w="28575">
              <a:solidFill>
                <a:srgbClr val="99CCFF"/>
              </a:solidFill>
              <a:round/>
              <a:headEnd/>
              <a:tailEnd/>
            </a:ln>
            <a:effectLst/>
          </p:spPr>
          <p:txBody>
            <a:bodyPr/>
            <a:lstStyle/>
            <a:p>
              <a:endParaRPr lang="es-ES"/>
            </a:p>
          </p:txBody>
        </p:sp>
        <p:sp>
          <p:nvSpPr>
            <p:cNvPr id="103499" name="Line 75"/>
            <p:cNvSpPr>
              <a:spLocks noChangeShapeType="1"/>
            </p:cNvSpPr>
            <p:nvPr/>
          </p:nvSpPr>
          <p:spPr bwMode="auto">
            <a:xfrm flipV="1">
              <a:off x="3742" y="2296"/>
              <a:ext cx="0" cy="1633"/>
            </a:xfrm>
            <a:prstGeom prst="line">
              <a:avLst/>
            </a:prstGeom>
            <a:noFill/>
            <a:ln w="28575">
              <a:solidFill>
                <a:srgbClr val="99CCFF"/>
              </a:solidFill>
              <a:prstDash val="dash"/>
              <a:round/>
              <a:headEnd/>
              <a:tailEnd/>
            </a:ln>
            <a:effectLst/>
          </p:spPr>
          <p:txBody>
            <a:bodyPr/>
            <a:lstStyle/>
            <a:p>
              <a:endParaRPr lang="es-ES"/>
            </a:p>
          </p:txBody>
        </p:sp>
        <p:sp>
          <p:nvSpPr>
            <p:cNvPr id="103500" name="Line 76"/>
            <p:cNvSpPr>
              <a:spLocks noChangeShapeType="1"/>
            </p:cNvSpPr>
            <p:nvPr/>
          </p:nvSpPr>
          <p:spPr bwMode="auto">
            <a:xfrm>
              <a:off x="3742" y="3929"/>
              <a:ext cx="136" cy="0"/>
            </a:xfrm>
            <a:prstGeom prst="line">
              <a:avLst/>
            </a:prstGeom>
            <a:noFill/>
            <a:ln w="28575">
              <a:solidFill>
                <a:srgbClr val="99CCFF"/>
              </a:solidFill>
              <a:round/>
              <a:headEnd/>
              <a:tailEnd/>
            </a:ln>
            <a:effectLst/>
          </p:spPr>
          <p:txBody>
            <a:bodyPr/>
            <a:lstStyle/>
            <a:p>
              <a:endParaRPr lang="es-ES"/>
            </a:p>
          </p:txBody>
        </p:sp>
        <p:sp>
          <p:nvSpPr>
            <p:cNvPr id="103501" name="Line 77"/>
            <p:cNvSpPr>
              <a:spLocks noChangeShapeType="1"/>
            </p:cNvSpPr>
            <p:nvPr/>
          </p:nvSpPr>
          <p:spPr bwMode="auto">
            <a:xfrm flipV="1">
              <a:off x="3878" y="2296"/>
              <a:ext cx="0" cy="1633"/>
            </a:xfrm>
            <a:prstGeom prst="line">
              <a:avLst/>
            </a:prstGeom>
            <a:noFill/>
            <a:ln w="28575">
              <a:solidFill>
                <a:srgbClr val="99CCFF"/>
              </a:solidFill>
              <a:prstDash val="dash"/>
              <a:round/>
              <a:headEnd/>
              <a:tailEnd/>
            </a:ln>
            <a:effectLst/>
          </p:spPr>
          <p:txBody>
            <a:bodyPr/>
            <a:lstStyle/>
            <a:p>
              <a:endParaRPr lang="es-ES"/>
            </a:p>
          </p:txBody>
        </p:sp>
        <p:sp>
          <p:nvSpPr>
            <p:cNvPr id="103502" name="Line 78"/>
            <p:cNvSpPr>
              <a:spLocks noChangeShapeType="1"/>
            </p:cNvSpPr>
            <p:nvPr/>
          </p:nvSpPr>
          <p:spPr bwMode="auto">
            <a:xfrm>
              <a:off x="3878" y="2296"/>
              <a:ext cx="317" cy="0"/>
            </a:xfrm>
            <a:prstGeom prst="line">
              <a:avLst/>
            </a:prstGeom>
            <a:noFill/>
            <a:ln w="28575">
              <a:solidFill>
                <a:srgbClr val="99CCFF"/>
              </a:solidFill>
              <a:round/>
              <a:headEnd/>
              <a:tailEnd/>
            </a:ln>
            <a:effectLst/>
          </p:spPr>
          <p:txBody>
            <a:bodyPr/>
            <a:lstStyle/>
            <a:p>
              <a:endParaRPr lang="es-ES"/>
            </a:p>
          </p:txBody>
        </p:sp>
      </p:gr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Conceptos generales</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104451" name="Rectangle 3"/>
          <p:cNvSpPr>
            <a:spLocks noGrp="1" noChangeArrowheads="1"/>
          </p:cNvSpPr>
          <p:nvPr>
            <p:ph type="subTitle" idx="1"/>
          </p:nvPr>
        </p:nvSpPr>
        <p:spPr>
          <a:xfrm>
            <a:off x="179388" y="1196975"/>
            <a:ext cx="8785225" cy="4824413"/>
          </a:xfrm>
        </p:spPr>
        <p:txBody>
          <a:bodyPr/>
          <a:lstStyle/>
          <a:p>
            <a:pPr algn="just">
              <a:lnSpc>
                <a:spcPct val="80000"/>
              </a:lnSpc>
              <a:buFont typeface="Wingdings" pitchFamily="2" charset="2"/>
              <a:buBlip>
                <a:blip r:embed="rId2"/>
              </a:buBlip>
            </a:pPr>
            <a:endParaRPr lang="es-ES" sz="2800"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a:t>
            </a:r>
            <a:r>
              <a:rPr lang="es-ES" sz="2800" dirty="0" smtClean="0">
                <a:effectLst/>
                <a:latin typeface="Calibri" pitchFamily="34" charset="0"/>
              </a:rPr>
              <a:t>El primer sistema de comunicación electrónico (Telégrafo) era de tipo </a:t>
            </a:r>
            <a:r>
              <a:rPr lang="es-ES" sz="2800" i="1" dirty="0" smtClean="0">
                <a:effectLst/>
                <a:latin typeface="Calibri" pitchFamily="34" charset="0"/>
              </a:rPr>
              <a:t>Digital</a:t>
            </a:r>
            <a:r>
              <a:rPr lang="es-ES" sz="2800" dirty="0" smtClean="0">
                <a:effectLst/>
                <a:latin typeface="Calibri" pitchFamily="34" charset="0"/>
              </a:rPr>
              <a:t>.</a:t>
            </a:r>
            <a:endParaRPr lang="es-ES" sz="2800" dirty="0">
              <a:effectLst/>
              <a:latin typeface="Calibri" pitchFamily="34" charset="0"/>
            </a:endParaRPr>
          </a:p>
          <a:p>
            <a:pPr algn="just">
              <a:lnSpc>
                <a:spcPct val="80000"/>
              </a:lnSpc>
              <a:buFont typeface="Wingdings" pitchFamily="2" charset="2"/>
              <a:buBlip>
                <a:blip r:embed="rId2"/>
              </a:buBlip>
            </a:pPr>
            <a:endParaRPr lang="es-ES" sz="2800"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Los sistemas de comunicación </a:t>
            </a:r>
            <a:r>
              <a:rPr lang="es-ES" sz="2800" i="1" dirty="0">
                <a:effectLst/>
                <a:latin typeface="Calibri" pitchFamily="34" charset="0"/>
              </a:rPr>
              <a:t>digitales</a:t>
            </a:r>
            <a:r>
              <a:rPr lang="es-ES" sz="2800" dirty="0">
                <a:effectLst/>
                <a:latin typeface="Calibri" pitchFamily="34" charset="0"/>
              </a:rPr>
              <a:t> </a:t>
            </a:r>
            <a:r>
              <a:rPr lang="es-ES" sz="2800" dirty="0" smtClean="0">
                <a:effectLst/>
                <a:latin typeface="Calibri" pitchFamily="34" charset="0"/>
              </a:rPr>
              <a:t>actualmente son </a:t>
            </a:r>
            <a:r>
              <a:rPr lang="es-ES" sz="2800" dirty="0">
                <a:effectLst/>
                <a:latin typeface="Calibri" pitchFamily="34" charset="0"/>
              </a:rPr>
              <a:t>más complejos pero más </a:t>
            </a:r>
            <a:r>
              <a:rPr lang="es-ES" sz="2800" dirty="0" smtClean="0">
                <a:effectLst/>
                <a:latin typeface="Calibri" pitchFamily="34" charset="0"/>
              </a:rPr>
              <a:t>confiables que los analógicos.</a:t>
            </a:r>
            <a:endParaRPr lang="es-ES" sz="2800" dirty="0">
              <a:effectLst/>
              <a:latin typeface="Calibri" pitchFamily="34" charset="0"/>
            </a:endParaRPr>
          </a:p>
          <a:p>
            <a:pPr algn="just">
              <a:lnSpc>
                <a:spcPct val="80000"/>
              </a:lnSpc>
              <a:buFont typeface="Wingdings" pitchFamily="2" charset="2"/>
              <a:buBlip>
                <a:blip r:embed="rId2"/>
              </a:buBlip>
            </a:pPr>
            <a:endParaRPr lang="es-ES" sz="2800"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Con el tiempo los sistemas digitales han ido reemplazando a los analógicos, los cuales probablemente desaparezcan en un futuro.</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internet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87824" y="692696"/>
            <a:ext cx="2710314" cy="2747768"/>
          </a:xfrm>
          <a:prstGeom prst="rect">
            <a:avLst/>
          </a:prstGeom>
        </p:spPr>
      </p:pic>
      <p:sp>
        <p:nvSpPr>
          <p:cNvPr id="3481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400" cap="none" dirty="0" smtClean="0"/>
              <a:t>Introducción</a:t>
            </a:r>
            <a:endParaRPr lang="es-MX" sz="44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pic>
        <p:nvPicPr>
          <p:cNvPr id="6" name="5 Imagen" descr="empresa_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980728"/>
            <a:ext cx="2380701" cy="2304256"/>
          </a:xfrm>
          <a:prstGeom prst="rect">
            <a:avLst/>
          </a:prstGeom>
        </p:spPr>
      </p:pic>
      <p:pic>
        <p:nvPicPr>
          <p:cNvPr id="7" name="6 Imagen" descr="empresa_2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1712" y="980728"/>
            <a:ext cx="2592288" cy="2592288"/>
          </a:xfrm>
          <a:prstGeom prst="rect">
            <a:avLst/>
          </a:prstGeom>
        </p:spPr>
      </p:pic>
      <p:pic>
        <p:nvPicPr>
          <p:cNvPr id="8" name="7 Imagen" descr="ciencia-01-internet-10000.jpg"/>
          <p:cNvPicPr>
            <a:picLocks noChangeAspect="1"/>
          </p:cNvPicPr>
          <p:nvPr/>
        </p:nvPicPr>
        <p:blipFill>
          <a:blip r:embed="rId5" cstate="print"/>
          <a:srcRect l="7861" t="7861" r="5671" b="3051"/>
          <a:stretch>
            <a:fillRect/>
          </a:stretch>
        </p:blipFill>
        <p:spPr>
          <a:xfrm>
            <a:off x="2555776" y="4149080"/>
            <a:ext cx="3960440" cy="2448272"/>
          </a:xfrm>
          <a:prstGeom prst="rect">
            <a:avLst/>
          </a:prstGeom>
        </p:spPr>
      </p:pic>
      <p:pic>
        <p:nvPicPr>
          <p:cNvPr id="10" name="9 Imagen" descr="telefonia_movil.jpg"/>
          <p:cNvPicPr>
            <a:picLocks noChangeAspect="1"/>
          </p:cNvPicPr>
          <p:nvPr/>
        </p:nvPicPr>
        <p:blipFill>
          <a:blip r:embed="rId6" cstate="print"/>
          <a:srcRect l="3709" t="5989" r="7274"/>
          <a:stretch>
            <a:fillRect/>
          </a:stretch>
        </p:blipFill>
        <p:spPr>
          <a:xfrm>
            <a:off x="7250679" y="4077072"/>
            <a:ext cx="1893321" cy="2476872"/>
          </a:xfrm>
          <a:prstGeom prst="rect">
            <a:avLst/>
          </a:prstGeom>
        </p:spPr>
      </p:pic>
      <p:pic>
        <p:nvPicPr>
          <p:cNvPr id="11" name="10 Imagen" descr="telefonia2.png"/>
          <p:cNvPicPr>
            <a:picLocks noChangeAspect="1"/>
          </p:cNvPicPr>
          <p:nvPr/>
        </p:nvPicPr>
        <p:blipFill>
          <a:blip r:embed="rId7" cstate="print"/>
          <a:stretch>
            <a:fillRect/>
          </a:stretch>
        </p:blipFill>
        <p:spPr>
          <a:xfrm>
            <a:off x="-108520" y="4077072"/>
            <a:ext cx="3678398" cy="1636576"/>
          </a:xfrm>
          <a:prstGeom prst="rect">
            <a:avLst/>
          </a:prstGeom>
        </p:spPr>
      </p:pic>
      <p:sp>
        <p:nvSpPr>
          <p:cNvPr id="34819" name="Rectangle 3"/>
          <p:cNvSpPr>
            <a:spLocks noGrp="1" noChangeArrowheads="1"/>
          </p:cNvSpPr>
          <p:nvPr>
            <p:ph type="subTitle" idx="1"/>
          </p:nvPr>
        </p:nvSpPr>
        <p:spPr>
          <a:xfrm>
            <a:off x="2267744" y="2204864"/>
            <a:ext cx="4464496" cy="2952328"/>
          </a:xfrm>
          <a:solidFill>
            <a:schemeClr val="accent6">
              <a:lumMod val="40000"/>
              <a:lumOff val="60000"/>
              <a:alpha val="60000"/>
            </a:schemeClr>
          </a:solidFill>
        </p:spPr>
        <p:txBody>
          <a:bodyPr>
            <a:normAutofit/>
          </a:bodyPr>
          <a:lstStyle/>
          <a:p>
            <a:pPr>
              <a:lnSpc>
                <a:spcPct val="80000"/>
              </a:lnSpc>
            </a:pPr>
            <a:endParaRPr lang="es-ES" sz="1200" b="1" dirty="0" smtClean="0">
              <a:effectLst>
                <a:outerShdw blurRad="38100" dist="38100" dir="2700000" algn="tl">
                  <a:srgbClr val="000000">
                    <a:alpha val="43137"/>
                  </a:srgbClr>
                </a:outerShdw>
              </a:effectLst>
              <a:latin typeface="Calibri" pitchFamily="34" charset="0"/>
            </a:endParaRPr>
          </a:p>
          <a:p>
            <a:pPr>
              <a:lnSpc>
                <a:spcPct val="80000"/>
              </a:lnSpc>
            </a:pPr>
            <a:r>
              <a:rPr lang="es-ES" b="1" dirty="0" smtClean="0">
                <a:effectLst>
                  <a:outerShdw blurRad="38100" dist="38100" dir="2700000" algn="tl">
                    <a:srgbClr val="000000">
                      <a:alpha val="43137"/>
                    </a:srgbClr>
                  </a:outerShdw>
                </a:effectLst>
                <a:latin typeface="Calibri" pitchFamily="34" charset="0"/>
              </a:rPr>
              <a:t>Actualmente en la</a:t>
            </a:r>
          </a:p>
          <a:p>
            <a:pPr>
              <a:lnSpc>
                <a:spcPct val="80000"/>
              </a:lnSpc>
            </a:pPr>
            <a:endParaRPr lang="es-ES" sz="1200" b="1" dirty="0">
              <a:effectLst>
                <a:outerShdw blurRad="38100" dist="38100" dir="2700000" algn="tl">
                  <a:srgbClr val="000000">
                    <a:alpha val="43137"/>
                  </a:srgbClr>
                </a:outerShdw>
              </a:effectLst>
              <a:latin typeface="Calibri" pitchFamily="34" charset="0"/>
            </a:endParaRPr>
          </a:p>
          <a:p>
            <a:pPr>
              <a:lnSpc>
                <a:spcPct val="80000"/>
              </a:lnSpc>
            </a:pPr>
            <a:r>
              <a:rPr lang="es-ES" b="1" dirty="0" smtClean="0">
                <a:solidFill>
                  <a:srgbClr val="FF3300"/>
                </a:solidFill>
                <a:effectLst>
                  <a:outerShdw blurRad="38100" dist="38100" dir="2700000" algn="tl">
                    <a:srgbClr val="000000">
                      <a:alpha val="43137"/>
                    </a:srgbClr>
                  </a:outerShdw>
                </a:effectLst>
                <a:latin typeface="Calibri" pitchFamily="34" charset="0"/>
              </a:rPr>
              <a:t> </a:t>
            </a:r>
            <a:r>
              <a:rPr lang="es-ES" b="1" dirty="0">
                <a:solidFill>
                  <a:srgbClr val="FF3300"/>
                </a:solidFill>
                <a:effectLst>
                  <a:outerShdw blurRad="38100" dist="38100" dir="2700000" algn="tl">
                    <a:srgbClr val="000000">
                      <a:alpha val="43137"/>
                    </a:srgbClr>
                  </a:outerShdw>
                </a:effectLst>
                <a:latin typeface="Calibri" pitchFamily="34" charset="0"/>
              </a:rPr>
              <a:t>Era de la Información </a:t>
            </a:r>
          </a:p>
          <a:p>
            <a:pPr>
              <a:lnSpc>
                <a:spcPct val="80000"/>
              </a:lnSpc>
            </a:pPr>
            <a:endParaRPr lang="es-ES" sz="1200" b="1" dirty="0" smtClean="0">
              <a:effectLst>
                <a:outerShdw blurRad="38100" dist="38100" dir="2700000" algn="tl">
                  <a:srgbClr val="000000">
                    <a:alpha val="43137"/>
                  </a:srgbClr>
                </a:outerShdw>
              </a:effectLst>
              <a:latin typeface="Calibri" pitchFamily="34" charset="0"/>
            </a:endParaRPr>
          </a:p>
          <a:p>
            <a:pPr>
              <a:lnSpc>
                <a:spcPct val="80000"/>
              </a:lnSpc>
            </a:pPr>
            <a:r>
              <a:rPr lang="es-ES" b="1" dirty="0" smtClean="0">
                <a:effectLst>
                  <a:outerShdw blurRad="38100" dist="38100" dir="2700000" algn="tl">
                    <a:srgbClr val="000000">
                      <a:alpha val="43137"/>
                    </a:srgbClr>
                  </a:outerShdw>
                </a:effectLst>
                <a:latin typeface="Calibri" pitchFamily="34" charset="0"/>
              </a:rPr>
              <a:t>nos </a:t>
            </a:r>
            <a:r>
              <a:rPr lang="es-ES" b="1" dirty="0">
                <a:effectLst>
                  <a:outerShdw blurRad="38100" dist="38100" dir="2700000" algn="tl">
                    <a:srgbClr val="000000">
                      <a:alpha val="43137"/>
                    </a:srgbClr>
                  </a:outerShdw>
                </a:effectLst>
                <a:latin typeface="Calibri" pitchFamily="34" charset="0"/>
              </a:rPr>
              <a:t>resulta difícil imaginar</a:t>
            </a:r>
          </a:p>
          <a:p>
            <a:pPr>
              <a:lnSpc>
                <a:spcPct val="80000"/>
              </a:lnSpc>
            </a:pPr>
            <a:r>
              <a:rPr lang="es-ES" b="1" dirty="0">
                <a:effectLst>
                  <a:outerShdw blurRad="38100" dist="38100" dir="2700000" algn="tl">
                    <a:srgbClr val="000000">
                      <a:alpha val="43137"/>
                    </a:srgbClr>
                  </a:outerShdw>
                </a:effectLst>
                <a:latin typeface="Calibri" pitchFamily="34" charset="0"/>
              </a:rPr>
              <a:t>un mundo sin las </a:t>
            </a:r>
            <a:endParaRPr lang="es-ES" b="1" dirty="0" smtClean="0">
              <a:effectLst>
                <a:outerShdw blurRad="38100" dist="38100" dir="2700000" algn="tl">
                  <a:srgbClr val="000000">
                    <a:alpha val="43137"/>
                  </a:srgbClr>
                </a:outerShdw>
              </a:effectLst>
              <a:latin typeface="Calibri" pitchFamily="34" charset="0"/>
            </a:endParaRPr>
          </a:p>
          <a:p>
            <a:pPr>
              <a:lnSpc>
                <a:spcPct val="80000"/>
              </a:lnSpc>
            </a:pPr>
            <a:r>
              <a:rPr lang="es-ES" b="1" dirty="0" smtClean="0">
                <a:solidFill>
                  <a:srgbClr val="FF3300"/>
                </a:solidFill>
                <a:effectLst>
                  <a:outerShdw blurRad="38100" dist="38100" dir="2700000" algn="tl">
                    <a:srgbClr val="000000">
                      <a:alpha val="43137"/>
                    </a:srgbClr>
                  </a:outerShdw>
                </a:effectLst>
                <a:latin typeface="Calibri" pitchFamily="34" charset="0"/>
              </a:rPr>
              <a:t>telecomunicaciones</a:t>
            </a:r>
            <a:endParaRPr lang="es-ES" b="1" dirty="0">
              <a:solidFill>
                <a:srgbClr val="FF330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 calcmode="lin" valueType="num">
                                      <p:cBhvr additive="base">
                                        <p:cTn id="7" dur="2000" fill="hold"/>
                                        <p:tgtEl>
                                          <p:spTgt spid="34819">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4819">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20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48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 calcmode="lin" valueType="num">
                                      <p:cBhvr additive="base">
                                        <p:cTn id="15" dur="2000" fill="hold"/>
                                        <p:tgtEl>
                                          <p:spTgt spid="34819">
                                            <p:txEl>
                                              <p:pRg st="3" end="3"/>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481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anim calcmode="lin" valueType="num">
                                      <p:cBhvr additive="base">
                                        <p:cTn id="19" dur="2000" fill="hold"/>
                                        <p:tgtEl>
                                          <p:spTgt spid="34819">
                                            <p:txEl>
                                              <p:pRg st="5" end="5"/>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481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anim calcmode="lin" valueType="num">
                                      <p:cBhvr additive="base">
                                        <p:cTn id="23" dur="2000" fill="hold"/>
                                        <p:tgtEl>
                                          <p:spTgt spid="34819">
                                            <p:txEl>
                                              <p:pRg st="6" end="6"/>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481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anim calcmode="lin" valueType="num">
                                      <p:cBhvr additive="base">
                                        <p:cTn id="27" dur="2000" fill="hold"/>
                                        <p:tgtEl>
                                          <p:spTgt spid="34819">
                                            <p:txEl>
                                              <p:pRg st="7" end="7"/>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48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467544" y="1916832"/>
            <a:ext cx="8229600" cy="1728192"/>
          </a:xfrm>
        </p:spPr>
        <p:txBody>
          <a:bodyPr vert="horz" lIns="45720" tIns="0" rIns="45720" bIns="0" anchor="b">
            <a:normAutofit fontScale="90000"/>
            <a:scene3d>
              <a:camera prst="orthographicFront"/>
              <a:lightRig rig="soft" dir="t">
                <a:rot lat="0" lon="0" rev="17220000"/>
              </a:lightRig>
            </a:scene3d>
            <a:sp3d prstMaterial="softEdge">
              <a:bevelT w="38100" h="38100"/>
            </a:sp3d>
          </a:bodyPr>
          <a:lstStyle/>
          <a:p>
            <a:r>
              <a:rPr lang="es-ES" sz="6000" cap="none" dirty="0" smtClean="0"/>
              <a:t>Conceptos generales </a:t>
            </a:r>
            <a:r>
              <a:rPr lang="es-ES" sz="4000" cap="none" dirty="0" smtClean="0"/>
              <a:t/>
            </a:r>
            <a:br>
              <a:rPr lang="es-ES" sz="4000" cap="none" dirty="0" smtClean="0"/>
            </a:br>
            <a:r>
              <a:rPr lang="es-ES" sz="4000" cap="none" dirty="0" smtClean="0">
                <a:solidFill>
                  <a:srgbClr val="FFFF00"/>
                </a:solidFill>
              </a:rPr>
              <a:t>Modulación </a:t>
            </a:r>
            <a:r>
              <a:rPr lang="es-ES" sz="4000" cap="none" dirty="0">
                <a:solidFill>
                  <a:srgbClr val="FFFF00"/>
                </a:solidFill>
              </a:rPr>
              <a:t>y </a:t>
            </a:r>
            <a:r>
              <a:rPr lang="es-ES" sz="4000" cap="none" dirty="0" smtClean="0">
                <a:solidFill>
                  <a:srgbClr val="FFFF00"/>
                </a:solidFill>
              </a:rPr>
              <a:t>demodulación</a:t>
            </a:r>
            <a:endParaRPr lang="es-MX" sz="4000" cap="none" dirty="0">
              <a:solidFill>
                <a:srgbClr val="FFFF00"/>
              </a:solidFill>
            </a:endParaRPr>
          </a:p>
        </p:txBody>
      </p:sp>
      <p:sp>
        <p:nvSpPr>
          <p:cNvPr id="5" name="Rectangle 221"/>
          <p:cNvSpPr>
            <a:spLocks noGrp="1" noChangeArrowheads="1"/>
          </p:cNvSpPr>
          <p:nvPr>
            <p:ph type="ftr" sz="quarter" idx="11"/>
          </p:nvPr>
        </p:nvSpPr>
        <p:spPr/>
        <p:txBody>
          <a:bodyPr/>
          <a:lstStyle/>
          <a:p>
            <a:r>
              <a:rPr lang="es-MX"/>
              <a:t>José Juan Rincón Pasaye. FIE-UMSNH</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Modulación y demodulación</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7347" name="Rectangle 3"/>
          <p:cNvSpPr>
            <a:spLocks noGrp="1" noChangeArrowheads="1"/>
          </p:cNvSpPr>
          <p:nvPr>
            <p:ph type="subTitle" idx="1"/>
          </p:nvPr>
        </p:nvSpPr>
        <p:spPr>
          <a:xfrm>
            <a:off x="395536" y="1196752"/>
            <a:ext cx="8424936" cy="5040560"/>
          </a:xfrm>
        </p:spPr>
        <p:txBody>
          <a:bodyPr>
            <a:normAutofit/>
          </a:bodyPr>
          <a:lstStyle/>
          <a:p>
            <a:pPr algn="just">
              <a:lnSpc>
                <a:spcPct val="80000"/>
              </a:lnSpc>
            </a:pPr>
            <a:endParaRPr lang="es-ES" sz="1000" b="1" dirty="0">
              <a:latin typeface="Calibri" pitchFamily="34" charset="0"/>
            </a:endParaRPr>
          </a:p>
          <a:p>
            <a:pPr algn="just">
              <a:lnSpc>
                <a:spcPct val="80000"/>
              </a:lnSpc>
            </a:pPr>
            <a:endParaRPr lang="es-ES" sz="1000" b="1"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Las señales de baja frecuencia (menos de 500 </a:t>
            </a:r>
            <a:r>
              <a:rPr lang="es-ES" sz="2800" dirty="0" err="1">
                <a:effectLst/>
                <a:latin typeface="Calibri" pitchFamily="34" charset="0"/>
              </a:rPr>
              <a:t>Khz</a:t>
            </a:r>
            <a:r>
              <a:rPr lang="es-ES" sz="2800" dirty="0">
                <a:effectLst/>
                <a:latin typeface="Calibri" pitchFamily="34" charset="0"/>
              </a:rPr>
              <a:t>) son difíciles de transmitir en forma de señales electromagnéticas.</a:t>
            </a:r>
          </a:p>
          <a:p>
            <a:pPr algn="just">
              <a:lnSpc>
                <a:spcPct val="80000"/>
              </a:lnSpc>
              <a:buFont typeface="Wingdings" pitchFamily="2" charset="2"/>
              <a:buBlip>
                <a:blip r:embed="rId2"/>
              </a:buBlip>
            </a:pPr>
            <a:endParaRPr lang="es-ES" sz="1000"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Las </a:t>
            </a:r>
            <a:r>
              <a:rPr lang="es-ES" sz="2800" i="1" dirty="0">
                <a:solidFill>
                  <a:srgbClr val="FFFF00"/>
                </a:solidFill>
                <a:effectLst>
                  <a:outerShdw blurRad="38100" dist="38100" dir="2700000" algn="tl">
                    <a:srgbClr val="000000">
                      <a:alpha val="43137"/>
                    </a:srgbClr>
                  </a:outerShdw>
                </a:effectLst>
                <a:latin typeface="Calibri" pitchFamily="34" charset="0"/>
              </a:rPr>
              <a:t>antenas</a:t>
            </a:r>
            <a:r>
              <a:rPr lang="es-ES" sz="2800" dirty="0">
                <a:effectLst/>
                <a:latin typeface="Calibri" pitchFamily="34" charset="0"/>
              </a:rPr>
              <a:t> requeridas son de tamaño proporcional a la </a:t>
            </a:r>
            <a:r>
              <a:rPr lang="es-ES" sz="2800" dirty="0">
                <a:solidFill>
                  <a:srgbClr val="FFC000"/>
                </a:solidFill>
                <a:effectLst>
                  <a:outerShdw blurRad="38100" dist="38100" dir="2700000" algn="tl">
                    <a:srgbClr val="000000">
                      <a:alpha val="43137"/>
                    </a:srgbClr>
                  </a:outerShdw>
                </a:effectLst>
                <a:latin typeface="Calibri" pitchFamily="34" charset="0"/>
              </a:rPr>
              <a:t>longitud de onda </a:t>
            </a:r>
            <a:r>
              <a:rPr lang="es-ES" sz="2800" dirty="0">
                <a:effectLst/>
                <a:latin typeface="Calibri" pitchFamily="34" charset="0"/>
              </a:rPr>
              <a:t>(inversamente proporcional a la frecuencia).</a:t>
            </a:r>
          </a:p>
          <a:p>
            <a:pPr algn="just">
              <a:lnSpc>
                <a:spcPct val="80000"/>
              </a:lnSpc>
              <a:buFont typeface="Wingdings" pitchFamily="2" charset="2"/>
              <a:buBlip>
                <a:blip r:embed="rId2"/>
              </a:buBlip>
            </a:pPr>
            <a:endParaRPr lang="es-ES" sz="1000" dirty="0">
              <a:effectLst/>
              <a:latin typeface="Calibri" pitchFamily="34" charset="0"/>
            </a:endParaRPr>
          </a:p>
          <a:p>
            <a:pPr algn="just">
              <a:lnSpc>
                <a:spcPct val="80000"/>
              </a:lnSpc>
              <a:buFont typeface="Wingdings" pitchFamily="2" charset="2"/>
              <a:buBlip>
                <a:blip r:embed="rId2"/>
              </a:buBlip>
            </a:pPr>
            <a:r>
              <a:rPr lang="es-ES" sz="2800" dirty="0">
                <a:effectLst/>
                <a:latin typeface="Calibri" pitchFamily="34" charset="0"/>
              </a:rPr>
              <a:t> El rango de frecuencias de las señales a transmitir se traslapa y por lo tanto se interfieren: por ejemplo (señales de voz, de música, de mediciones, comparten el rango de 0 a 15 </a:t>
            </a:r>
            <a:r>
              <a:rPr lang="es-ES" sz="2800" dirty="0" err="1">
                <a:effectLst/>
                <a:latin typeface="Calibri" pitchFamily="34" charset="0"/>
              </a:rPr>
              <a:t>Khz</a:t>
            </a:r>
            <a:r>
              <a:rPr lang="es-ES" sz="2800" dirty="0">
                <a:effectLst/>
                <a:latin typeface="Calibri" pitchFamily="34" charset="0"/>
              </a:rPr>
              <a:t>)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Modulación y demodulación</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58371" name="Rectangle 3"/>
          <p:cNvSpPr>
            <a:spLocks noGrp="1" noChangeArrowheads="1"/>
          </p:cNvSpPr>
          <p:nvPr>
            <p:ph type="subTitle" idx="1"/>
          </p:nvPr>
        </p:nvSpPr>
        <p:spPr>
          <a:xfrm>
            <a:off x="179512" y="1124744"/>
            <a:ext cx="8856984" cy="5328592"/>
          </a:xfrm>
        </p:spPr>
        <p:txBody>
          <a:bodyPr>
            <a:noAutofit/>
          </a:bodyPr>
          <a:lstStyle/>
          <a:p>
            <a:pPr algn="just">
              <a:lnSpc>
                <a:spcPct val="90000"/>
              </a:lnSpc>
            </a:pPr>
            <a:r>
              <a:rPr lang="es-ES" dirty="0" smtClean="0">
                <a:effectLst/>
                <a:latin typeface="Calibri" pitchFamily="34" charset="0"/>
              </a:rPr>
              <a:t>La </a:t>
            </a:r>
            <a:r>
              <a:rPr lang="es-ES" b="1" dirty="0">
                <a:latin typeface="Calibri" pitchFamily="34" charset="0"/>
              </a:rPr>
              <a:t>Modulación</a:t>
            </a:r>
            <a:r>
              <a:rPr lang="es-ES" dirty="0">
                <a:effectLst/>
                <a:latin typeface="Calibri" pitchFamily="34" charset="0"/>
              </a:rPr>
              <a:t> permite “</a:t>
            </a:r>
            <a:r>
              <a:rPr lang="es-ES" i="1" dirty="0">
                <a:effectLst/>
                <a:latin typeface="Calibri" pitchFamily="34" charset="0"/>
              </a:rPr>
              <a:t>montar</a:t>
            </a:r>
            <a:r>
              <a:rPr lang="es-ES" dirty="0">
                <a:effectLst/>
                <a:latin typeface="Calibri" pitchFamily="34" charset="0"/>
              </a:rPr>
              <a:t>” la información (de baja frecuencia) a transmitir  sobre una señal de alta frecuencia que es más </a:t>
            </a:r>
            <a:r>
              <a:rPr lang="es-ES" dirty="0" smtClean="0">
                <a:effectLst/>
                <a:latin typeface="Calibri" pitchFamily="34" charset="0"/>
              </a:rPr>
              <a:t>fácil </a:t>
            </a:r>
            <a:r>
              <a:rPr lang="es-ES" dirty="0">
                <a:effectLst/>
                <a:latin typeface="Calibri" pitchFamily="34" charset="0"/>
              </a:rPr>
              <a:t>de radiar.</a:t>
            </a:r>
          </a:p>
          <a:p>
            <a:pPr algn="just">
              <a:lnSpc>
                <a:spcPct val="90000"/>
              </a:lnSpc>
            </a:pPr>
            <a:endParaRPr lang="es-ES" dirty="0">
              <a:effectLst/>
              <a:latin typeface="Calibri" pitchFamily="34" charset="0"/>
            </a:endParaRPr>
          </a:p>
          <a:p>
            <a:pPr algn="just">
              <a:lnSpc>
                <a:spcPct val="90000"/>
              </a:lnSpc>
            </a:pPr>
            <a:r>
              <a:rPr lang="es-ES" dirty="0">
                <a:effectLst/>
                <a:latin typeface="Calibri" pitchFamily="34" charset="0"/>
              </a:rPr>
              <a:t>A la señal a transmitir se le llama </a:t>
            </a:r>
            <a:r>
              <a:rPr lang="es-ES" dirty="0" smtClean="0">
                <a:solidFill>
                  <a:schemeClr val="accent2">
                    <a:lumMod val="75000"/>
                  </a:schemeClr>
                </a:solidFill>
                <a:latin typeface="Calibri" pitchFamily="34" charset="0"/>
              </a:rPr>
              <a:t>señal</a:t>
            </a:r>
            <a:r>
              <a:rPr lang="es-ES" dirty="0" smtClean="0">
                <a:effectLst/>
                <a:latin typeface="Calibri" pitchFamily="34" charset="0"/>
              </a:rPr>
              <a:t>, </a:t>
            </a:r>
            <a:r>
              <a:rPr lang="es-ES" dirty="0">
                <a:solidFill>
                  <a:schemeClr val="accent2">
                    <a:lumMod val="75000"/>
                  </a:schemeClr>
                </a:solidFill>
                <a:latin typeface="Calibri" pitchFamily="34" charset="0"/>
              </a:rPr>
              <a:t>modulante</a:t>
            </a:r>
            <a:r>
              <a:rPr lang="es-ES" dirty="0">
                <a:effectLst/>
                <a:latin typeface="Calibri" pitchFamily="34" charset="0"/>
              </a:rPr>
              <a:t>  o </a:t>
            </a:r>
            <a:r>
              <a:rPr lang="es-ES" dirty="0">
                <a:solidFill>
                  <a:srgbClr val="FFFF00"/>
                </a:solidFill>
                <a:effectLst/>
                <a:latin typeface="Calibri" pitchFamily="34" charset="0"/>
              </a:rPr>
              <a:t>señal de </a:t>
            </a:r>
            <a:r>
              <a:rPr lang="es-ES" i="1" dirty="0">
                <a:solidFill>
                  <a:srgbClr val="FFFF00"/>
                </a:solidFill>
                <a:effectLst>
                  <a:outerShdw blurRad="38100" dist="38100" dir="2700000" algn="tl">
                    <a:srgbClr val="000000">
                      <a:alpha val="43137"/>
                    </a:srgbClr>
                  </a:outerShdw>
                </a:effectLst>
                <a:latin typeface="Calibri" pitchFamily="34" charset="0"/>
              </a:rPr>
              <a:t>banda base </a:t>
            </a:r>
            <a:r>
              <a:rPr lang="es-ES" dirty="0">
                <a:effectLst/>
                <a:latin typeface="Calibri" pitchFamily="34" charset="0"/>
              </a:rPr>
              <a:t>y a la señal modulada de alta frecuencia se le </a:t>
            </a:r>
            <a:r>
              <a:rPr lang="es-ES" dirty="0" smtClean="0">
                <a:effectLst/>
                <a:latin typeface="Calibri" pitchFamily="34" charset="0"/>
              </a:rPr>
              <a:t>llama </a:t>
            </a:r>
            <a:r>
              <a:rPr lang="es-ES" dirty="0" smtClean="0">
                <a:solidFill>
                  <a:srgbClr val="FFFF00"/>
                </a:solidFill>
                <a:effectLst/>
                <a:latin typeface="Calibri" pitchFamily="34" charset="0"/>
              </a:rPr>
              <a:t>señal</a:t>
            </a:r>
            <a:r>
              <a:rPr lang="es-ES" dirty="0" smtClean="0">
                <a:effectLst/>
                <a:latin typeface="Calibri" pitchFamily="34" charset="0"/>
              </a:rPr>
              <a:t> </a:t>
            </a:r>
            <a:r>
              <a:rPr lang="es-ES" i="1" dirty="0" smtClean="0">
                <a:solidFill>
                  <a:srgbClr val="FFFF00"/>
                </a:solidFill>
                <a:effectLst>
                  <a:outerShdw blurRad="38100" dist="38100" dir="2700000" algn="tl">
                    <a:srgbClr val="000000">
                      <a:alpha val="43137"/>
                    </a:srgbClr>
                  </a:outerShdw>
                </a:effectLst>
                <a:latin typeface="Calibri" pitchFamily="34" charset="0"/>
              </a:rPr>
              <a:t>pasa banda</a:t>
            </a:r>
            <a:r>
              <a:rPr lang="es-ES" dirty="0" smtClean="0">
                <a:effectLst/>
                <a:latin typeface="Calibri" pitchFamily="34" charset="0"/>
              </a:rPr>
              <a:t>.</a:t>
            </a:r>
            <a:endParaRPr lang="es-ES" dirty="0">
              <a:effectLst/>
              <a:latin typeface="Calibri" pitchFamily="34" charset="0"/>
            </a:endParaRPr>
          </a:p>
          <a:p>
            <a:pPr algn="just">
              <a:lnSpc>
                <a:spcPct val="90000"/>
              </a:lnSpc>
            </a:pPr>
            <a:endParaRPr lang="es-ES" dirty="0">
              <a:effectLst/>
              <a:latin typeface="Calibri" pitchFamily="34" charset="0"/>
            </a:endParaRPr>
          </a:p>
          <a:p>
            <a:pPr algn="just">
              <a:lnSpc>
                <a:spcPct val="90000"/>
              </a:lnSpc>
            </a:pPr>
            <a:r>
              <a:rPr lang="es-ES" dirty="0">
                <a:effectLst/>
                <a:latin typeface="Calibri" pitchFamily="34" charset="0"/>
              </a:rPr>
              <a:t>Al proceso inverso de </a:t>
            </a:r>
            <a:r>
              <a:rPr lang="es-ES" dirty="0" smtClean="0">
                <a:effectLst/>
                <a:latin typeface="Calibri" pitchFamily="34" charset="0"/>
              </a:rPr>
              <a:t>extraer la </a:t>
            </a:r>
            <a:r>
              <a:rPr lang="es-ES" dirty="0">
                <a:effectLst/>
                <a:latin typeface="Calibri" pitchFamily="34" charset="0"/>
              </a:rPr>
              <a:t>señal </a:t>
            </a:r>
            <a:r>
              <a:rPr lang="es-ES" dirty="0" smtClean="0">
                <a:effectLst/>
                <a:latin typeface="Calibri" pitchFamily="34" charset="0"/>
              </a:rPr>
              <a:t>modulante </a:t>
            </a:r>
            <a:r>
              <a:rPr lang="es-ES" dirty="0">
                <a:effectLst/>
                <a:latin typeface="Calibri" pitchFamily="34" charset="0"/>
              </a:rPr>
              <a:t>de la </a:t>
            </a:r>
            <a:r>
              <a:rPr lang="es-ES" dirty="0" smtClean="0">
                <a:effectLst/>
                <a:latin typeface="Calibri" pitchFamily="34" charset="0"/>
              </a:rPr>
              <a:t>señal </a:t>
            </a:r>
            <a:r>
              <a:rPr lang="es-ES" dirty="0">
                <a:effectLst/>
                <a:latin typeface="Calibri" pitchFamily="34" charset="0"/>
              </a:rPr>
              <a:t>modulada se le llama </a:t>
            </a:r>
            <a:r>
              <a:rPr lang="es-ES" b="1" i="1" dirty="0">
                <a:solidFill>
                  <a:schemeClr val="accent2">
                    <a:lumMod val="75000"/>
                  </a:schemeClr>
                </a:solidFill>
                <a:effectLst>
                  <a:outerShdw blurRad="38100" dist="38100" dir="2700000" algn="tl">
                    <a:srgbClr val="000000">
                      <a:alpha val="43137"/>
                    </a:srgbClr>
                  </a:outerShdw>
                </a:effectLst>
                <a:latin typeface="Calibri" pitchFamily="34" charset="0"/>
              </a:rPr>
              <a:t>Demodulación</a:t>
            </a:r>
            <a:r>
              <a:rPr lang="es-ES" dirty="0">
                <a:effectLst/>
                <a:latin typeface="Calibri" pitchFamily="34" charset="0"/>
              </a:rPr>
              <a:t>.</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Modulación y demodulación</a:t>
            </a:r>
            <a:endParaRPr lang="es-MX" sz="4000" cap="none" dirty="0"/>
          </a:p>
        </p:txBody>
      </p:sp>
      <p:sp>
        <p:nvSpPr>
          <p:cNvPr id="39" name="Rectangle 221"/>
          <p:cNvSpPr>
            <a:spLocks noGrp="1" noChangeArrowheads="1"/>
          </p:cNvSpPr>
          <p:nvPr>
            <p:ph type="ftr" sz="quarter" idx="11"/>
          </p:nvPr>
        </p:nvSpPr>
        <p:spPr/>
        <p:txBody>
          <a:bodyPr/>
          <a:lstStyle/>
          <a:p>
            <a:r>
              <a:rPr lang="es-MX"/>
              <a:t>José Juan Rincón Pasaye. FIE-UMSNH</a:t>
            </a:r>
          </a:p>
        </p:txBody>
      </p:sp>
      <p:sp>
        <p:nvSpPr>
          <p:cNvPr id="59395" name="Rectangle 3"/>
          <p:cNvSpPr>
            <a:spLocks noGrp="1" noChangeArrowheads="1"/>
          </p:cNvSpPr>
          <p:nvPr>
            <p:ph type="subTitle" idx="1"/>
          </p:nvPr>
        </p:nvSpPr>
        <p:spPr>
          <a:xfrm>
            <a:off x="179512" y="1196752"/>
            <a:ext cx="8856984" cy="3960440"/>
          </a:xfrm>
        </p:spPr>
        <p:txBody>
          <a:bodyPr/>
          <a:lstStyle/>
          <a:p>
            <a:pPr algn="just">
              <a:lnSpc>
                <a:spcPct val="80000"/>
              </a:lnSpc>
            </a:pPr>
            <a:endParaRPr lang="es-ES" sz="1000" b="1" dirty="0">
              <a:effectLst/>
              <a:latin typeface="Calibri" pitchFamily="34" charset="0"/>
            </a:endParaRPr>
          </a:p>
          <a:p>
            <a:pPr algn="just">
              <a:lnSpc>
                <a:spcPct val="80000"/>
              </a:lnSpc>
            </a:pPr>
            <a:r>
              <a:rPr lang="es-ES" sz="2800" b="1" dirty="0">
                <a:effectLst/>
                <a:latin typeface="Calibri" pitchFamily="34" charset="0"/>
              </a:rPr>
              <a:t>Ejemplo</a:t>
            </a:r>
            <a:r>
              <a:rPr lang="es-ES" sz="2800" dirty="0">
                <a:effectLst/>
                <a:latin typeface="Calibri" pitchFamily="34" charset="0"/>
              </a:rPr>
              <a:t>: Modulación de Amplitud (AM)</a:t>
            </a:r>
          </a:p>
        </p:txBody>
      </p:sp>
      <p:grpSp>
        <p:nvGrpSpPr>
          <p:cNvPr id="59500" name="Group 108"/>
          <p:cNvGrpSpPr>
            <a:grpSpLocks/>
          </p:cNvGrpSpPr>
          <p:nvPr/>
        </p:nvGrpSpPr>
        <p:grpSpPr bwMode="auto">
          <a:xfrm>
            <a:off x="3203575" y="2781300"/>
            <a:ext cx="2879725" cy="2159000"/>
            <a:chOff x="2019" y="1752"/>
            <a:chExt cx="1814" cy="1360"/>
          </a:xfrm>
        </p:grpSpPr>
        <p:sp>
          <p:nvSpPr>
            <p:cNvPr id="59484" name="Rectangle 92"/>
            <p:cNvSpPr>
              <a:spLocks noChangeArrowheads="1"/>
            </p:cNvSpPr>
            <p:nvPr/>
          </p:nvSpPr>
          <p:spPr bwMode="auto">
            <a:xfrm>
              <a:off x="2427" y="1752"/>
              <a:ext cx="998" cy="136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59481" name="Line 89"/>
            <p:cNvSpPr>
              <a:spLocks noChangeShapeType="1"/>
            </p:cNvSpPr>
            <p:nvPr/>
          </p:nvSpPr>
          <p:spPr bwMode="auto">
            <a:xfrm>
              <a:off x="2019" y="2069"/>
              <a:ext cx="408" cy="0"/>
            </a:xfrm>
            <a:prstGeom prst="line">
              <a:avLst/>
            </a:prstGeom>
            <a:noFill/>
            <a:ln w="38100">
              <a:solidFill>
                <a:schemeClr val="accent1"/>
              </a:solidFill>
              <a:round/>
              <a:headEnd/>
              <a:tailEnd type="triangle" w="med" len="med"/>
            </a:ln>
            <a:effectLst/>
          </p:spPr>
          <p:txBody>
            <a:bodyPr/>
            <a:lstStyle/>
            <a:p>
              <a:endParaRPr lang="es-ES"/>
            </a:p>
          </p:txBody>
        </p:sp>
        <p:sp>
          <p:nvSpPr>
            <p:cNvPr id="59482" name="Line 90"/>
            <p:cNvSpPr>
              <a:spLocks noChangeShapeType="1"/>
            </p:cNvSpPr>
            <p:nvPr/>
          </p:nvSpPr>
          <p:spPr bwMode="auto">
            <a:xfrm>
              <a:off x="2019" y="2840"/>
              <a:ext cx="408" cy="0"/>
            </a:xfrm>
            <a:prstGeom prst="line">
              <a:avLst/>
            </a:prstGeom>
            <a:noFill/>
            <a:ln w="38100">
              <a:solidFill>
                <a:schemeClr val="accent1"/>
              </a:solidFill>
              <a:round/>
              <a:headEnd/>
              <a:tailEnd type="triangle" w="med" len="med"/>
            </a:ln>
            <a:effectLst/>
          </p:spPr>
          <p:txBody>
            <a:bodyPr/>
            <a:lstStyle/>
            <a:p>
              <a:endParaRPr lang="es-ES"/>
            </a:p>
          </p:txBody>
        </p:sp>
        <p:sp>
          <p:nvSpPr>
            <p:cNvPr id="59483" name="Text Box 91"/>
            <p:cNvSpPr txBox="1">
              <a:spLocks noChangeArrowheads="1"/>
            </p:cNvSpPr>
            <p:nvPr/>
          </p:nvSpPr>
          <p:spPr bwMode="auto">
            <a:xfrm>
              <a:off x="2472" y="2166"/>
              <a:ext cx="908" cy="538"/>
            </a:xfrm>
            <a:prstGeom prst="rect">
              <a:avLst/>
            </a:prstGeom>
            <a:noFill/>
            <a:ln w="9525">
              <a:noFill/>
              <a:miter lim="800000"/>
              <a:headEnd/>
              <a:tailEnd/>
            </a:ln>
            <a:effectLst/>
          </p:spPr>
          <p:txBody>
            <a:bodyPr>
              <a:spAutoFit/>
            </a:bodyPr>
            <a:lstStyle/>
            <a:p>
              <a:pPr algn="ctr">
                <a:spcBef>
                  <a:spcPct val="50000"/>
                </a:spcBef>
              </a:pPr>
              <a:r>
                <a:rPr lang="es-MX" sz="2000">
                  <a:effectLst>
                    <a:outerShdw blurRad="38100" dist="38100" dir="2700000" algn="tl">
                      <a:srgbClr val="000000"/>
                    </a:outerShdw>
                  </a:effectLst>
                </a:rPr>
                <a:t>Modulador</a:t>
              </a:r>
            </a:p>
            <a:p>
              <a:pPr algn="ctr">
                <a:spcBef>
                  <a:spcPct val="50000"/>
                </a:spcBef>
              </a:pPr>
              <a:r>
                <a:rPr lang="es-MX" sz="2000">
                  <a:effectLst>
                    <a:outerShdw blurRad="38100" dist="38100" dir="2700000" algn="tl">
                      <a:srgbClr val="000000"/>
                    </a:outerShdw>
                  </a:effectLst>
                </a:rPr>
                <a:t>AM</a:t>
              </a:r>
            </a:p>
          </p:txBody>
        </p:sp>
        <p:sp>
          <p:nvSpPr>
            <p:cNvPr id="59485" name="Line 93"/>
            <p:cNvSpPr>
              <a:spLocks noChangeShapeType="1"/>
            </p:cNvSpPr>
            <p:nvPr/>
          </p:nvSpPr>
          <p:spPr bwMode="auto">
            <a:xfrm>
              <a:off x="3425" y="2432"/>
              <a:ext cx="408" cy="0"/>
            </a:xfrm>
            <a:prstGeom prst="line">
              <a:avLst/>
            </a:prstGeom>
            <a:noFill/>
            <a:ln w="38100">
              <a:solidFill>
                <a:schemeClr val="accent1"/>
              </a:solidFill>
              <a:round/>
              <a:headEnd/>
              <a:tailEnd type="triangle" w="med" len="med"/>
            </a:ln>
            <a:effectLst/>
          </p:spPr>
          <p:txBody>
            <a:bodyPr/>
            <a:lstStyle/>
            <a:p>
              <a:endParaRPr lang="es-ES"/>
            </a:p>
          </p:txBody>
        </p:sp>
      </p:grpSp>
      <p:grpSp>
        <p:nvGrpSpPr>
          <p:cNvPr id="59486" name="Group 94"/>
          <p:cNvGrpSpPr>
            <a:grpSpLocks/>
          </p:cNvGrpSpPr>
          <p:nvPr/>
        </p:nvGrpSpPr>
        <p:grpSpPr bwMode="auto">
          <a:xfrm>
            <a:off x="6156325" y="3284538"/>
            <a:ext cx="2566988" cy="1096962"/>
            <a:chOff x="819" y="1636"/>
            <a:chExt cx="1663" cy="691"/>
          </a:xfrm>
        </p:grpSpPr>
        <p:sp>
          <p:nvSpPr>
            <p:cNvPr id="59487" name="Freeform 95"/>
            <p:cNvSpPr>
              <a:spLocks/>
            </p:cNvSpPr>
            <p:nvPr/>
          </p:nvSpPr>
          <p:spPr bwMode="auto">
            <a:xfrm>
              <a:off x="819" y="1636"/>
              <a:ext cx="1339" cy="691"/>
            </a:xfrm>
            <a:custGeom>
              <a:avLst/>
              <a:gdLst/>
              <a:ahLst/>
              <a:cxnLst>
                <a:cxn ang="0">
                  <a:pos x="56" y="656"/>
                </a:cxn>
                <a:cxn ang="0">
                  <a:pos x="184" y="288"/>
                </a:cxn>
                <a:cxn ang="0">
                  <a:pos x="240" y="168"/>
                </a:cxn>
                <a:cxn ang="0">
                  <a:pos x="272" y="120"/>
                </a:cxn>
                <a:cxn ang="0">
                  <a:pos x="305" y="64"/>
                </a:cxn>
                <a:cxn ang="0">
                  <a:pos x="337" y="40"/>
                </a:cxn>
                <a:cxn ang="0">
                  <a:pos x="353" y="24"/>
                </a:cxn>
                <a:cxn ang="0">
                  <a:pos x="369" y="16"/>
                </a:cxn>
                <a:cxn ang="0">
                  <a:pos x="385" y="8"/>
                </a:cxn>
                <a:cxn ang="0">
                  <a:pos x="393" y="0"/>
                </a:cxn>
                <a:cxn ang="0">
                  <a:pos x="401" y="0"/>
                </a:cxn>
                <a:cxn ang="0">
                  <a:pos x="409" y="0"/>
                </a:cxn>
                <a:cxn ang="0">
                  <a:pos x="417" y="0"/>
                </a:cxn>
                <a:cxn ang="0">
                  <a:pos x="425" y="0"/>
                </a:cxn>
                <a:cxn ang="0">
                  <a:pos x="433" y="0"/>
                </a:cxn>
                <a:cxn ang="0">
                  <a:pos x="441" y="8"/>
                </a:cxn>
                <a:cxn ang="0">
                  <a:pos x="457" y="8"/>
                </a:cxn>
                <a:cxn ang="0">
                  <a:pos x="473" y="16"/>
                </a:cxn>
                <a:cxn ang="0">
                  <a:pos x="497" y="40"/>
                </a:cxn>
                <a:cxn ang="0">
                  <a:pos x="513" y="56"/>
                </a:cxn>
                <a:cxn ang="0">
                  <a:pos x="553" y="112"/>
                </a:cxn>
                <a:cxn ang="0">
                  <a:pos x="617" y="232"/>
                </a:cxn>
                <a:cxn ang="0">
                  <a:pos x="969" y="1223"/>
                </a:cxn>
                <a:cxn ang="0">
                  <a:pos x="1025" y="1359"/>
                </a:cxn>
                <a:cxn ang="0">
                  <a:pos x="1057" y="1431"/>
                </a:cxn>
                <a:cxn ang="0">
                  <a:pos x="1105" y="1519"/>
                </a:cxn>
                <a:cxn ang="0">
                  <a:pos x="1137" y="1559"/>
                </a:cxn>
                <a:cxn ang="0">
                  <a:pos x="1161" y="1583"/>
                </a:cxn>
                <a:cxn ang="0">
                  <a:pos x="1177" y="1599"/>
                </a:cxn>
                <a:cxn ang="0">
                  <a:pos x="1193" y="1615"/>
                </a:cxn>
                <a:cxn ang="0">
                  <a:pos x="1209" y="1615"/>
                </a:cxn>
                <a:cxn ang="0">
                  <a:pos x="1217" y="1623"/>
                </a:cxn>
                <a:cxn ang="0">
                  <a:pos x="1225" y="1623"/>
                </a:cxn>
                <a:cxn ang="0">
                  <a:pos x="1233" y="1623"/>
                </a:cxn>
                <a:cxn ang="0">
                  <a:pos x="1241" y="1623"/>
                </a:cxn>
                <a:cxn ang="0">
                  <a:pos x="1249" y="1623"/>
                </a:cxn>
                <a:cxn ang="0">
                  <a:pos x="1258" y="1623"/>
                </a:cxn>
                <a:cxn ang="0">
                  <a:pos x="1266" y="1623"/>
                </a:cxn>
                <a:cxn ang="0">
                  <a:pos x="1282" y="1615"/>
                </a:cxn>
                <a:cxn ang="0">
                  <a:pos x="1298" y="1607"/>
                </a:cxn>
                <a:cxn ang="0">
                  <a:pos x="1322" y="1591"/>
                </a:cxn>
                <a:cxn ang="0">
                  <a:pos x="1346" y="1567"/>
                </a:cxn>
                <a:cxn ang="0">
                  <a:pos x="1386" y="1511"/>
                </a:cxn>
                <a:cxn ang="0">
                  <a:pos x="1450" y="1383"/>
                </a:cxn>
                <a:cxn ang="0">
                  <a:pos x="1562" y="1095"/>
                </a:cxn>
                <a:cxn ang="0">
                  <a:pos x="1834" y="312"/>
                </a:cxn>
                <a:cxn ang="0">
                  <a:pos x="1866" y="232"/>
                </a:cxn>
                <a:cxn ang="0">
                  <a:pos x="1906" y="144"/>
                </a:cxn>
                <a:cxn ang="0">
                  <a:pos x="1938" y="96"/>
                </a:cxn>
                <a:cxn ang="0">
                  <a:pos x="1962" y="64"/>
                </a:cxn>
                <a:cxn ang="0">
                  <a:pos x="1994" y="40"/>
                </a:cxn>
                <a:cxn ang="0">
                  <a:pos x="2018" y="16"/>
                </a:cxn>
                <a:cxn ang="0">
                  <a:pos x="2026" y="8"/>
                </a:cxn>
                <a:cxn ang="0">
                  <a:pos x="2042" y="8"/>
                </a:cxn>
                <a:cxn ang="0">
                  <a:pos x="2050" y="0"/>
                </a:cxn>
                <a:cxn ang="0">
                  <a:pos x="2058" y="0"/>
                </a:cxn>
                <a:cxn ang="0">
                  <a:pos x="2066" y="0"/>
                </a:cxn>
                <a:cxn ang="0">
                  <a:pos x="2074" y="0"/>
                </a:cxn>
                <a:cxn ang="0">
                  <a:pos x="2082" y="0"/>
                </a:cxn>
                <a:cxn ang="0">
                  <a:pos x="2090" y="0"/>
                </a:cxn>
                <a:cxn ang="0">
                  <a:pos x="2098" y="8"/>
                </a:cxn>
                <a:cxn ang="0">
                  <a:pos x="2114" y="8"/>
                </a:cxn>
              </a:cxnLst>
              <a:rect l="0" t="0" r="r" b="b"/>
              <a:pathLst>
                <a:path w="2122" h="1623">
                  <a:moveTo>
                    <a:pt x="0" y="816"/>
                  </a:moveTo>
                  <a:lnTo>
                    <a:pt x="0" y="808"/>
                  </a:lnTo>
                  <a:lnTo>
                    <a:pt x="0" y="808"/>
                  </a:lnTo>
                  <a:lnTo>
                    <a:pt x="0" y="800"/>
                  </a:lnTo>
                  <a:lnTo>
                    <a:pt x="8" y="792"/>
                  </a:lnTo>
                  <a:lnTo>
                    <a:pt x="16" y="776"/>
                  </a:lnTo>
                  <a:lnTo>
                    <a:pt x="24" y="736"/>
                  </a:lnTo>
                  <a:lnTo>
                    <a:pt x="56" y="656"/>
                  </a:lnTo>
                  <a:lnTo>
                    <a:pt x="112" y="488"/>
                  </a:lnTo>
                  <a:lnTo>
                    <a:pt x="160" y="352"/>
                  </a:lnTo>
                  <a:lnTo>
                    <a:pt x="160" y="344"/>
                  </a:lnTo>
                  <a:lnTo>
                    <a:pt x="160" y="344"/>
                  </a:lnTo>
                  <a:lnTo>
                    <a:pt x="160" y="344"/>
                  </a:lnTo>
                  <a:lnTo>
                    <a:pt x="168" y="336"/>
                  </a:lnTo>
                  <a:lnTo>
                    <a:pt x="176" y="320"/>
                  </a:lnTo>
                  <a:lnTo>
                    <a:pt x="184" y="288"/>
                  </a:lnTo>
                  <a:lnTo>
                    <a:pt x="208" y="232"/>
                  </a:lnTo>
                  <a:lnTo>
                    <a:pt x="216" y="224"/>
                  </a:lnTo>
                  <a:lnTo>
                    <a:pt x="216" y="224"/>
                  </a:lnTo>
                  <a:lnTo>
                    <a:pt x="216" y="224"/>
                  </a:lnTo>
                  <a:lnTo>
                    <a:pt x="216" y="216"/>
                  </a:lnTo>
                  <a:lnTo>
                    <a:pt x="224" y="200"/>
                  </a:lnTo>
                  <a:lnTo>
                    <a:pt x="240" y="176"/>
                  </a:lnTo>
                  <a:lnTo>
                    <a:pt x="240" y="168"/>
                  </a:lnTo>
                  <a:lnTo>
                    <a:pt x="240" y="168"/>
                  </a:lnTo>
                  <a:lnTo>
                    <a:pt x="240" y="168"/>
                  </a:lnTo>
                  <a:lnTo>
                    <a:pt x="248" y="160"/>
                  </a:lnTo>
                  <a:lnTo>
                    <a:pt x="256" y="144"/>
                  </a:lnTo>
                  <a:lnTo>
                    <a:pt x="264" y="120"/>
                  </a:lnTo>
                  <a:lnTo>
                    <a:pt x="272" y="120"/>
                  </a:lnTo>
                  <a:lnTo>
                    <a:pt x="272" y="120"/>
                  </a:lnTo>
                  <a:lnTo>
                    <a:pt x="272" y="120"/>
                  </a:lnTo>
                  <a:lnTo>
                    <a:pt x="272" y="112"/>
                  </a:lnTo>
                  <a:lnTo>
                    <a:pt x="280" y="104"/>
                  </a:lnTo>
                  <a:lnTo>
                    <a:pt x="297" y="88"/>
                  </a:lnTo>
                  <a:lnTo>
                    <a:pt x="297" y="80"/>
                  </a:lnTo>
                  <a:lnTo>
                    <a:pt x="297" y="80"/>
                  </a:lnTo>
                  <a:lnTo>
                    <a:pt x="297" y="80"/>
                  </a:lnTo>
                  <a:lnTo>
                    <a:pt x="297" y="72"/>
                  </a:lnTo>
                  <a:lnTo>
                    <a:pt x="305" y="64"/>
                  </a:lnTo>
                  <a:lnTo>
                    <a:pt x="321" y="56"/>
                  </a:lnTo>
                  <a:lnTo>
                    <a:pt x="321" y="48"/>
                  </a:lnTo>
                  <a:lnTo>
                    <a:pt x="321" y="48"/>
                  </a:lnTo>
                  <a:lnTo>
                    <a:pt x="321" y="48"/>
                  </a:lnTo>
                  <a:lnTo>
                    <a:pt x="329" y="48"/>
                  </a:lnTo>
                  <a:lnTo>
                    <a:pt x="337" y="40"/>
                  </a:lnTo>
                  <a:lnTo>
                    <a:pt x="337" y="40"/>
                  </a:lnTo>
                  <a:lnTo>
                    <a:pt x="337" y="40"/>
                  </a:lnTo>
                  <a:lnTo>
                    <a:pt x="337" y="32"/>
                  </a:lnTo>
                  <a:lnTo>
                    <a:pt x="345" y="32"/>
                  </a:lnTo>
                  <a:lnTo>
                    <a:pt x="345" y="24"/>
                  </a:lnTo>
                  <a:lnTo>
                    <a:pt x="353" y="24"/>
                  </a:lnTo>
                  <a:lnTo>
                    <a:pt x="353" y="24"/>
                  </a:lnTo>
                  <a:lnTo>
                    <a:pt x="353" y="24"/>
                  </a:lnTo>
                  <a:lnTo>
                    <a:pt x="353" y="24"/>
                  </a:lnTo>
                  <a:lnTo>
                    <a:pt x="353" y="24"/>
                  </a:lnTo>
                  <a:lnTo>
                    <a:pt x="361" y="16"/>
                  </a:lnTo>
                  <a:lnTo>
                    <a:pt x="361" y="16"/>
                  </a:lnTo>
                  <a:lnTo>
                    <a:pt x="361" y="16"/>
                  </a:lnTo>
                  <a:lnTo>
                    <a:pt x="361" y="16"/>
                  </a:lnTo>
                  <a:lnTo>
                    <a:pt x="361" y="16"/>
                  </a:lnTo>
                  <a:lnTo>
                    <a:pt x="369" y="16"/>
                  </a:lnTo>
                  <a:lnTo>
                    <a:pt x="369" y="16"/>
                  </a:lnTo>
                  <a:lnTo>
                    <a:pt x="369" y="16"/>
                  </a:lnTo>
                  <a:lnTo>
                    <a:pt x="369" y="8"/>
                  </a:lnTo>
                  <a:lnTo>
                    <a:pt x="377" y="8"/>
                  </a:lnTo>
                  <a:lnTo>
                    <a:pt x="377" y="8"/>
                  </a:lnTo>
                  <a:lnTo>
                    <a:pt x="377" y="8"/>
                  </a:lnTo>
                  <a:lnTo>
                    <a:pt x="377" y="8"/>
                  </a:lnTo>
                  <a:lnTo>
                    <a:pt x="377" y="8"/>
                  </a:lnTo>
                  <a:lnTo>
                    <a:pt x="385" y="8"/>
                  </a:lnTo>
                  <a:lnTo>
                    <a:pt x="385" y="8"/>
                  </a:lnTo>
                  <a:lnTo>
                    <a:pt x="385" y="8"/>
                  </a:lnTo>
                  <a:lnTo>
                    <a:pt x="385" y="8"/>
                  </a:lnTo>
                  <a:lnTo>
                    <a:pt x="393" y="8"/>
                  </a:lnTo>
                  <a:lnTo>
                    <a:pt x="393" y="0"/>
                  </a:lnTo>
                  <a:lnTo>
                    <a:pt x="393" y="0"/>
                  </a:lnTo>
                  <a:lnTo>
                    <a:pt x="393" y="0"/>
                  </a:lnTo>
                  <a:lnTo>
                    <a:pt x="393" y="0"/>
                  </a:lnTo>
                  <a:lnTo>
                    <a:pt x="393" y="0"/>
                  </a:lnTo>
                  <a:lnTo>
                    <a:pt x="401" y="0"/>
                  </a:lnTo>
                  <a:lnTo>
                    <a:pt x="401" y="0"/>
                  </a:lnTo>
                  <a:lnTo>
                    <a:pt x="401" y="0"/>
                  </a:lnTo>
                  <a:lnTo>
                    <a:pt x="401" y="0"/>
                  </a:lnTo>
                  <a:lnTo>
                    <a:pt x="401" y="0"/>
                  </a:lnTo>
                  <a:lnTo>
                    <a:pt x="401" y="0"/>
                  </a:lnTo>
                  <a:lnTo>
                    <a:pt x="401" y="0"/>
                  </a:lnTo>
                  <a:lnTo>
                    <a:pt x="401" y="0"/>
                  </a:lnTo>
                  <a:lnTo>
                    <a:pt x="409" y="0"/>
                  </a:lnTo>
                  <a:lnTo>
                    <a:pt x="409" y="0"/>
                  </a:lnTo>
                  <a:lnTo>
                    <a:pt x="409" y="0"/>
                  </a:lnTo>
                  <a:lnTo>
                    <a:pt x="409" y="0"/>
                  </a:lnTo>
                  <a:lnTo>
                    <a:pt x="409" y="0"/>
                  </a:lnTo>
                  <a:lnTo>
                    <a:pt x="409" y="0"/>
                  </a:lnTo>
                  <a:lnTo>
                    <a:pt x="409" y="0"/>
                  </a:lnTo>
                  <a:lnTo>
                    <a:pt x="409" y="0"/>
                  </a:lnTo>
                  <a:lnTo>
                    <a:pt x="409" y="0"/>
                  </a:lnTo>
                  <a:lnTo>
                    <a:pt x="409" y="0"/>
                  </a:lnTo>
                  <a:lnTo>
                    <a:pt x="417" y="0"/>
                  </a:lnTo>
                  <a:lnTo>
                    <a:pt x="417" y="0"/>
                  </a:lnTo>
                  <a:lnTo>
                    <a:pt x="417" y="0"/>
                  </a:lnTo>
                  <a:lnTo>
                    <a:pt x="417" y="0"/>
                  </a:lnTo>
                  <a:lnTo>
                    <a:pt x="417" y="0"/>
                  </a:lnTo>
                  <a:lnTo>
                    <a:pt x="417" y="0"/>
                  </a:lnTo>
                  <a:lnTo>
                    <a:pt x="417" y="0"/>
                  </a:lnTo>
                  <a:lnTo>
                    <a:pt x="417" y="0"/>
                  </a:lnTo>
                  <a:lnTo>
                    <a:pt x="417" y="0"/>
                  </a:lnTo>
                  <a:lnTo>
                    <a:pt x="425" y="0"/>
                  </a:lnTo>
                  <a:lnTo>
                    <a:pt x="425" y="0"/>
                  </a:lnTo>
                  <a:lnTo>
                    <a:pt x="425" y="0"/>
                  </a:lnTo>
                  <a:lnTo>
                    <a:pt x="425" y="0"/>
                  </a:lnTo>
                  <a:lnTo>
                    <a:pt x="425" y="0"/>
                  </a:lnTo>
                  <a:lnTo>
                    <a:pt x="425" y="0"/>
                  </a:lnTo>
                  <a:lnTo>
                    <a:pt x="425" y="0"/>
                  </a:lnTo>
                  <a:lnTo>
                    <a:pt x="425" y="0"/>
                  </a:lnTo>
                  <a:lnTo>
                    <a:pt x="425" y="0"/>
                  </a:lnTo>
                  <a:lnTo>
                    <a:pt x="433" y="0"/>
                  </a:lnTo>
                  <a:lnTo>
                    <a:pt x="433" y="0"/>
                  </a:lnTo>
                  <a:lnTo>
                    <a:pt x="433" y="0"/>
                  </a:lnTo>
                  <a:lnTo>
                    <a:pt x="433" y="0"/>
                  </a:lnTo>
                  <a:lnTo>
                    <a:pt x="433" y="0"/>
                  </a:lnTo>
                  <a:lnTo>
                    <a:pt x="433" y="0"/>
                  </a:lnTo>
                  <a:lnTo>
                    <a:pt x="433" y="0"/>
                  </a:lnTo>
                  <a:lnTo>
                    <a:pt x="433" y="0"/>
                  </a:lnTo>
                  <a:lnTo>
                    <a:pt x="441" y="0"/>
                  </a:lnTo>
                  <a:lnTo>
                    <a:pt x="441" y="0"/>
                  </a:lnTo>
                  <a:lnTo>
                    <a:pt x="441" y="8"/>
                  </a:lnTo>
                  <a:lnTo>
                    <a:pt x="441" y="8"/>
                  </a:lnTo>
                  <a:lnTo>
                    <a:pt x="441" y="8"/>
                  </a:lnTo>
                  <a:lnTo>
                    <a:pt x="449" y="8"/>
                  </a:lnTo>
                  <a:lnTo>
                    <a:pt x="449" y="8"/>
                  </a:lnTo>
                  <a:lnTo>
                    <a:pt x="449" y="8"/>
                  </a:lnTo>
                  <a:lnTo>
                    <a:pt x="449" y="8"/>
                  </a:lnTo>
                  <a:lnTo>
                    <a:pt x="449" y="8"/>
                  </a:lnTo>
                  <a:lnTo>
                    <a:pt x="449" y="8"/>
                  </a:lnTo>
                  <a:lnTo>
                    <a:pt x="457" y="8"/>
                  </a:lnTo>
                  <a:lnTo>
                    <a:pt x="457" y="8"/>
                  </a:lnTo>
                  <a:lnTo>
                    <a:pt x="457" y="8"/>
                  </a:lnTo>
                  <a:lnTo>
                    <a:pt x="457" y="8"/>
                  </a:lnTo>
                  <a:lnTo>
                    <a:pt x="457" y="16"/>
                  </a:lnTo>
                  <a:lnTo>
                    <a:pt x="465" y="16"/>
                  </a:lnTo>
                  <a:lnTo>
                    <a:pt x="473" y="16"/>
                  </a:lnTo>
                  <a:lnTo>
                    <a:pt x="473" y="16"/>
                  </a:lnTo>
                  <a:lnTo>
                    <a:pt x="473" y="16"/>
                  </a:lnTo>
                  <a:lnTo>
                    <a:pt x="473" y="24"/>
                  </a:lnTo>
                  <a:lnTo>
                    <a:pt x="473" y="24"/>
                  </a:lnTo>
                  <a:lnTo>
                    <a:pt x="481" y="24"/>
                  </a:lnTo>
                  <a:lnTo>
                    <a:pt x="481" y="32"/>
                  </a:lnTo>
                  <a:lnTo>
                    <a:pt x="489" y="32"/>
                  </a:lnTo>
                  <a:lnTo>
                    <a:pt x="489" y="32"/>
                  </a:lnTo>
                  <a:lnTo>
                    <a:pt x="489" y="32"/>
                  </a:lnTo>
                  <a:lnTo>
                    <a:pt x="497" y="40"/>
                  </a:lnTo>
                  <a:lnTo>
                    <a:pt x="497" y="40"/>
                  </a:lnTo>
                  <a:lnTo>
                    <a:pt x="497" y="40"/>
                  </a:lnTo>
                  <a:lnTo>
                    <a:pt x="497" y="40"/>
                  </a:lnTo>
                  <a:lnTo>
                    <a:pt x="505" y="48"/>
                  </a:lnTo>
                  <a:lnTo>
                    <a:pt x="513" y="56"/>
                  </a:lnTo>
                  <a:lnTo>
                    <a:pt x="513" y="56"/>
                  </a:lnTo>
                  <a:lnTo>
                    <a:pt x="513" y="56"/>
                  </a:lnTo>
                  <a:lnTo>
                    <a:pt x="513" y="56"/>
                  </a:lnTo>
                  <a:lnTo>
                    <a:pt x="521" y="64"/>
                  </a:lnTo>
                  <a:lnTo>
                    <a:pt x="529" y="72"/>
                  </a:lnTo>
                  <a:lnTo>
                    <a:pt x="537" y="88"/>
                  </a:lnTo>
                  <a:lnTo>
                    <a:pt x="537" y="88"/>
                  </a:lnTo>
                  <a:lnTo>
                    <a:pt x="537" y="88"/>
                  </a:lnTo>
                  <a:lnTo>
                    <a:pt x="545" y="96"/>
                  </a:lnTo>
                  <a:lnTo>
                    <a:pt x="545" y="96"/>
                  </a:lnTo>
                  <a:lnTo>
                    <a:pt x="553" y="112"/>
                  </a:lnTo>
                  <a:lnTo>
                    <a:pt x="569" y="128"/>
                  </a:lnTo>
                  <a:lnTo>
                    <a:pt x="593" y="176"/>
                  </a:lnTo>
                  <a:lnTo>
                    <a:pt x="593" y="176"/>
                  </a:lnTo>
                  <a:lnTo>
                    <a:pt x="593" y="176"/>
                  </a:lnTo>
                  <a:lnTo>
                    <a:pt x="593" y="184"/>
                  </a:lnTo>
                  <a:lnTo>
                    <a:pt x="601" y="192"/>
                  </a:lnTo>
                  <a:lnTo>
                    <a:pt x="601" y="200"/>
                  </a:lnTo>
                  <a:lnTo>
                    <a:pt x="617" y="232"/>
                  </a:lnTo>
                  <a:lnTo>
                    <a:pt x="641" y="288"/>
                  </a:lnTo>
                  <a:lnTo>
                    <a:pt x="697" y="424"/>
                  </a:lnTo>
                  <a:lnTo>
                    <a:pt x="753" y="576"/>
                  </a:lnTo>
                  <a:lnTo>
                    <a:pt x="809" y="744"/>
                  </a:lnTo>
                  <a:lnTo>
                    <a:pt x="857" y="911"/>
                  </a:lnTo>
                  <a:lnTo>
                    <a:pt x="913" y="1071"/>
                  </a:lnTo>
                  <a:lnTo>
                    <a:pt x="969" y="1223"/>
                  </a:lnTo>
                  <a:lnTo>
                    <a:pt x="969" y="1223"/>
                  </a:lnTo>
                  <a:lnTo>
                    <a:pt x="969" y="1231"/>
                  </a:lnTo>
                  <a:lnTo>
                    <a:pt x="969" y="1231"/>
                  </a:lnTo>
                  <a:lnTo>
                    <a:pt x="977" y="1239"/>
                  </a:lnTo>
                  <a:lnTo>
                    <a:pt x="977" y="1255"/>
                  </a:lnTo>
                  <a:lnTo>
                    <a:pt x="993" y="1295"/>
                  </a:lnTo>
                  <a:lnTo>
                    <a:pt x="1017" y="1351"/>
                  </a:lnTo>
                  <a:lnTo>
                    <a:pt x="1017" y="1359"/>
                  </a:lnTo>
                  <a:lnTo>
                    <a:pt x="1025" y="1359"/>
                  </a:lnTo>
                  <a:lnTo>
                    <a:pt x="1025" y="1359"/>
                  </a:lnTo>
                  <a:lnTo>
                    <a:pt x="1025" y="1367"/>
                  </a:lnTo>
                  <a:lnTo>
                    <a:pt x="1033" y="1383"/>
                  </a:lnTo>
                  <a:lnTo>
                    <a:pt x="1049" y="1415"/>
                  </a:lnTo>
                  <a:lnTo>
                    <a:pt x="1049" y="1415"/>
                  </a:lnTo>
                  <a:lnTo>
                    <a:pt x="1049" y="1423"/>
                  </a:lnTo>
                  <a:lnTo>
                    <a:pt x="1049" y="1423"/>
                  </a:lnTo>
                  <a:lnTo>
                    <a:pt x="1057" y="1431"/>
                  </a:lnTo>
                  <a:lnTo>
                    <a:pt x="1065" y="1447"/>
                  </a:lnTo>
                  <a:lnTo>
                    <a:pt x="1073" y="1471"/>
                  </a:lnTo>
                  <a:lnTo>
                    <a:pt x="1081" y="1471"/>
                  </a:lnTo>
                  <a:lnTo>
                    <a:pt x="1081" y="1471"/>
                  </a:lnTo>
                  <a:lnTo>
                    <a:pt x="1081" y="1479"/>
                  </a:lnTo>
                  <a:lnTo>
                    <a:pt x="1081" y="1479"/>
                  </a:lnTo>
                  <a:lnTo>
                    <a:pt x="1089" y="1495"/>
                  </a:lnTo>
                  <a:lnTo>
                    <a:pt x="1105" y="1519"/>
                  </a:lnTo>
                  <a:lnTo>
                    <a:pt x="1105" y="1519"/>
                  </a:lnTo>
                  <a:lnTo>
                    <a:pt x="1105" y="1519"/>
                  </a:lnTo>
                  <a:lnTo>
                    <a:pt x="1105" y="1519"/>
                  </a:lnTo>
                  <a:lnTo>
                    <a:pt x="1113" y="1527"/>
                  </a:lnTo>
                  <a:lnTo>
                    <a:pt x="1121" y="1535"/>
                  </a:lnTo>
                  <a:lnTo>
                    <a:pt x="1129" y="1559"/>
                  </a:lnTo>
                  <a:lnTo>
                    <a:pt x="1129" y="1559"/>
                  </a:lnTo>
                  <a:lnTo>
                    <a:pt x="1137" y="1559"/>
                  </a:lnTo>
                  <a:lnTo>
                    <a:pt x="1137" y="1559"/>
                  </a:lnTo>
                  <a:lnTo>
                    <a:pt x="1137" y="1567"/>
                  </a:lnTo>
                  <a:lnTo>
                    <a:pt x="1145" y="1575"/>
                  </a:lnTo>
                  <a:lnTo>
                    <a:pt x="1145" y="1575"/>
                  </a:lnTo>
                  <a:lnTo>
                    <a:pt x="1145" y="1575"/>
                  </a:lnTo>
                  <a:lnTo>
                    <a:pt x="1145" y="1575"/>
                  </a:lnTo>
                  <a:lnTo>
                    <a:pt x="1153" y="1575"/>
                  </a:lnTo>
                  <a:lnTo>
                    <a:pt x="1161" y="1583"/>
                  </a:lnTo>
                  <a:lnTo>
                    <a:pt x="1161" y="1583"/>
                  </a:lnTo>
                  <a:lnTo>
                    <a:pt x="1161" y="1583"/>
                  </a:lnTo>
                  <a:lnTo>
                    <a:pt x="1161" y="1591"/>
                  </a:lnTo>
                  <a:lnTo>
                    <a:pt x="1161" y="1591"/>
                  </a:lnTo>
                  <a:lnTo>
                    <a:pt x="1169" y="1599"/>
                  </a:lnTo>
                  <a:lnTo>
                    <a:pt x="1169" y="1599"/>
                  </a:lnTo>
                  <a:lnTo>
                    <a:pt x="1169" y="1599"/>
                  </a:lnTo>
                  <a:lnTo>
                    <a:pt x="1177" y="1599"/>
                  </a:lnTo>
                  <a:lnTo>
                    <a:pt x="1177" y="1599"/>
                  </a:lnTo>
                  <a:lnTo>
                    <a:pt x="1185" y="1607"/>
                  </a:lnTo>
                  <a:lnTo>
                    <a:pt x="1185" y="1607"/>
                  </a:lnTo>
                  <a:lnTo>
                    <a:pt x="1185" y="1607"/>
                  </a:lnTo>
                  <a:lnTo>
                    <a:pt x="1185" y="1607"/>
                  </a:lnTo>
                  <a:lnTo>
                    <a:pt x="1193" y="1607"/>
                  </a:lnTo>
                  <a:lnTo>
                    <a:pt x="1193" y="1615"/>
                  </a:lnTo>
                  <a:lnTo>
                    <a:pt x="1193" y="1615"/>
                  </a:lnTo>
                  <a:lnTo>
                    <a:pt x="1193" y="1615"/>
                  </a:lnTo>
                  <a:lnTo>
                    <a:pt x="1201" y="1615"/>
                  </a:lnTo>
                  <a:lnTo>
                    <a:pt x="1201" y="1615"/>
                  </a:lnTo>
                  <a:lnTo>
                    <a:pt x="1201" y="1615"/>
                  </a:lnTo>
                  <a:lnTo>
                    <a:pt x="1201" y="1615"/>
                  </a:lnTo>
                  <a:lnTo>
                    <a:pt x="1201" y="1615"/>
                  </a:lnTo>
                  <a:lnTo>
                    <a:pt x="1209" y="1615"/>
                  </a:lnTo>
                  <a:lnTo>
                    <a:pt x="1209" y="1615"/>
                  </a:lnTo>
                  <a:lnTo>
                    <a:pt x="1209" y="1623"/>
                  </a:lnTo>
                  <a:lnTo>
                    <a:pt x="1209" y="1623"/>
                  </a:lnTo>
                  <a:lnTo>
                    <a:pt x="1209" y="1623"/>
                  </a:lnTo>
                  <a:lnTo>
                    <a:pt x="1209" y="1623"/>
                  </a:lnTo>
                  <a:lnTo>
                    <a:pt x="1217" y="1623"/>
                  </a:lnTo>
                  <a:lnTo>
                    <a:pt x="1217" y="1623"/>
                  </a:lnTo>
                  <a:lnTo>
                    <a:pt x="1217" y="1623"/>
                  </a:lnTo>
                  <a:lnTo>
                    <a:pt x="1217" y="1623"/>
                  </a:lnTo>
                  <a:lnTo>
                    <a:pt x="1217" y="1623"/>
                  </a:lnTo>
                  <a:lnTo>
                    <a:pt x="1217" y="1623"/>
                  </a:lnTo>
                  <a:lnTo>
                    <a:pt x="1225" y="1623"/>
                  </a:lnTo>
                  <a:lnTo>
                    <a:pt x="1225" y="1623"/>
                  </a:lnTo>
                  <a:lnTo>
                    <a:pt x="1225" y="1623"/>
                  </a:lnTo>
                  <a:lnTo>
                    <a:pt x="1225" y="1623"/>
                  </a:lnTo>
                  <a:lnTo>
                    <a:pt x="1225" y="1623"/>
                  </a:lnTo>
                  <a:lnTo>
                    <a:pt x="1225" y="1623"/>
                  </a:lnTo>
                  <a:lnTo>
                    <a:pt x="1225" y="1623"/>
                  </a:lnTo>
                  <a:lnTo>
                    <a:pt x="1225" y="1623"/>
                  </a:lnTo>
                  <a:lnTo>
                    <a:pt x="1233" y="1623"/>
                  </a:lnTo>
                  <a:lnTo>
                    <a:pt x="1233" y="1623"/>
                  </a:lnTo>
                  <a:lnTo>
                    <a:pt x="1233" y="1623"/>
                  </a:lnTo>
                  <a:lnTo>
                    <a:pt x="1233" y="1623"/>
                  </a:lnTo>
                  <a:lnTo>
                    <a:pt x="1233" y="1623"/>
                  </a:lnTo>
                  <a:lnTo>
                    <a:pt x="1233" y="1623"/>
                  </a:lnTo>
                  <a:lnTo>
                    <a:pt x="1233" y="1623"/>
                  </a:lnTo>
                  <a:lnTo>
                    <a:pt x="1233" y="1623"/>
                  </a:lnTo>
                  <a:lnTo>
                    <a:pt x="1233" y="1623"/>
                  </a:lnTo>
                  <a:lnTo>
                    <a:pt x="1241" y="1623"/>
                  </a:lnTo>
                  <a:lnTo>
                    <a:pt x="1241" y="1623"/>
                  </a:lnTo>
                  <a:lnTo>
                    <a:pt x="1241" y="1623"/>
                  </a:lnTo>
                  <a:lnTo>
                    <a:pt x="1241" y="1623"/>
                  </a:lnTo>
                  <a:lnTo>
                    <a:pt x="1241" y="1623"/>
                  </a:lnTo>
                  <a:lnTo>
                    <a:pt x="1241" y="1623"/>
                  </a:lnTo>
                  <a:lnTo>
                    <a:pt x="1241" y="1623"/>
                  </a:lnTo>
                  <a:lnTo>
                    <a:pt x="1241" y="1623"/>
                  </a:lnTo>
                  <a:lnTo>
                    <a:pt x="1241" y="1623"/>
                  </a:lnTo>
                  <a:lnTo>
                    <a:pt x="1241" y="1623"/>
                  </a:lnTo>
                  <a:lnTo>
                    <a:pt x="1249" y="1623"/>
                  </a:lnTo>
                  <a:lnTo>
                    <a:pt x="1249" y="1623"/>
                  </a:lnTo>
                  <a:lnTo>
                    <a:pt x="1249" y="1623"/>
                  </a:lnTo>
                  <a:lnTo>
                    <a:pt x="1249" y="1623"/>
                  </a:lnTo>
                  <a:lnTo>
                    <a:pt x="1249" y="1623"/>
                  </a:lnTo>
                  <a:lnTo>
                    <a:pt x="1249" y="1623"/>
                  </a:lnTo>
                  <a:lnTo>
                    <a:pt x="1249" y="1623"/>
                  </a:lnTo>
                  <a:lnTo>
                    <a:pt x="1249" y="1623"/>
                  </a:lnTo>
                  <a:lnTo>
                    <a:pt x="1249" y="1623"/>
                  </a:lnTo>
                  <a:lnTo>
                    <a:pt x="1258" y="1623"/>
                  </a:lnTo>
                  <a:lnTo>
                    <a:pt x="1258" y="1623"/>
                  </a:lnTo>
                  <a:lnTo>
                    <a:pt x="1258" y="1623"/>
                  </a:lnTo>
                  <a:lnTo>
                    <a:pt x="1258" y="1623"/>
                  </a:lnTo>
                  <a:lnTo>
                    <a:pt x="1258" y="1623"/>
                  </a:lnTo>
                  <a:lnTo>
                    <a:pt x="1258" y="1623"/>
                  </a:lnTo>
                  <a:lnTo>
                    <a:pt x="1258" y="1623"/>
                  </a:lnTo>
                  <a:lnTo>
                    <a:pt x="1258" y="1623"/>
                  </a:lnTo>
                  <a:lnTo>
                    <a:pt x="1266" y="1623"/>
                  </a:lnTo>
                  <a:lnTo>
                    <a:pt x="1266" y="1623"/>
                  </a:lnTo>
                  <a:lnTo>
                    <a:pt x="1266" y="1623"/>
                  </a:lnTo>
                  <a:lnTo>
                    <a:pt x="1266" y="1623"/>
                  </a:lnTo>
                  <a:lnTo>
                    <a:pt x="1266" y="1623"/>
                  </a:lnTo>
                  <a:lnTo>
                    <a:pt x="1274" y="1623"/>
                  </a:lnTo>
                  <a:lnTo>
                    <a:pt x="1274" y="1623"/>
                  </a:lnTo>
                  <a:lnTo>
                    <a:pt x="1274" y="1623"/>
                  </a:lnTo>
                  <a:lnTo>
                    <a:pt x="1274" y="1623"/>
                  </a:lnTo>
                  <a:lnTo>
                    <a:pt x="1282" y="1615"/>
                  </a:lnTo>
                  <a:lnTo>
                    <a:pt x="1282" y="1615"/>
                  </a:lnTo>
                  <a:lnTo>
                    <a:pt x="1282" y="1615"/>
                  </a:lnTo>
                  <a:lnTo>
                    <a:pt x="1282" y="1615"/>
                  </a:lnTo>
                  <a:lnTo>
                    <a:pt x="1282" y="1615"/>
                  </a:lnTo>
                  <a:lnTo>
                    <a:pt x="1290" y="1615"/>
                  </a:lnTo>
                  <a:lnTo>
                    <a:pt x="1290" y="1615"/>
                  </a:lnTo>
                  <a:lnTo>
                    <a:pt x="1298" y="1615"/>
                  </a:lnTo>
                  <a:lnTo>
                    <a:pt x="1298" y="1607"/>
                  </a:lnTo>
                  <a:lnTo>
                    <a:pt x="1298" y="1607"/>
                  </a:lnTo>
                  <a:lnTo>
                    <a:pt x="1306" y="1607"/>
                  </a:lnTo>
                  <a:lnTo>
                    <a:pt x="1306" y="1607"/>
                  </a:lnTo>
                  <a:lnTo>
                    <a:pt x="1306" y="1599"/>
                  </a:lnTo>
                  <a:lnTo>
                    <a:pt x="1306" y="1599"/>
                  </a:lnTo>
                  <a:lnTo>
                    <a:pt x="1314" y="1599"/>
                  </a:lnTo>
                  <a:lnTo>
                    <a:pt x="1322" y="1591"/>
                  </a:lnTo>
                  <a:lnTo>
                    <a:pt x="1322" y="1591"/>
                  </a:lnTo>
                  <a:lnTo>
                    <a:pt x="1322" y="1591"/>
                  </a:lnTo>
                  <a:lnTo>
                    <a:pt x="1322" y="1591"/>
                  </a:lnTo>
                  <a:lnTo>
                    <a:pt x="1322" y="1591"/>
                  </a:lnTo>
                  <a:lnTo>
                    <a:pt x="1330" y="1583"/>
                  </a:lnTo>
                  <a:lnTo>
                    <a:pt x="1346" y="1567"/>
                  </a:lnTo>
                  <a:lnTo>
                    <a:pt x="1346" y="1567"/>
                  </a:lnTo>
                  <a:lnTo>
                    <a:pt x="1346" y="1567"/>
                  </a:lnTo>
                  <a:lnTo>
                    <a:pt x="1346" y="1567"/>
                  </a:lnTo>
                  <a:lnTo>
                    <a:pt x="1354" y="1559"/>
                  </a:lnTo>
                  <a:lnTo>
                    <a:pt x="1354" y="1551"/>
                  </a:lnTo>
                  <a:lnTo>
                    <a:pt x="1370" y="1535"/>
                  </a:lnTo>
                  <a:lnTo>
                    <a:pt x="1370" y="1527"/>
                  </a:lnTo>
                  <a:lnTo>
                    <a:pt x="1370" y="1527"/>
                  </a:lnTo>
                  <a:lnTo>
                    <a:pt x="1378" y="1527"/>
                  </a:lnTo>
                  <a:lnTo>
                    <a:pt x="1378" y="1519"/>
                  </a:lnTo>
                  <a:lnTo>
                    <a:pt x="1386" y="1511"/>
                  </a:lnTo>
                  <a:lnTo>
                    <a:pt x="1402" y="1487"/>
                  </a:lnTo>
                  <a:lnTo>
                    <a:pt x="1402" y="1487"/>
                  </a:lnTo>
                  <a:lnTo>
                    <a:pt x="1402" y="1487"/>
                  </a:lnTo>
                  <a:lnTo>
                    <a:pt x="1402" y="1479"/>
                  </a:lnTo>
                  <a:lnTo>
                    <a:pt x="1402" y="1479"/>
                  </a:lnTo>
                  <a:lnTo>
                    <a:pt x="1410" y="1463"/>
                  </a:lnTo>
                  <a:lnTo>
                    <a:pt x="1426" y="1439"/>
                  </a:lnTo>
                  <a:lnTo>
                    <a:pt x="1450" y="1383"/>
                  </a:lnTo>
                  <a:lnTo>
                    <a:pt x="1450" y="1383"/>
                  </a:lnTo>
                  <a:lnTo>
                    <a:pt x="1450" y="1383"/>
                  </a:lnTo>
                  <a:lnTo>
                    <a:pt x="1458" y="1375"/>
                  </a:lnTo>
                  <a:lnTo>
                    <a:pt x="1458" y="1367"/>
                  </a:lnTo>
                  <a:lnTo>
                    <a:pt x="1466" y="1351"/>
                  </a:lnTo>
                  <a:lnTo>
                    <a:pt x="1482" y="1319"/>
                  </a:lnTo>
                  <a:lnTo>
                    <a:pt x="1506" y="1247"/>
                  </a:lnTo>
                  <a:lnTo>
                    <a:pt x="1562" y="1095"/>
                  </a:lnTo>
                  <a:lnTo>
                    <a:pt x="1610" y="943"/>
                  </a:lnTo>
                  <a:lnTo>
                    <a:pt x="1666" y="776"/>
                  </a:lnTo>
                  <a:lnTo>
                    <a:pt x="1722" y="616"/>
                  </a:lnTo>
                  <a:lnTo>
                    <a:pt x="1770" y="464"/>
                  </a:lnTo>
                  <a:lnTo>
                    <a:pt x="1826" y="320"/>
                  </a:lnTo>
                  <a:lnTo>
                    <a:pt x="1826" y="320"/>
                  </a:lnTo>
                  <a:lnTo>
                    <a:pt x="1826" y="312"/>
                  </a:lnTo>
                  <a:lnTo>
                    <a:pt x="1834" y="312"/>
                  </a:lnTo>
                  <a:lnTo>
                    <a:pt x="1834" y="304"/>
                  </a:lnTo>
                  <a:lnTo>
                    <a:pt x="1842" y="288"/>
                  </a:lnTo>
                  <a:lnTo>
                    <a:pt x="1858" y="256"/>
                  </a:lnTo>
                  <a:lnTo>
                    <a:pt x="1858" y="256"/>
                  </a:lnTo>
                  <a:lnTo>
                    <a:pt x="1858" y="256"/>
                  </a:lnTo>
                  <a:lnTo>
                    <a:pt x="1858" y="248"/>
                  </a:lnTo>
                  <a:lnTo>
                    <a:pt x="1858" y="248"/>
                  </a:lnTo>
                  <a:lnTo>
                    <a:pt x="1866" y="232"/>
                  </a:lnTo>
                  <a:lnTo>
                    <a:pt x="1882" y="200"/>
                  </a:lnTo>
                  <a:lnTo>
                    <a:pt x="1882" y="200"/>
                  </a:lnTo>
                  <a:lnTo>
                    <a:pt x="1882" y="200"/>
                  </a:lnTo>
                  <a:lnTo>
                    <a:pt x="1882" y="200"/>
                  </a:lnTo>
                  <a:lnTo>
                    <a:pt x="1890" y="192"/>
                  </a:lnTo>
                  <a:lnTo>
                    <a:pt x="1898" y="176"/>
                  </a:lnTo>
                  <a:lnTo>
                    <a:pt x="1906" y="152"/>
                  </a:lnTo>
                  <a:lnTo>
                    <a:pt x="1906" y="144"/>
                  </a:lnTo>
                  <a:lnTo>
                    <a:pt x="1906" y="144"/>
                  </a:lnTo>
                  <a:lnTo>
                    <a:pt x="1914" y="144"/>
                  </a:lnTo>
                  <a:lnTo>
                    <a:pt x="1914" y="136"/>
                  </a:lnTo>
                  <a:lnTo>
                    <a:pt x="1922" y="128"/>
                  </a:lnTo>
                  <a:lnTo>
                    <a:pt x="1938" y="104"/>
                  </a:lnTo>
                  <a:lnTo>
                    <a:pt x="1938" y="104"/>
                  </a:lnTo>
                  <a:lnTo>
                    <a:pt x="1938" y="104"/>
                  </a:lnTo>
                  <a:lnTo>
                    <a:pt x="1938" y="96"/>
                  </a:lnTo>
                  <a:lnTo>
                    <a:pt x="1946" y="96"/>
                  </a:lnTo>
                  <a:lnTo>
                    <a:pt x="1946" y="88"/>
                  </a:lnTo>
                  <a:lnTo>
                    <a:pt x="1946" y="80"/>
                  </a:lnTo>
                  <a:lnTo>
                    <a:pt x="1954" y="80"/>
                  </a:lnTo>
                  <a:lnTo>
                    <a:pt x="1954" y="80"/>
                  </a:lnTo>
                  <a:lnTo>
                    <a:pt x="1954" y="72"/>
                  </a:lnTo>
                  <a:lnTo>
                    <a:pt x="1962" y="64"/>
                  </a:lnTo>
                  <a:lnTo>
                    <a:pt x="1962" y="64"/>
                  </a:lnTo>
                  <a:lnTo>
                    <a:pt x="1962" y="64"/>
                  </a:lnTo>
                  <a:lnTo>
                    <a:pt x="1962" y="64"/>
                  </a:lnTo>
                  <a:lnTo>
                    <a:pt x="1970" y="56"/>
                  </a:lnTo>
                  <a:lnTo>
                    <a:pt x="1978" y="56"/>
                  </a:lnTo>
                  <a:lnTo>
                    <a:pt x="1986" y="40"/>
                  </a:lnTo>
                  <a:lnTo>
                    <a:pt x="1986" y="40"/>
                  </a:lnTo>
                  <a:lnTo>
                    <a:pt x="1994" y="40"/>
                  </a:lnTo>
                  <a:lnTo>
                    <a:pt x="1994" y="40"/>
                  </a:lnTo>
                  <a:lnTo>
                    <a:pt x="1994" y="32"/>
                  </a:lnTo>
                  <a:lnTo>
                    <a:pt x="2002" y="32"/>
                  </a:lnTo>
                  <a:lnTo>
                    <a:pt x="2002" y="24"/>
                  </a:lnTo>
                  <a:lnTo>
                    <a:pt x="2002" y="24"/>
                  </a:lnTo>
                  <a:lnTo>
                    <a:pt x="2002" y="24"/>
                  </a:lnTo>
                  <a:lnTo>
                    <a:pt x="2010" y="24"/>
                  </a:lnTo>
                  <a:lnTo>
                    <a:pt x="2018" y="16"/>
                  </a:lnTo>
                  <a:lnTo>
                    <a:pt x="2018" y="16"/>
                  </a:lnTo>
                  <a:lnTo>
                    <a:pt x="2018" y="16"/>
                  </a:lnTo>
                  <a:lnTo>
                    <a:pt x="2018" y="16"/>
                  </a:lnTo>
                  <a:lnTo>
                    <a:pt x="2018" y="16"/>
                  </a:lnTo>
                  <a:lnTo>
                    <a:pt x="2018" y="16"/>
                  </a:lnTo>
                  <a:lnTo>
                    <a:pt x="2026" y="16"/>
                  </a:lnTo>
                  <a:lnTo>
                    <a:pt x="2026" y="16"/>
                  </a:lnTo>
                  <a:lnTo>
                    <a:pt x="2026" y="8"/>
                  </a:lnTo>
                  <a:lnTo>
                    <a:pt x="2026" y="8"/>
                  </a:lnTo>
                  <a:lnTo>
                    <a:pt x="2026" y="8"/>
                  </a:lnTo>
                  <a:lnTo>
                    <a:pt x="2034" y="8"/>
                  </a:lnTo>
                  <a:lnTo>
                    <a:pt x="2034" y="8"/>
                  </a:lnTo>
                  <a:lnTo>
                    <a:pt x="2034" y="8"/>
                  </a:lnTo>
                  <a:lnTo>
                    <a:pt x="2034" y="8"/>
                  </a:lnTo>
                  <a:lnTo>
                    <a:pt x="2034" y="8"/>
                  </a:lnTo>
                  <a:lnTo>
                    <a:pt x="2042" y="8"/>
                  </a:lnTo>
                  <a:lnTo>
                    <a:pt x="2042" y="8"/>
                  </a:lnTo>
                  <a:lnTo>
                    <a:pt x="2042" y="8"/>
                  </a:lnTo>
                  <a:lnTo>
                    <a:pt x="2042" y="8"/>
                  </a:lnTo>
                  <a:lnTo>
                    <a:pt x="2042" y="8"/>
                  </a:lnTo>
                  <a:lnTo>
                    <a:pt x="2042" y="8"/>
                  </a:lnTo>
                  <a:lnTo>
                    <a:pt x="2050" y="0"/>
                  </a:lnTo>
                  <a:lnTo>
                    <a:pt x="2050" y="0"/>
                  </a:lnTo>
                  <a:lnTo>
                    <a:pt x="2050" y="0"/>
                  </a:lnTo>
                  <a:lnTo>
                    <a:pt x="2050" y="0"/>
                  </a:lnTo>
                  <a:lnTo>
                    <a:pt x="2050" y="0"/>
                  </a:lnTo>
                  <a:lnTo>
                    <a:pt x="2050" y="0"/>
                  </a:lnTo>
                  <a:lnTo>
                    <a:pt x="2050" y="0"/>
                  </a:lnTo>
                  <a:lnTo>
                    <a:pt x="2058" y="0"/>
                  </a:lnTo>
                  <a:lnTo>
                    <a:pt x="2058" y="0"/>
                  </a:lnTo>
                  <a:lnTo>
                    <a:pt x="2058" y="0"/>
                  </a:lnTo>
                  <a:lnTo>
                    <a:pt x="2058" y="0"/>
                  </a:lnTo>
                  <a:lnTo>
                    <a:pt x="2058" y="0"/>
                  </a:lnTo>
                  <a:lnTo>
                    <a:pt x="2058" y="0"/>
                  </a:lnTo>
                  <a:lnTo>
                    <a:pt x="2058" y="0"/>
                  </a:lnTo>
                  <a:lnTo>
                    <a:pt x="2058" y="0"/>
                  </a:lnTo>
                  <a:lnTo>
                    <a:pt x="2058" y="0"/>
                  </a:lnTo>
                  <a:lnTo>
                    <a:pt x="2066" y="0"/>
                  </a:lnTo>
                  <a:lnTo>
                    <a:pt x="2066" y="0"/>
                  </a:lnTo>
                  <a:lnTo>
                    <a:pt x="2066" y="0"/>
                  </a:lnTo>
                  <a:lnTo>
                    <a:pt x="2066" y="0"/>
                  </a:lnTo>
                  <a:lnTo>
                    <a:pt x="2066" y="0"/>
                  </a:lnTo>
                  <a:lnTo>
                    <a:pt x="2066" y="0"/>
                  </a:lnTo>
                  <a:lnTo>
                    <a:pt x="2066" y="0"/>
                  </a:lnTo>
                  <a:lnTo>
                    <a:pt x="2066" y="0"/>
                  </a:lnTo>
                  <a:lnTo>
                    <a:pt x="2066" y="0"/>
                  </a:lnTo>
                  <a:lnTo>
                    <a:pt x="2074" y="0"/>
                  </a:lnTo>
                  <a:lnTo>
                    <a:pt x="2074" y="0"/>
                  </a:lnTo>
                  <a:lnTo>
                    <a:pt x="2074" y="0"/>
                  </a:lnTo>
                  <a:lnTo>
                    <a:pt x="2074" y="0"/>
                  </a:lnTo>
                  <a:lnTo>
                    <a:pt x="2074" y="0"/>
                  </a:lnTo>
                  <a:lnTo>
                    <a:pt x="2074" y="0"/>
                  </a:lnTo>
                  <a:lnTo>
                    <a:pt x="2074" y="0"/>
                  </a:lnTo>
                  <a:lnTo>
                    <a:pt x="2074" y="0"/>
                  </a:lnTo>
                  <a:lnTo>
                    <a:pt x="2074" y="0"/>
                  </a:lnTo>
                  <a:lnTo>
                    <a:pt x="2082" y="0"/>
                  </a:lnTo>
                  <a:lnTo>
                    <a:pt x="2082" y="0"/>
                  </a:lnTo>
                  <a:lnTo>
                    <a:pt x="2082" y="0"/>
                  </a:lnTo>
                  <a:lnTo>
                    <a:pt x="2082" y="0"/>
                  </a:lnTo>
                  <a:lnTo>
                    <a:pt x="2082" y="0"/>
                  </a:lnTo>
                  <a:lnTo>
                    <a:pt x="2082" y="0"/>
                  </a:lnTo>
                  <a:lnTo>
                    <a:pt x="2082" y="0"/>
                  </a:lnTo>
                  <a:lnTo>
                    <a:pt x="2082" y="0"/>
                  </a:lnTo>
                  <a:lnTo>
                    <a:pt x="2082" y="0"/>
                  </a:lnTo>
                  <a:lnTo>
                    <a:pt x="2090" y="0"/>
                  </a:lnTo>
                  <a:lnTo>
                    <a:pt x="2090" y="0"/>
                  </a:lnTo>
                  <a:lnTo>
                    <a:pt x="2090" y="0"/>
                  </a:lnTo>
                  <a:lnTo>
                    <a:pt x="2090" y="0"/>
                  </a:lnTo>
                  <a:lnTo>
                    <a:pt x="2090" y="0"/>
                  </a:lnTo>
                  <a:lnTo>
                    <a:pt x="2098" y="8"/>
                  </a:lnTo>
                  <a:lnTo>
                    <a:pt x="2098" y="8"/>
                  </a:lnTo>
                  <a:lnTo>
                    <a:pt x="2098" y="8"/>
                  </a:lnTo>
                  <a:lnTo>
                    <a:pt x="2098" y="8"/>
                  </a:lnTo>
                  <a:lnTo>
                    <a:pt x="2098" y="8"/>
                  </a:lnTo>
                  <a:lnTo>
                    <a:pt x="2106" y="8"/>
                  </a:lnTo>
                  <a:lnTo>
                    <a:pt x="2106" y="8"/>
                  </a:lnTo>
                  <a:lnTo>
                    <a:pt x="2106" y="8"/>
                  </a:lnTo>
                  <a:lnTo>
                    <a:pt x="2106" y="8"/>
                  </a:lnTo>
                  <a:lnTo>
                    <a:pt x="2106" y="8"/>
                  </a:lnTo>
                  <a:lnTo>
                    <a:pt x="2114" y="8"/>
                  </a:lnTo>
                  <a:lnTo>
                    <a:pt x="2114" y="8"/>
                  </a:lnTo>
                  <a:lnTo>
                    <a:pt x="2114" y="16"/>
                  </a:lnTo>
                  <a:lnTo>
                    <a:pt x="2122" y="16"/>
                  </a:lnTo>
                  <a:lnTo>
                    <a:pt x="2122" y="16"/>
                  </a:lnTo>
                  <a:lnTo>
                    <a:pt x="2122" y="16"/>
                  </a:lnTo>
                </a:path>
              </a:pathLst>
            </a:custGeom>
            <a:noFill/>
            <a:ln w="25400" cap="flat" cmpd="sng">
              <a:solidFill>
                <a:srgbClr val="FF99CC"/>
              </a:solidFill>
              <a:prstDash val="dash"/>
              <a:round/>
              <a:headEnd/>
              <a:tailEnd/>
            </a:ln>
          </p:spPr>
          <p:txBody>
            <a:bodyPr/>
            <a:lstStyle/>
            <a:p>
              <a:endParaRPr lang="es-ES"/>
            </a:p>
          </p:txBody>
        </p:sp>
        <p:sp>
          <p:nvSpPr>
            <p:cNvPr id="59488" name="Freeform 96"/>
            <p:cNvSpPr>
              <a:spLocks/>
            </p:cNvSpPr>
            <p:nvPr/>
          </p:nvSpPr>
          <p:spPr bwMode="auto">
            <a:xfrm>
              <a:off x="2158" y="1643"/>
              <a:ext cx="324" cy="528"/>
            </a:xfrm>
            <a:custGeom>
              <a:avLst/>
              <a:gdLst/>
              <a:ahLst/>
              <a:cxnLst>
                <a:cxn ang="0">
                  <a:pos x="0" y="0"/>
                </a:cxn>
                <a:cxn ang="0">
                  <a:pos x="16" y="8"/>
                </a:cxn>
                <a:cxn ang="0">
                  <a:pos x="16" y="8"/>
                </a:cxn>
                <a:cxn ang="0">
                  <a:pos x="16" y="16"/>
                </a:cxn>
                <a:cxn ang="0">
                  <a:pos x="24" y="24"/>
                </a:cxn>
                <a:cxn ang="0">
                  <a:pos x="32" y="24"/>
                </a:cxn>
                <a:cxn ang="0">
                  <a:pos x="40" y="32"/>
                </a:cxn>
                <a:cxn ang="0">
                  <a:pos x="40" y="32"/>
                </a:cxn>
                <a:cxn ang="0">
                  <a:pos x="48" y="40"/>
                </a:cxn>
                <a:cxn ang="0">
                  <a:pos x="56" y="48"/>
                </a:cxn>
                <a:cxn ang="0">
                  <a:pos x="56" y="56"/>
                </a:cxn>
                <a:cxn ang="0">
                  <a:pos x="64" y="64"/>
                </a:cxn>
                <a:cxn ang="0">
                  <a:pos x="80" y="88"/>
                </a:cxn>
                <a:cxn ang="0">
                  <a:pos x="88" y="96"/>
                </a:cxn>
                <a:cxn ang="0">
                  <a:pos x="97" y="112"/>
                </a:cxn>
                <a:cxn ang="0">
                  <a:pos x="137" y="184"/>
                </a:cxn>
                <a:cxn ang="0">
                  <a:pos x="137" y="192"/>
                </a:cxn>
                <a:cxn ang="0">
                  <a:pos x="145" y="200"/>
                </a:cxn>
                <a:cxn ang="0">
                  <a:pos x="161" y="240"/>
                </a:cxn>
                <a:cxn ang="0">
                  <a:pos x="249" y="448"/>
                </a:cxn>
                <a:cxn ang="0">
                  <a:pos x="345" y="752"/>
                </a:cxn>
                <a:cxn ang="0">
                  <a:pos x="457" y="1079"/>
                </a:cxn>
                <a:cxn ang="0">
                  <a:pos x="457" y="1087"/>
                </a:cxn>
                <a:cxn ang="0">
                  <a:pos x="465" y="1103"/>
                </a:cxn>
                <a:cxn ang="0">
                  <a:pos x="481" y="1159"/>
                </a:cxn>
                <a:cxn ang="0">
                  <a:pos x="489" y="1167"/>
                </a:cxn>
                <a:cxn ang="0">
                  <a:pos x="489" y="1183"/>
                </a:cxn>
                <a:cxn ang="0">
                  <a:pos x="497" y="1207"/>
                </a:cxn>
                <a:cxn ang="0">
                  <a:pos x="505" y="1207"/>
                </a:cxn>
                <a:cxn ang="0">
                  <a:pos x="505" y="1223"/>
                </a:cxn>
                <a:cxn ang="0">
                  <a:pos x="513" y="1231"/>
                </a:cxn>
                <a:cxn ang="0">
                  <a:pos x="513" y="1231"/>
                </a:cxn>
                <a:cxn ang="0">
                  <a:pos x="513" y="1239"/>
                </a:cxn>
              </a:cxnLst>
              <a:rect l="0" t="0" r="r" b="b"/>
              <a:pathLst>
                <a:path w="513" h="1239">
                  <a:moveTo>
                    <a:pt x="0" y="0"/>
                  </a:moveTo>
                  <a:lnTo>
                    <a:pt x="0" y="0"/>
                  </a:lnTo>
                  <a:lnTo>
                    <a:pt x="8" y="8"/>
                  </a:lnTo>
                  <a:lnTo>
                    <a:pt x="16" y="8"/>
                  </a:lnTo>
                  <a:lnTo>
                    <a:pt x="16" y="8"/>
                  </a:lnTo>
                  <a:lnTo>
                    <a:pt x="16" y="8"/>
                  </a:lnTo>
                  <a:lnTo>
                    <a:pt x="16" y="8"/>
                  </a:lnTo>
                  <a:lnTo>
                    <a:pt x="16" y="16"/>
                  </a:lnTo>
                  <a:lnTo>
                    <a:pt x="24" y="16"/>
                  </a:lnTo>
                  <a:lnTo>
                    <a:pt x="24" y="24"/>
                  </a:lnTo>
                  <a:lnTo>
                    <a:pt x="24" y="24"/>
                  </a:lnTo>
                  <a:lnTo>
                    <a:pt x="32" y="24"/>
                  </a:lnTo>
                  <a:lnTo>
                    <a:pt x="32" y="24"/>
                  </a:lnTo>
                  <a:lnTo>
                    <a:pt x="40" y="32"/>
                  </a:lnTo>
                  <a:lnTo>
                    <a:pt x="40" y="32"/>
                  </a:lnTo>
                  <a:lnTo>
                    <a:pt x="40" y="32"/>
                  </a:lnTo>
                  <a:lnTo>
                    <a:pt x="40" y="40"/>
                  </a:lnTo>
                  <a:lnTo>
                    <a:pt x="48" y="40"/>
                  </a:lnTo>
                  <a:lnTo>
                    <a:pt x="56" y="48"/>
                  </a:lnTo>
                  <a:lnTo>
                    <a:pt x="56" y="48"/>
                  </a:lnTo>
                  <a:lnTo>
                    <a:pt x="56" y="48"/>
                  </a:lnTo>
                  <a:lnTo>
                    <a:pt x="56" y="56"/>
                  </a:lnTo>
                  <a:lnTo>
                    <a:pt x="64" y="56"/>
                  </a:lnTo>
                  <a:lnTo>
                    <a:pt x="64" y="64"/>
                  </a:lnTo>
                  <a:lnTo>
                    <a:pt x="80" y="88"/>
                  </a:lnTo>
                  <a:lnTo>
                    <a:pt x="80" y="88"/>
                  </a:lnTo>
                  <a:lnTo>
                    <a:pt x="80" y="88"/>
                  </a:lnTo>
                  <a:lnTo>
                    <a:pt x="88" y="96"/>
                  </a:lnTo>
                  <a:lnTo>
                    <a:pt x="88" y="96"/>
                  </a:lnTo>
                  <a:lnTo>
                    <a:pt x="97" y="112"/>
                  </a:lnTo>
                  <a:lnTo>
                    <a:pt x="113" y="136"/>
                  </a:lnTo>
                  <a:lnTo>
                    <a:pt x="137" y="184"/>
                  </a:lnTo>
                  <a:lnTo>
                    <a:pt x="137" y="184"/>
                  </a:lnTo>
                  <a:lnTo>
                    <a:pt x="137" y="192"/>
                  </a:lnTo>
                  <a:lnTo>
                    <a:pt x="145" y="192"/>
                  </a:lnTo>
                  <a:lnTo>
                    <a:pt x="145" y="200"/>
                  </a:lnTo>
                  <a:lnTo>
                    <a:pt x="153" y="216"/>
                  </a:lnTo>
                  <a:lnTo>
                    <a:pt x="161" y="240"/>
                  </a:lnTo>
                  <a:lnTo>
                    <a:pt x="193" y="304"/>
                  </a:lnTo>
                  <a:lnTo>
                    <a:pt x="249" y="448"/>
                  </a:lnTo>
                  <a:lnTo>
                    <a:pt x="297" y="600"/>
                  </a:lnTo>
                  <a:lnTo>
                    <a:pt x="345" y="752"/>
                  </a:lnTo>
                  <a:lnTo>
                    <a:pt x="401" y="927"/>
                  </a:lnTo>
                  <a:lnTo>
                    <a:pt x="457" y="1079"/>
                  </a:lnTo>
                  <a:lnTo>
                    <a:pt x="457" y="1079"/>
                  </a:lnTo>
                  <a:lnTo>
                    <a:pt x="457" y="1087"/>
                  </a:lnTo>
                  <a:lnTo>
                    <a:pt x="457" y="1087"/>
                  </a:lnTo>
                  <a:lnTo>
                    <a:pt x="465" y="1103"/>
                  </a:lnTo>
                  <a:lnTo>
                    <a:pt x="473" y="1119"/>
                  </a:lnTo>
                  <a:lnTo>
                    <a:pt x="481" y="1159"/>
                  </a:lnTo>
                  <a:lnTo>
                    <a:pt x="489" y="1167"/>
                  </a:lnTo>
                  <a:lnTo>
                    <a:pt x="489" y="1167"/>
                  </a:lnTo>
                  <a:lnTo>
                    <a:pt x="489" y="1175"/>
                  </a:lnTo>
                  <a:lnTo>
                    <a:pt x="489" y="1183"/>
                  </a:lnTo>
                  <a:lnTo>
                    <a:pt x="497" y="1199"/>
                  </a:lnTo>
                  <a:lnTo>
                    <a:pt x="497" y="1207"/>
                  </a:lnTo>
                  <a:lnTo>
                    <a:pt x="505" y="1207"/>
                  </a:lnTo>
                  <a:lnTo>
                    <a:pt x="505" y="1207"/>
                  </a:lnTo>
                  <a:lnTo>
                    <a:pt x="505" y="1223"/>
                  </a:lnTo>
                  <a:lnTo>
                    <a:pt x="505" y="1223"/>
                  </a:lnTo>
                  <a:lnTo>
                    <a:pt x="505" y="1223"/>
                  </a:lnTo>
                  <a:lnTo>
                    <a:pt x="513" y="1231"/>
                  </a:lnTo>
                  <a:lnTo>
                    <a:pt x="513" y="1231"/>
                  </a:lnTo>
                  <a:lnTo>
                    <a:pt x="513" y="1231"/>
                  </a:lnTo>
                  <a:lnTo>
                    <a:pt x="513" y="1239"/>
                  </a:lnTo>
                  <a:lnTo>
                    <a:pt x="513" y="1239"/>
                  </a:lnTo>
                </a:path>
              </a:pathLst>
            </a:custGeom>
            <a:noFill/>
            <a:ln w="25400" cap="flat" cmpd="sng">
              <a:solidFill>
                <a:srgbClr val="FF99CC"/>
              </a:solidFill>
              <a:prstDash val="dash"/>
              <a:round/>
              <a:headEnd/>
              <a:tailEnd/>
            </a:ln>
          </p:spPr>
          <p:txBody>
            <a:bodyPr/>
            <a:lstStyle/>
            <a:p>
              <a:endParaRPr lang="es-ES"/>
            </a:p>
          </p:txBody>
        </p:sp>
      </p:grpSp>
      <p:grpSp>
        <p:nvGrpSpPr>
          <p:cNvPr id="59501" name="Group 109"/>
          <p:cNvGrpSpPr>
            <a:grpSpLocks/>
          </p:cNvGrpSpPr>
          <p:nvPr/>
        </p:nvGrpSpPr>
        <p:grpSpPr bwMode="auto">
          <a:xfrm>
            <a:off x="395288" y="2492375"/>
            <a:ext cx="2640012" cy="1377950"/>
            <a:chOff x="250" y="1570"/>
            <a:chExt cx="1663" cy="868"/>
          </a:xfrm>
        </p:grpSpPr>
        <p:grpSp>
          <p:nvGrpSpPr>
            <p:cNvPr id="59458" name="Group 66"/>
            <p:cNvGrpSpPr>
              <a:grpSpLocks/>
            </p:cNvGrpSpPr>
            <p:nvPr/>
          </p:nvGrpSpPr>
          <p:grpSpPr bwMode="auto">
            <a:xfrm>
              <a:off x="250" y="1570"/>
              <a:ext cx="1663" cy="691"/>
              <a:chOff x="819" y="1636"/>
              <a:chExt cx="1663" cy="691"/>
            </a:xfrm>
          </p:grpSpPr>
          <p:sp>
            <p:nvSpPr>
              <p:cNvPr id="59400" name="Freeform 8"/>
              <p:cNvSpPr>
                <a:spLocks/>
              </p:cNvSpPr>
              <p:nvPr/>
            </p:nvSpPr>
            <p:spPr bwMode="auto">
              <a:xfrm>
                <a:off x="819" y="1636"/>
                <a:ext cx="1339" cy="691"/>
              </a:xfrm>
              <a:custGeom>
                <a:avLst/>
                <a:gdLst/>
                <a:ahLst/>
                <a:cxnLst>
                  <a:cxn ang="0">
                    <a:pos x="56" y="656"/>
                  </a:cxn>
                  <a:cxn ang="0">
                    <a:pos x="184" y="288"/>
                  </a:cxn>
                  <a:cxn ang="0">
                    <a:pos x="240" y="168"/>
                  </a:cxn>
                  <a:cxn ang="0">
                    <a:pos x="272" y="120"/>
                  </a:cxn>
                  <a:cxn ang="0">
                    <a:pos x="305" y="64"/>
                  </a:cxn>
                  <a:cxn ang="0">
                    <a:pos x="337" y="40"/>
                  </a:cxn>
                  <a:cxn ang="0">
                    <a:pos x="353" y="24"/>
                  </a:cxn>
                  <a:cxn ang="0">
                    <a:pos x="369" y="16"/>
                  </a:cxn>
                  <a:cxn ang="0">
                    <a:pos x="385" y="8"/>
                  </a:cxn>
                  <a:cxn ang="0">
                    <a:pos x="393" y="0"/>
                  </a:cxn>
                  <a:cxn ang="0">
                    <a:pos x="401" y="0"/>
                  </a:cxn>
                  <a:cxn ang="0">
                    <a:pos x="409" y="0"/>
                  </a:cxn>
                  <a:cxn ang="0">
                    <a:pos x="417" y="0"/>
                  </a:cxn>
                  <a:cxn ang="0">
                    <a:pos x="425" y="0"/>
                  </a:cxn>
                  <a:cxn ang="0">
                    <a:pos x="433" y="0"/>
                  </a:cxn>
                  <a:cxn ang="0">
                    <a:pos x="441" y="8"/>
                  </a:cxn>
                  <a:cxn ang="0">
                    <a:pos x="457" y="8"/>
                  </a:cxn>
                  <a:cxn ang="0">
                    <a:pos x="473" y="16"/>
                  </a:cxn>
                  <a:cxn ang="0">
                    <a:pos x="497" y="40"/>
                  </a:cxn>
                  <a:cxn ang="0">
                    <a:pos x="513" y="56"/>
                  </a:cxn>
                  <a:cxn ang="0">
                    <a:pos x="553" y="112"/>
                  </a:cxn>
                  <a:cxn ang="0">
                    <a:pos x="617" y="232"/>
                  </a:cxn>
                  <a:cxn ang="0">
                    <a:pos x="969" y="1223"/>
                  </a:cxn>
                  <a:cxn ang="0">
                    <a:pos x="1025" y="1359"/>
                  </a:cxn>
                  <a:cxn ang="0">
                    <a:pos x="1057" y="1431"/>
                  </a:cxn>
                  <a:cxn ang="0">
                    <a:pos x="1105" y="1519"/>
                  </a:cxn>
                  <a:cxn ang="0">
                    <a:pos x="1137" y="1559"/>
                  </a:cxn>
                  <a:cxn ang="0">
                    <a:pos x="1161" y="1583"/>
                  </a:cxn>
                  <a:cxn ang="0">
                    <a:pos x="1177" y="1599"/>
                  </a:cxn>
                  <a:cxn ang="0">
                    <a:pos x="1193" y="1615"/>
                  </a:cxn>
                  <a:cxn ang="0">
                    <a:pos x="1209" y="1615"/>
                  </a:cxn>
                  <a:cxn ang="0">
                    <a:pos x="1217" y="1623"/>
                  </a:cxn>
                  <a:cxn ang="0">
                    <a:pos x="1225" y="1623"/>
                  </a:cxn>
                  <a:cxn ang="0">
                    <a:pos x="1233" y="1623"/>
                  </a:cxn>
                  <a:cxn ang="0">
                    <a:pos x="1241" y="1623"/>
                  </a:cxn>
                  <a:cxn ang="0">
                    <a:pos x="1249" y="1623"/>
                  </a:cxn>
                  <a:cxn ang="0">
                    <a:pos x="1258" y="1623"/>
                  </a:cxn>
                  <a:cxn ang="0">
                    <a:pos x="1266" y="1623"/>
                  </a:cxn>
                  <a:cxn ang="0">
                    <a:pos x="1282" y="1615"/>
                  </a:cxn>
                  <a:cxn ang="0">
                    <a:pos x="1298" y="1607"/>
                  </a:cxn>
                  <a:cxn ang="0">
                    <a:pos x="1322" y="1591"/>
                  </a:cxn>
                  <a:cxn ang="0">
                    <a:pos x="1346" y="1567"/>
                  </a:cxn>
                  <a:cxn ang="0">
                    <a:pos x="1386" y="1511"/>
                  </a:cxn>
                  <a:cxn ang="0">
                    <a:pos x="1450" y="1383"/>
                  </a:cxn>
                  <a:cxn ang="0">
                    <a:pos x="1562" y="1095"/>
                  </a:cxn>
                  <a:cxn ang="0">
                    <a:pos x="1834" y="312"/>
                  </a:cxn>
                  <a:cxn ang="0">
                    <a:pos x="1866" y="232"/>
                  </a:cxn>
                  <a:cxn ang="0">
                    <a:pos x="1906" y="144"/>
                  </a:cxn>
                  <a:cxn ang="0">
                    <a:pos x="1938" y="96"/>
                  </a:cxn>
                  <a:cxn ang="0">
                    <a:pos x="1962" y="64"/>
                  </a:cxn>
                  <a:cxn ang="0">
                    <a:pos x="1994" y="40"/>
                  </a:cxn>
                  <a:cxn ang="0">
                    <a:pos x="2018" y="16"/>
                  </a:cxn>
                  <a:cxn ang="0">
                    <a:pos x="2026" y="8"/>
                  </a:cxn>
                  <a:cxn ang="0">
                    <a:pos x="2042" y="8"/>
                  </a:cxn>
                  <a:cxn ang="0">
                    <a:pos x="2050" y="0"/>
                  </a:cxn>
                  <a:cxn ang="0">
                    <a:pos x="2058" y="0"/>
                  </a:cxn>
                  <a:cxn ang="0">
                    <a:pos x="2066" y="0"/>
                  </a:cxn>
                  <a:cxn ang="0">
                    <a:pos x="2074" y="0"/>
                  </a:cxn>
                  <a:cxn ang="0">
                    <a:pos x="2082" y="0"/>
                  </a:cxn>
                  <a:cxn ang="0">
                    <a:pos x="2090" y="0"/>
                  </a:cxn>
                  <a:cxn ang="0">
                    <a:pos x="2098" y="8"/>
                  </a:cxn>
                  <a:cxn ang="0">
                    <a:pos x="2114" y="8"/>
                  </a:cxn>
                </a:cxnLst>
                <a:rect l="0" t="0" r="r" b="b"/>
                <a:pathLst>
                  <a:path w="2122" h="1623">
                    <a:moveTo>
                      <a:pt x="0" y="816"/>
                    </a:moveTo>
                    <a:lnTo>
                      <a:pt x="0" y="808"/>
                    </a:lnTo>
                    <a:lnTo>
                      <a:pt x="0" y="808"/>
                    </a:lnTo>
                    <a:lnTo>
                      <a:pt x="0" y="800"/>
                    </a:lnTo>
                    <a:lnTo>
                      <a:pt x="8" y="792"/>
                    </a:lnTo>
                    <a:lnTo>
                      <a:pt x="16" y="776"/>
                    </a:lnTo>
                    <a:lnTo>
                      <a:pt x="24" y="736"/>
                    </a:lnTo>
                    <a:lnTo>
                      <a:pt x="56" y="656"/>
                    </a:lnTo>
                    <a:lnTo>
                      <a:pt x="112" y="488"/>
                    </a:lnTo>
                    <a:lnTo>
                      <a:pt x="160" y="352"/>
                    </a:lnTo>
                    <a:lnTo>
                      <a:pt x="160" y="344"/>
                    </a:lnTo>
                    <a:lnTo>
                      <a:pt x="160" y="344"/>
                    </a:lnTo>
                    <a:lnTo>
                      <a:pt x="160" y="344"/>
                    </a:lnTo>
                    <a:lnTo>
                      <a:pt x="168" y="336"/>
                    </a:lnTo>
                    <a:lnTo>
                      <a:pt x="176" y="320"/>
                    </a:lnTo>
                    <a:lnTo>
                      <a:pt x="184" y="288"/>
                    </a:lnTo>
                    <a:lnTo>
                      <a:pt x="208" y="232"/>
                    </a:lnTo>
                    <a:lnTo>
                      <a:pt x="216" y="224"/>
                    </a:lnTo>
                    <a:lnTo>
                      <a:pt x="216" y="224"/>
                    </a:lnTo>
                    <a:lnTo>
                      <a:pt x="216" y="224"/>
                    </a:lnTo>
                    <a:lnTo>
                      <a:pt x="216" y="216"/>
                    </a:lnTo>
                    <a:lnTo>
                      <a:pt x="224" y="200"/>
                    </a:lnTo>
                    <a:lnTo>
                      <a:pt x="240" y="176"/>
                    </a:lnTo>
                    <a:lnTo>
                      <a:pt x="240" y="168"/>
                    </a:lnTo>
                    <a:lnTo>
                      <a:pt x="240" y="168"/>
                    </a:lnTo>
                    <a:lnTo>
                      <a:pt x="240" y="168"/>
                    </a:lnTo>
                    <a:lnTo>
                      <a:pt x="248" y="160"/>
                    </a:lnTo>
                    <a:lnTo>
                      <a:pt x="256" y="144"/>
                    </a:lnTo>
                    <a:lnTo>
                      <a:pt x="264" y="120"/>
                    </a:lnTo>
                    <a:lnTo>
                      <a:pt x="272" y="120"/>
                    </a:lnTo>
                    <a:lnTo>
                      <a:pt x="272" y="120"/>
                    </a:lnTo>
                    <a:lnTo>
                      <a:pt x="272" y="120"/>
                    </a:lnTo>
                    <a:lnTo>
                      <a:pt x="272" y="112"/>
                    </a:lnTo>
                    <a:lnTo>
                      <a:pt x="280" y="104"/>
                    </a:lnTo>
                    <a:lnTo>
                      <a:pt x="297" y="88"/>
                    </a:lnTo>
                    <a:lnTo>
                      <a:pt x="297" y="80"/>
                    </a:lnTo>
                    <a:lnTo>
                      <a:pt x="297" y="80"/>
                    </a:lnTo>
                    <a:lnTo>
                      <a:pt x="297" y="80"/>
                    </a:lnTo>
                    <a:lnTo>
                      <a:pt x="297" y="72"/>
                    </a:lnTo>
                    <a:lnTo>
                      <a:pt x="305" y="64"/>
                    </a:lnTo>
                    <a:lnTo>
                      <a:pt x="321" y="56"/>
                    </a:lnTo>
                    <a:lnTo>
                      <a:pt x="321" y="48"/>
                    </a:lnTo>
                    <a:lnTo>
                      <a:pt x="321" y="48"/>
                    </a:lnTo>
                    <a:lnTo>
                      <a:pt x="321" y="48"/>
                    </a:lnTo>
                    <a:lnTo>
                      <a:pt x="329" y="48"/>
                    </a:lnTo>
                    <a:lnTo>
                      <a:pt x="337" y="40"/>
                    </a:lnTo>
                    <a:lnTo>
                      <a:pt x="337" y="40"/>
                    </a:lnTo>
                    <a:lnTo>
                      <a:pt x="337" y="40"/>
                    </a:lnTo>
                    <a:lnTo>
                      <a:pt x="337" y="32"/>
                    </a:lnTo>
                    <a:lnTo>
                      <a:pt x="345" y="32"/>
                    </a:lnTo>
                    <a:lnTo>
                      <a:pt x="345" y="24"/>
                    </a:lnTo>
                    <a:lnTo>
                      <a:pt x="353" y="24"/>
                    </a:lnTo>
                    <a:lnTo>
                      <a:pt x="353" y="24"/>
                    </a:lnTo>
                    <a:lnTo>
                      <a:pt x="353" y="24"/>
                    </a:lnTo>
                    <a:lnTo>
                      <a:pt x="353" y="24"/>
                    </a:lnTo>
                    <a:lnTo>
                      <a:pt x="353" y="24"/>
                    </a:lnTo>
                    <a:lnTo>
                      <a:pt x="361" y="16"/>
                    </a:lnTo>
                    <a:lnTo>
                      <a:pt x="361" y="16"/>
                    </a:lnTo>
                    <a:lnTo>
                      <a:pt x="361" y="16"/>
                    </a:lnTo>
                    <a:lnTo>
                      <a:pt x="361" y="16"/>
                    </a:lnTo>
                    <a:lnTo>
                      <a:pt x="361" y="16"/>
                    </a:lnTo>
                    <a:lnTo>
                      <a:pt x="369" y="16"/>
                    </a:lnTo>
                    <a:lnTo>
                      <a:pt x="369" y="16"/>
                    </a:lnTo>
                    <a:lnTo>
                      <a:pt x="369" y="16"/>
                    </a:lnTo>
                    <a:lnTo>
                      <a:pt x="369" y="8"/>
                    </a:lnTo>
                    <a:lnTo>
                      <a:pt x="377" y="8"/>
                    </a:lnTo>
                    <a:lnTo>
                      <a:pt x="377" y="8"/>
                    </a:lnTo>
                    <a:lnTo>
                      <a:pt x="377" y="8"/>
                    </a:lnTo>
                    <a:lnTo>
                      <a:pt x="377" y="8"/>
                    </a:lnTo>
                    <a:lnTo>
                      <a:pt x="377" y="8"/>
                    </a:lnTo>
                    <a:lnTo>
                      <a:pt x="385" y="8"/>
                    </a:lnTo>
                    <a:lnTo>
                      <a:pt x="385" y="8"/>
                    </a:lnTo>
                    <a:lnTo>
                      <a:pt x="385" y="8"/>
                    </a:lnTo>
                    <a:lnTo>
                      <a:pt x="385" y="8"/>
                    </a:lnTo>
                    <a:lnTo>
                      <a:pt x="393" y="8"/>
                    </a:lnTo>
                    <a:lnTo>
                      <a:pt x="393" y="0"/>
                    </a:lnTo>
                    <a:lnTo>
                      <a:pt x="393" y="0"/>
                    </a:lnTo>
                    <a:lnTo>
                      <a:pt x="393" y="0"/>
                    </a:lnTo>
                    <a:lnTo>
                      <a:pt x="393" y="0"/>
                    </a:lnTo>
                    <a:lnTo>
                      <a:pt x="393" y="0"/>
                    </a:lnTo>
                    <a:lnTo>
                      <a:pt x="401" y="0"/>
                    </a:lnTo>
                    <a:lnTo>
                      <a:pt x="401" y="0"/>
                    </a:lnTo>
                    <a:lnTo>
                      <a:pt x="401" y="0"/>
                    </a:lnTo>
                    <a:lnTo>
                      <a:pt x="401" y="0"/>
                    </a:lnTo>
                    <a:lnTo>
                      <a:pt x="401" y="0"/>
                    </a:lnTo>
                    <a:lnTo>
                      <a:pt x="401" y="0"/>
                    </a:lnTo>
                    <a:lnTo>
                      <a:pt x="401" y="0"/>
                    </a:lnTo>
                    <a:lnTo>
                      <a:pt x="401" y="0"/>
                    </a:lnTo>
                    <a:lnTo>
                      <a:pt x="409" y="0"/>
                    </a:lnTo>
                    <a:lnTo>
                      <a:pt x="409" y="0"/>
                    </a:lnTo>
                    <a:lnTo>
                      <a:pt x="409" y="0"/>
                    </a:lnTo>
                    <a:lnTo>
                      <a:pt x="409" y="0"/>
                    </a:lnTo>
                    <a:lnTo>
                      <a:pt x="409" y="0"/>
                    </a:lnTo>
                    <a:lnTo>
                      <a:pt x="409" y="0"/>
                    </a:lnTo>
                    <a:lnTo>
                      <a:pt x="409" y="0"/>
                    </a:lnTo>
                    <a:lnTo>
                      <a:pt x="409" y="0"/>
                    </a:lnTo>
                    <a:lnTo>
                      <a:pt x="409" y="0"/>
                    </a:lnTo>
                    <a:lnTo>
                      <a:pt x="409" y="0"/>
                    </a:lnTo>
                    <a:lnTo>
                      <a:pt x="417" y="0"/>
                    </a:lnTo>
                    <a:lnTo>
                      <a:pt x="417" y="0"/>
                    </a:lnTo>
                    <a:lnTo>
                      <a:pt x="417" y="0"/>
                    </a:lnTo>
                    <a:lnTo>
                      <a:pt x="417" y="0"/>
                    </a:lnTo>
                    <a:lnTo>
                      <a:pt x="417" y="0"/>
                    </a:lnTo>
                    <a:lnTo>
                      <a:pt x="417" y="0"/>
                    </a:lnTo>
                    <a:lnTo>
                      <a:pt x="417" y="0"/>
                    </a:lnTo>
                    <a:lnTo>
                      <a:pt x="417" y="0"/>
                    </a:lnTo>
                    <a:lnTo>
                      <a:pt x="417" y="0"/>
                    </a:lnTo>
                    <a:lnTo>
                      <a:pt x="425" y="0"/>
                    </a:lnTo>
                    <a:lnTo>
                      <a:pt x="425" y="0"/>
                    </a:lnTo>
                    <a:lnTo>
                      <a:pt x="425" y="0"/>
                    </a:lnTo>
                    <a:lnTo>
                      <a:pt x="425" y="0"/>
                    </a:lnTo>
                    <a:lnTo>
                      <a:pt x="425" y="0"/>
                    </a:lnTo>
                    <a:lnTo>
                      <a:pt x="425" y="0"/>
                    </a:lnTo>
                    <a:lnTo>
                      <a:pt x="425" y="0"/>
                    </a:lnTo>
                    <a:lnTo>
                      <a:pt x="425" y="0"/>
                    </a:lnTo>
                    <a:lnTo>
                      <a:pt x="425" y="0"/>
                    </a:lnTo>
                    <a:lnTo>
                      <a:pt x="433" y="0"/>
                    </a:lnTo>
                    <a:lnTo>
                      <a:pt x="433" y="0"/>
                    </a:lnTo>
                    <a:lnTo>
                      <a:pt x="433" y="0"/>
                    </a:lnTo>
                    <a:lnTo>
                      <a:pt x="433" y="0"/>
                    </a:lnTo>
                    <a:lnTo>
                      <a:pt x="433" y="0"/>
                    </a:lnTo>
                    <a:lnTo>
                      <a:pt x="433" y="0"/>
                    </a:lnTo>
                    <a:lnTo>
                      <a:pt x="433" y="0"/>
                    </a:lnTo>
                    <a:lnTo>
                      <a:pt x="433" y="0"/>
                    </a:lnTo>
                    <a:lnTo>
                      <a:pt x="441" y="0"/>
                    </a:lnTo>
                    <a:lnTo>
                      <a:pt x="441" y="0"/>
                    </a:lnTo>
                    <a:lnTo>
                      <a:pt x="441" y="8"/>
                    </a:lnTo>
                    <a:lnTo>
                      <a:pt x="441" y="8"/>
                    </a:lnTo>
                    <a:lnTo>
                      <a:pt x="441" y="8"/>
                    </a:lnTo>
                    <a:lnTo>
                      <a:pt x="449" y="8"/>
                    </a:lnTo>
                    <a:lnTo>
                      <a:pt x="449" y="8"/>
                    </a:lnTo>
                    <a:lnTo>
                      <a:pt x="449" y="8"/>
                    </a:lnTo>
                    <a:lnTo>
                      <a:pt x="449" y="8"/>
                    </a:lnTo>
                    <a:lnTo>
                      <a:pt x="449" y="8"/>
                    </a:lnTo>
                    <a:lnTo>
                      <a:pt x="449" y="8"/>
                    </a:lnTo>
                    <a:lnTo>
                      <a:pt x="457" y="8"/>
                    </a:lnTo>
                    <a:lnTo>
                      <a:pt x="457" y="8"/>
                    </a:lnTo>
                    <a:lnTo>
                      <a:pt x="457" y="8"/>
                    </a:lnTo>
                    <a:lnTo>
                      <a:pt x="457" y="8"/>
                    </a:lnTo>
                    <a:lnTo>
                      <a:pt x="457" y="16"/>
                    </a:lnTo>
                    <a:lnTo>
                      <a:pt x="465" y="16"/>
                    </a:lnTo>
                    <a:lnTo>
                      <a:pt x="473" y="16"/>
                    </a:lnTo>
                    <a:lnTo>
                      <a:pt x="473" y="16"/>
                    </a:lnTo>
                    <a:lnTo>
                      <a:pt x="473" y="16"/>
                    </a:lnTo>
                    <a:lnTo>
                      <a:pt x="473" y="24"/>
                    </a:lnTo>
                    <a:lnTo>
                      <a:pt x="473" y="24"/>
                    </a:lnTo>
                    <a:lnTo>
                      <a:pt x="481" y="24"/>
                    </a:lnTo>
                    <a:lnTo>
                      <a:pt x="481" y="32"/>
                    </a:lnTo>
                    <a:lnTo>
                      <a:pt x="489" y="32"/>
                    </a:lnTo>
                    <a:lnTo>
                      <a:pt x="489" y="32"/>
                    </a:lnTo>
                    <a:lnTo>
                      <a:pt x="489" y="32"/>
                    </a:lnTo>
                    <a:lnTo>
                      <a:pt x="497" y="40"/>
                    </a:lnTo>
                    <a:lnTo>
                      <a:pt x="497" y="40"/>
                    </a:lnTo>
                    <a:lnTo>
                      <a:pt x="497" y="40"/>
                    </a:lnTo>
                    <a:lnTo>
                      <a:pt x="497" y="40"/>
                    </a:lnTo>
                    <a:lnTo>
                      <a:pt x="505" y="48"/>
                    </a:lnTo>
                    <a:lnTo>
                      <a:pt x="513" y="56"/>
                    </a:lnTo>
                    <a:lnTo>
                      <a:pt x="513" y="56"/>
                    </a:lnTo>
                    <a:lnTo>
                      <a:pt x="513" y="56"/>
                    </a:lnTo>
                    <a:lnTo>
                      <a:pt x="513" y="56"/>
                    </a:lnTo>
                    <a:lnTo>
                      <a:pt x="521" y="64"/>
                    </a:lnTo>
                    <a:lnTo>
                      <a:pt x="529" y="72"/>
                    </a:lnTo>
                    <a:lnTo>
                      <a:pt x="537" y="88"/>
                    </a:lnTo>
                    <a:lnTo>
                      <a:pt x="537" y="88"/>
                    </a:lnTo>
                    <a:lnTo>
                      <a:pt x="537" y="88"/>
                    </a:lnTo>
                    <a:lnTo>
                      <a:pt x="545" y="96"/>
                    </a:lnTo>
                    <a:lnTo>
                      <a:pt x="545" y="96"/>
                    </a:lnTo>
                    <a:lnTo>
                      <a:pt x="553" y="112"/>
                    </a:lnTo>
                    <a:lnTo>
                      <a:pt x="569" y="128"/>
                    </a:lnTo>
                    <a:lnTo>
                      <a:pt x="593" y="176"/>
                    </a:lnTo>
                    <a:lnTo>
                      <a:pt x="593" y="176"/>
                    </a:lnTo>
                    <a:lnTo>
                      <a:pt x="593" y="176"/>
                    </a:lnTo>
                    <a:lnTo>
                      <a:pt x="593" y="184"/>
                    </a:lnTo>
                    <a:lnTo>
                      <a:pt x="601" y="192"/>
                    </a:lnTo>
                    <a:lnTo>
                      <a:pt x="601" y="200"/>
                    </a:lnTo>
                    <a:lnTo>
                      <a:pt x="617" y="232"/>
                    </a:lnTo>
                    <a:lnTo>
                      <a:pt x="641" y="288"/>
                    </a:lnTo>
                    <a:lnTo>
                      <a:pt x="697" y="424"/>
                    </a:lnTo>
                    <a:lnTo>
                      <a:pt x="753" y="576"/>
                    </a:lnTo>
                    <a:lnTo>
                      <a:pt x="809" y="744"/>
                    </a:lnTo>
                    <a:lnTo>
                      <a:pt x="857" y="911"/>
                    </a:lnTo>
                    <a:lnTo>
                      <a:pt x="913" y="1071"/>
                    </a:lnTo>
                    <a:lnTo>
                      <a:pt x="969" y="1223"/>
                    </a:lnTo>
                    <a:lnTo>
                      <a:pt x="969" y="1223"/>
                    </a:lnTo>
                    <a:lnTo>
                      <a:pt x="969" y="1231"/>
                    </a:lnTo>
                    <a:lnTo>
                      <a:pt x="969" y="1231"/>
                    </a:lnTo>
                    <a:lnTo>
                      <a:pt x="977" y="1239"/>
                    </a:lnTo>
                    <a:lnTo>
                      <a:pt x="977" y="1255"/>
                    </a:lnTo>
                    <a:lnTo>
                      <a:pt x="993" y="1295"/>
                    </a:lnTo>
                    <a:lnTo>
                      <a:pt x="1017" y="1351"/>
                    </a:lnTo>
                    <a:lnTo>
                      <a:pt x="1017" y="1359"/>
                    </a:lnTo>
                    <a:lnTo>
                      <a:pt x="1025" y="1359"/>
                    </a:lnTo>
                    <a:lnTo>
                      <a:pt x="1025" y="1359"/>
                    </a:lnTo>
                    <a:lnTo>
                      <a:pt x="1025" y="1367"/>
                    </a:lnTo>
                    <a:lnTo>
                      <a:pt x="1033" y="1383"/>
                    </a:lnTo>
                    <a:lnTo>
                      <a:pt x="1049" y="1415"/>
                    </a:lnTo>
                    <a:lnTo>
                      <a:pt x="1049" y="1415"/>
                    </a:lnTo>
                    <a:lnTo>
                      <a:pt x="1049" y="1423"/>
                    </a:lnTo>
                    <a:lnTo>
                      <a:pt x="1049" y="1423"/>
                    </a:lnTo>
                    <a:lnTo>
                      <a:pt x="1057" y="1431"/>
                    </a:lnTo>
                    <a:lnTo>
                      <a:pt x="1065" y="1447"/>
                    </a:lnTo>
                    <a:lnTo>
                      <a:pt x="1073" y="1471"/>
                    </a:lnTo>
                    <a:lnTo>
                      <a:pt x="1081" y="1471"/>
                    </a:lnTo>
                    <a:lnTo>
                      <a:pt x="1081" y="1471"/>
                    </a:lnTo>
                    <a:lnTo>
                      <a:pt x="1081" y="1479"/>
                    </a:lnTo>
                    <a:lnTo>
                      <a:pt x="1081" y="1479"/>
                    </a:lnTo>
                    <a:lnTo>
                      <a:pt x="1089" y="1495"/>
                    </a:lnTo>
                    <a:lnTo>
                      <a:pt x="1105" y="1519"/>
                    </a:lnTo>
                    <a:lnTo>
                      <a:pt x="1105" y="1519"/>
                    </a:lnTo>
                    <a:lnTo>
                      <a:pt x="1105" y="1519"/>
                    </a:lnTo>
                    <a:lnTo>
                      <a:pt x="1105" y="1519"/>
                    </a:lnTo>
                    <a:lnTo>
                      <a:pt x="1113" y="1527"/>
                    </a:lnTo>
                    <a:lnTo>
                      <a:pt x="1121" y="1535"/>
                    </a:lnTo>
                    <a:lnTo>
                      <a:pt x="1129" y="1559"/>
                    </a:lnTo>
                    <a:lnTo>
                      <a:pt x="1129" y="1559"/>
                    </a:lnTo>
                    <a:lnTo>
                      <a:pt x="1137" y="1559"/>
                    </a:lnTo>
                    <a:lnTo>
                      <a:pt x="1137" y="1559"/>
                    </a:lnTo>
                    <a:lnTo>
                      <a:pt x="1137" y="1567"/>
                    </a:lnTo>
                    <a:lnTo>
                      <a:pt x="1145" y="1575"/>
                    </a:lnTo>
                    <a:lnTo>
                      <a:pt x="1145" y="1575"/>
                    </a:lnTo>
                    <a:lnTo>
                      <a:pt x="1145" y="1575"/>
                    </a:lnTo>
                    <a:lnTo>
                      <a:pt x="1145" y="1575"/>
                    </a:lnTo>
                    <a:lnTo>
                      <a:pt x="1153" y="1575"/>
                    </a:lnTo>
                    <a:lnTo>
                      <a:pt x="1161" y="1583"/>
                    </a:lnTo>
                    <a:lnTo>
                      <a:pt x="1161" y="1583"/>
                    </a:lnTo>
                    <a:lnTo>
                      <a:pt x="1161" y="1583"/>
                    </a:lnTo>
                    <a:lnTo>
                      <a:pt x="1161" y="1591"/>
                    </a:lnTo>
                    <a:lnTo>
                      <a:pt x="1161" y="1591"/>
                    </a:lnTo>
                    <a:lnTo>
                      <a:pt x="1169" y="1599"/>
                    </a:lnTo>
                    <a:lnTo>
                      <a:pt x="1169" y="1599"/>
                    </a:lnTo>
                    <a:lnTo>
                      <a:pt x="1169" y="1599"/>
                    </a:lnTo>
                    <a:lnTo>
                      <a:pt x="1177" y="1599"/>
                    </a:lnTo>
                    <a:lnTo>
                      <a:pt x="1177" y="1599"/>
                    </a:lnTo>
                    <a:lnTo>
                      <a:pt x="1185" y="1607"/>
                    </a:lnTo>
                    <a:lnTo>
                      <a:pt x="1185" y="1607"/>
                    </a:lnTo>
                    <a:lnTo>
                      <a:pt x="1185" y="1607"/>
                    </a:lnTo>
                    <a:lnTo>
                      <a:pt x="1185" y="1607"/>
                    </a:lnTo>
                    <a:lnTo>
                      <a:pt x="1193" y="1607"/>
                    </a:lnTo>
                    <a:lnTo>
                      <a:pt x="1193" y="1615"/>
                    </a:lnTo>
                    <a:lnTo>
                      <a:pt x="1193" y="1615"/>
                    </a:lnTo>
                    <a:lnTo>
                      <a:pt x="1193" y="1615"/>
                    </a:lnTo>
                    <a:lnTo>
                      <a:pt x="1201" y="1615"/>
                    </a:lnTo>
                    <a:lnTo>
                      <a:pt x="1201" y="1615"/>
                    </a:lnTo>
                    <a:lnTo>
                      <a:pt x="1201" y="1615"/>
                    </a:lnTo>
                    <a:lnTo>
                      <a:pt x="1201" y="1615"/>
                    </a:lnTo>
                    <a:lnTo>
                      <a:pt x="1201" y="1615"/>
                    </a:lnTo>
                    <a:lnTo>
                      <a:pt x="1209" y="1615"/>
                    </a:lnTo>
                    <a:lnTo>
                      <a:pt x="1209" y="1615"/>
                    </a:lnTo>
                    <a:lnTo>
                      <a:pt x="1209" y="1623"/>
                    </a:lnTo>
                    <a:lnTo>
                      <a:pt x="1209" y="1623"/>
                    </a:lnTo>
                    <a:lnTo>
                      <a:pt x="1209" y="1623"/>
                    </a:lnTo>
                    <a:lnTo>
                      <a:pt x="1209" y="1623"/>
                    </a:lnTo>
                    <a:lnTo>
                      <a:pt x="1217" y="1623"/>
                    </a:lnTo>
                    <a:lnTo>
                      <a:pt x="1217" y="1623"/>
                    </a:lnTo>
                    <a:lnTo>
                      <a:pt x="1217" y="1623"/>
                    </a:lnTo>
                    <a:lnTo>
                      <a:pt x="1217" y="1623"/>
                    </a:lnTo>
                    <a:lnTo>
                      <a:pt x="1217" y="1623"/>
                    </a:lnTo>
                    <a:lnTo>
                      <a:pt x="1217" y="1623"/>
                    </a:lnTo>
                    <a:lnTo>
                      <a:pt x="1225" y="1623"/>
                    </a:lnTo>
                    <a:lnTo>
                      <a:pt x="1225" y="1623"/>
                    </a:lnTo>
                    <a:lnTo>
                      <a:pt x="1225" y="1623"/>
                    </a:lnTo>
                    <a:lnTo>
                      <a:pt x="1225" y="1623"/>
                    </a:lnTo>
                    <a:lnTo>
                      <a:pt x="1225" y="1623"/>
                    </a:lnTo>
                    <a:lnTo>
                      <a:pt x="1225" y="1623"/>
                    </a:lnTo>
                    <a:lnTo>
                      <a:pt x="1225" y="1623"/>
                    </a:lnTo>
                    <a:lnTo>
                      <a:pt x="1225" y="1623"/>
                    </a:lnTo>
                    <a:lnTo>
                      <a:pt x="1233" y="1623"/>
                    </a:lnTo>
                    <a:lnTo>
                      <a:pt x="1233" y="1623"/>
                    </a:lnTo>
                    <a:lnTo>
                      <a:pt x="1233" y="1623"/>
                    </a:lnTo>
                    <a:lnTo>
                      <a:pt x="1233" y="1623"/>
                    </a:lnTo>
                    <a:lnTo>
                      <a:pt x="1233" y="1623"/>
                    </a:lnTo>
                    <a:lnTo>
                      <a:pt x="1233" y="1623"/>
                    </a:lnTo>
                    <a:lnTo>
                      <a:pt x="1233" y="1623"/>
                    </a:lnTo>
                    <a:lnTo>
                      <a:pt x="1233" y="1623"/>
                    </a:lnTo>
                    <a:lnTo>
                      <a:pt x="1233" y="1623"/>
                    </a:lnTo>
                    <a:lnTo>
                      <a:pt x="1241" y="1623"/>
                    </a:lnTo>
                    <a:lnTo>
                      <a:pt x="1241" y="1623"/>
                    </a:lnTo>
                    <a:lnTo>
                      <a:pt x="1241" y="1623"/>
                    </a:lnTo>
                    <a:lnTo>
                      <a:pt x="1241" y="1623"/>
                    </a:lnTo>
                    <a:lnTo>
                      <a:pt x="1241" y="1623"/>
                    </a:lnTo>
                    <a:lnTo>
                      <a:pt x="1241" y="1623"/>
                    </a:lnTo>
                    <a:lnTo>
                      <a:pt x="1241" y="1623"/>
                    </a:lnTo>
                    <a:lnTo>
                      <a:pt x="1241" y="1623"/>
                    </a:lnTo>
                    <a:lnTo>
                      <a:pt x="1241" y="1623"/>
                    </a:lnTo>
                    <a:lnTo>
                      <a:pt x="1241" y="1623"/>
                    </a:lnTo>
                    <a:lnTo>
                      <a:pt x="1249" y="1623"/>
                    </a:lnTo>
                    <a:lnTo>
                      <a:pt x="1249" y="1623"/>
                    </a:lnTo>
                    <a:lnTo>
                      <a:pt x="1249" y="1623"/>
                    </a:lnTo>
                    <a:lnTo>
                      <a:pt x="1249" y="1623"/>
                    </a:lnTo>
                    <a:lnTo>
                      <a:pt x="1249" y="1623"/>
                    </a:lnTo>
                    <a:lnTo>
                      <a:pt x="1249" y="1623"/>
                    </a:lnTo>
                    <a:lnTo>
                      <a:pt x="1249" y="1623"/>
                    </a:lnTo>
                    <a:lnTo>
                      <a:pt x="1249" y="1623"/>
                    </a:lnTo>
                    <a:lnTo>
                      <a:pt x="1249" y="1623"/>
                    </a:lnTo>
                    <a:lnTo>
                      <a:pt x="1258" y="1623"/>
                    </a:lnTo>
                    <a:lnTo>
                      <a:pt x="1258" y="1623"/>
                    </a:lnTo>
                    <a:lnTo>
                      <a:pt x="1258" y="1623"/>
                    </a:lnTo>
                    <a:lnTo>
                      <a:pt x="1258" y="1623"/>
                    </a:lnTo>
                    <a:lnTo>
                      <a:pt x="1258" y="1623"/>
                    </a:lnTo>
                    <a:lnTo>
                      <a:pt x="1258" y="1623"/>
                    </a:lnTo>
                    <a:lnTo>
                      <a:pt x="1258" y="1623"/>
                    </a:lnTo>
                    <a:lnTo>
                      <a:pt x="1258" y="1623"/>
                    </a:lnTo>
                    <a:lnTo>
                      <a:pt x="1266" y="1623"/>
                    </a:lnTo>
                    <a:lnTo>
                      <a:pt x="1266" y="1623"/>
                    </a:lnTo>
                    <a:lnTo>
                      <a:pt x="1266" y="1623"/>
                    </a:lnTo>
                    <a:lnTo>
                      <a:pt x="1266" y="1623"/>
                    </a:lnTo>
                    <a:lnTo>
                      <a:pt x="1266" y="1623"/>
                    </a:lnTo>
                    <a:lnTo>
                      <a:pt x="1274" y="1623"/>
                    </a:lnTo>
                    <a:lnTo>
                      <a:pt x="1274" y="1623"/>
                    </a:lnTo>
                    <a:lnTo>
                      <a:pt x="1274" y="1623"/>
                    </a:lnTo>
                    <a:lnTo>
                      <a:pt x="1274" y="1623"/>
                    </a:lnTo>
                    <a:lnTo>
                      <a:pt x="1282" y="1615"/>
                    </a:lnTo>
                    <a:lnTo>
                      <a:pt x="1282" y="1615"/>
                    </a:lnTo>
                    <a:lnTo>
                      <a:pt x="1282" y="1615"/>
                    </a:lnTo>
                    <a:lnTo>
                      <a:pt x="1282" y="1615"/>
                    </a:lnTo>
                    <a:lnTo>
                      <a:pt x="1282" y="1615"/>
                    </a:lnTo>
                    <a:lnTo>
                      <a:pt x="1290" y="1615"/>
                    </a:lnTo>
                    <a:lnTo>
                      <a:pt x="1290" y="1615"/>
                    </a:lnTo>
                    <a:lnTo>
                      <a:pt x="1298" y="1615"/>
                    </a:lnTo>
                    <a:lnTo>
                      <a:pt x="1298" y="1607"/>
                    </a:lnTo>
                    <a:lnTo>
                      <a:pt x="1298" y="1607"/>
                    </a:lnTo>
                    <a:lnTo>
                      <a:pt x="1306" y="1607"/>
                    </a:lnTo>
                    <a:lnTo>
                      <a:pt x="1306" y="1607"/>
                    </a:lnTo>
                    <a:lnTo>
                      <a:pt x="1306" y="1599"/>
                    </a:lnTo>
                    <a:lnTo>
                      <a:pt x="1306" y="1599"/>
                    </a:lnTo>
                    <a:lnTo>
                      <a:pt x="1314" y="1599"/>
                    </a:lnTo>
                    <a:lnTo>
                      <a:pt x="1322" y="1591"/>
                    </a:lnTo>
                    <a:lnTo>
                      <a:pt x="1322" y="1591"/>
                    </a:lnTo>
                    <a:lnTo>
                      <a:pt x="1322" y="1591"/>
                    </a:lnTo>
                    <a:lnTo>
                      <a:pt x="1322" y="1591"/>
                    </a:lnTo>
                    <a:lnTo>
                      <a:pt x="1322" y="1591"/>
                    </a:lnTo>
                    <a:lnTo>
                      <a:pt x="1330" y="1583"/>
                    </a:lnTo>
                    <a:lnTo>
                      <a:pt x="1346" y="1567"/>
                    </a:lnTo>
                    <a:lnTo>
                      <a:pt x="1346" y="1567"/>
                    </a:lnTo>
                    <a:lnTo>
                      <a:pt x="1346" y="1567"/>
                    </a:lnTo>
                    <a:lnTo>
                      <a:pt x="1346" y="1567"/>
                    </a:lnTo>
                    <a:lnTo>
                      <a:pt x="1354" y="1559"/>
                    </a:lnTo>
                    <a:lnTo>
                      <a:pt x="1354" y="1551"/>
                    </a:lnTo>
                    <a:lnTo>
                      <a:pt x="1370" y="1535"/>
                    </a:lnTo>
                    <a:lnTo>
                      <a:pt x="1370" y="1527"/>
                    </a:lnTo>
                    <a:lnTo>
                      <a:pt x="1370" y="1527"/>
                    </a:lnTo>
                    <a:lnTo>
                      <a:pt x="1378" y="1527"/>
                    </a:lnTo>
                    <a:lnTo>
                      <a:pt x="1378" y="1519"/>
                    </a:lnTo>
                    <a:lnTo>
                      <a:pt x="1386" y="1511"/>
                    </a:lnTo>
                    <a:lnTo>
                      <a:pt x="1402" y="1487"/>
                    </a:lnTo>
                    <a:lnTo>
                      <a:pt x="1402" y="1487"/>
                    </a:lnTo>
                    <a:lnTo>
                      <a:pt x="1402" y="1487"/>
                    </a:lnTo>
                    <a:lnTo>
                      <a:pt x="1402" y="1479"/>
                    </a:lnTo>
                    <a:lnTo>
                      <a:pt x="1402" y="1479"/>
                    </a:lnTo>
                    <a:lnTo>
                      <a:pt x="1410" y="1463"/>
                    </a:lnTo>
                    <a:lnTo>
                      <a:pt x="1426" y="1439"/>
                    </a:lnTo>
                    <a:lnTo>
                      <a:pt x="1450" y="1383"/>
                    </a:lnTo>
                    <a:lnTo>
                      <a:pt x="1450" y="1383"/>
                    </a:lnTo>
                    <a:lnTo>
                      <a:pt x="1450" y="1383"/>
                    </a:lnTo>
                    <a:lnTo>
                      <a:pt x="1458" y="1375"/>
                    </a:lnTo>
                    <a:lnTo>
                      <a:pt x="1458" y="1367"/>
                    </a:lnTo>
                    <a:lnTo>
                      <a:pt x="1466" y="1351"/>
                    </a:lnTo>
                    <a:lnTo>
                      <a:pt x="1482" y="1319"/>
                    </a:lnTo>
                    <a:lnTo>
                      <a:pt x="1506" y="1247"/>
                    </a:lnTo>
                    <a:lnTo>
                      <a:pt x="1562" y="1095"/>
                    </a:lnTo>
                    <a:lnTo>
                      <a:pt x="1610" y="943"/>
                    </a:lnTo>
                    <a:lnTo>
                      <a:pt x="1666" y="776"/>
                    </a:lnTo>
                    <a:lnTo>
                      <a:pt x="1722" y="616"/>
                    </a:lnTo>
                    <a:lnTo>
                      <a:pt x="1770" y="464"/>
                    </a:lnTo>
                    <a:lnTo>
                      <a:pt x="1826" y="320"/>
                    </a:lnTo>
                    <a:lnTo>
                      <a:pt x="1826" y="320"/>
                    </a:lnTo>
                    <a:lnTo>
                      <a:pt x="1826" y="312"/>
                    </a:lnTo>
                    <a:lnTo>
                      <a:pt x="1834" y="312"/>
                    </a:lnTo>
                    <a:lnTo>
                      <a:pt x="1834" y="304"/>
                    </a:lnTo>
                    <a:lnTo>
                      <a:pt x="1842" y="288"/>
                    </a:lnTo>
                    <a:lnTo>
                      <a:pt x="1858" y="256"/>
                    </a:lnTo>
                    <a:lnTo>
                      <a:pt x="1858" y="256"/>
                    </a:lnTo>
                    <a:lnTo>
                      <a:pt x="1858" y="256"/>
                    </a:lnTo>
                    <a:lnTo>
                      <a:pt x="1858" y="248"/>
                    </a:lnTo>
                    <a:lnTo>
                      <a:pt x="1858" y="248"/>
                    </a:lnTo>
                    <a:lnTo>
                      <a:pt x="1866" y="232"/>
                    </a:lnTo>
                    <a:lnTo>
                      <a:pt x="1882" y="200"/>
                    </a:lnTo>
                    <a:lnTo>
                      <a:pt x="1882" y="200"/>
                    </a:lnTo>
                    <a:lnTo>
                      <a:pt x="1882" y="200"/>
                    </a:lnTo>
                    <a:lnTo>
                      <a:pt x="1882" y="200"/>
                    </a:lnTo>
                    <a:lnTo>
                      <a:pt x="1890" y="192"/>
                    </a:lnTo>
                    <a:lnTo>
                      <a:pt x="1898" y="176"/>
                    </a:lnTo>
                    <a:lnTo>
                      <a:pt x="1906" y="152"/>
                    </a:lnTo>
                    <a:lnTo>
                      <a:pt x="1906" y="144"/>
                    </a:lnTo>
                    <a:lnTo>
                      <a:pt x="1906" y="144"/>
                    </a:lnTo>
                    <a:lnTo>
                      <a:pt x="1914" y="144"/>
                    </a:lnTo>
                    <a:lnTo>
                      <a:pt x="1914" y="136"/>
                    </a:lnTo>
                    <a:lnTo>
                      <a:pt x="1922" y="128"/>
                    </a:lnTo>
                    <a:lnTo>
                      <a:pt x="1938" y="104"/>
                    </a:lnTo>
                    <a:lnTo>
                      <a:pt x="1938" y="104"/>
                    </a:lnTo>
                    <a:lnTo>
                      <a:pt x="1938" y="104"/>
                    </a:lnTo>
                    <a:lnTo>
                      <a:pt x="1938" y="96"/>
                    </a:lnTo>
                    <a:lnTo>
                      <a:pt x="1946" y="96"/>
                    </a:lnTo>
                    <a:lnTo>
                      <a:pt x="1946" y="88"/>
                    </a:lnTo>
                    <a:lnTo>
                      <a:pt x="1946" y="80"/>
                    </a:lnTo>
                    <a:lnTo>
                      <a:pt x="1954" y="80"/>
                    </a:lnTo>
                    <a:lnTo>
                      <a:pt x="1954" y="80"/>
                    </a:lnTo>
                    <a:lnTo>
                      <a:pt x="1954" y="72"/>
                    </a:lnTo>
                    <a:lnTo>
                      <a:pt x="1962" y="64"/>
                    </a:lnTo>
                    <a:lnTo>
                      <a:pt x="1962" y="64"/>
                    </a:lnTo>
                    <a:lnTo>
                      <a:pt x="1962" y="64"/>
                    </a:lnTo>
                    <a:lnTo>
                      <a:pt x="1962" y="64"/>
                    </a:lnTo>
                    <a:lnTo>
                      <a:pt x="1970" y="56"/>
                    </a:lnTo>
                    <a:lnTo>
                      <a:pt x="1978" y="56"/>
                    </a:lnTo>
                    <a:lnTo>
                      <a:pt x="1986" y="40"/>
                    </a:lnTo>
                    <a:lnTo>
                      <a:pt x="1986" y="40"/>
                    </a:lnTo>
                    <a:lnTo>
                      <a:pt x="1994" y="40"/>
                    </a:lnTo>
                    <a:lnTo>
                      <a:pt x="1994" y="40"/>
                    </a:lnTo>
                    <a:lnTo>
                      <a:pt x="1994" y="32"/>
                    </a:lnTo>
                    <a:lnTo>
                      <a:pt x="2002" y="32"/>
                    </a:lnTo>
                    <a:lnTo>
                      <a:pt x="2002" y="24"/>
                    </a:lnTo>
                    <a:lnTo>
                      <a:pt x="2002" y="24"/>
                    </a:lnTo>
                    <a:lnTo>
                      <a:pt x="2002" y="24"/>
                    </a:lnTo>
                    <a:lnTo>
                      <a:pt x="2010" y="24"/>
                    </a:lnTo>
                    <a:lnTo>
                      <a:pt x="2018" y="16"/>
                    </a:lnTo>
                    <a:lnTo>
                      <a:pt x="2018" y="16"/>
                    </a:lnTo>
                    <a:lnTo>
                      <a:pt x="2018" y="16"/>
                    </a:lnTo>
                    <a:lnTo>
                      <a:pt x="2018" y="16"/>
                    </a:lnTo>
                    <a:lnTo>
                      <a:pt x="2018" y="16"/>
                    </a:lnTo>
                    <a:lnTo>
                      <a:pt x="2018" y="16"/>
                    </a:lnTo>
                    <a:lnTo>
                      <a:pt x="2026" y="16"/>
                    </a:lnTo>
                    <a:lnTo>
                      <a:pt x="2026" y="16"/>
                    </a:lnTo>
                    <a:lnTo>
                      <a:pt x="2026" y="8"/>
                    </a:lnTo>
                    <a:lnTo>
                      <a:pt x="2026" y="8"/>
                    </a:lnTo>
                    <a:lnTo>
                      <a:pt x="2026" y="8"/>
                    </a:lnTo>
                    <a:lnTo>
                      <a:pt x="2034" y="8"/>
                    </a:lnTo>
                    <a:lnTo>
                      <a:pt x="2034" y="8"/>
                    </a:lnTo>
                    <a:lnTo>
                      <a:pt x="2034" y="8"/>
                    </a:lnTo>
                    <a:lnTo>
                      <a:pt x="2034" y="8"/>
                    </a:lnTo>
                    <a:lnTo>
                      <a:pt x="2034" y="8"/>
                    </a:lnTo>
                    <a:lnTo>
                      <a:pt x="2042" y="8"/>
                    </a:lnTo>
                    <a:lnTo>
                      <a:pt x="2042" y="8"/>
                    </a:lnTo>
                    <a:lnTo>
                      <a:pt x="2042" y="8"/>
                    </a:lnTo>
                    <a:lnTo>
                      <a:pt x="2042" y="8"/>
                    </a:lnTo>
                    <a:lnTo>
                      <a:pt x="2042" y="8"/>
                    </a:lnTo>
                    <a:lnTo>
                      <a:pt x="2042" y="8"/>
                    </a:lnTo>
                    <a:lnTo>
                      <a:pt x="2050" y="0"/>
                    </a:lnTo>
                    <a:lnTo>
                      <a:pt x="2050" y="0"/>
                    </a:lnTo>
                    <a:lnTo>
                      <a:pt x="2050" y="0"/>
                    </a:lnTo>
                    <a:lnTo>
                      <a:pt x="2050" y="0"/>
                    </a:lnTo>
                    <a:lnTo>
                      <a:pt x="2050" y="0"/>
                    </a:lnTo>
                    <a:lnTo>
                      <a:pt x="2050" y="0"/>
                    </a:lnTo>
                    <a:lnTo>
                      <a:pt x="2050" y="0"/>
                    </a:lnTo>
                    <a:lnTo>
                      <a:pt x="2058" y="0"/>
                    </a:lnTo>
                    <a:lnTo>
                      <a:pt x="2058" y="0"/>
                    </a:lnTo>
                    <a:lnTo>
                      <a:pt x="2058" y="0"/>
                    </a:lnTo>
                    <a:lnTo>
                      <a:pt x="2058" y="0"/>
                    </a:lnTo>
                    <a:lnTo>
                      <a:pt x="2058" y="0"/>
                    </a:lnTo>
                    <a:lnTo>
                      <a:pt x="2058" y="0"/>
                    </a:lnTo>
                    <a:lnTo>
                      <a:pt x="2058" y="0"/>
                    </a:lnTo>
                    <a:lnTo>
                      <a:pt x="2058" y="0"/>
                    </a:lnTo>
                    <a:lnTo>
                      <a:pt x="2058" y="0"/>
                    </a:lnTo>
                    <a:lnTo>
                      <a:pt x="2066" y="0"/>
                    </a:lnTo>
                    <a:lnTo>
                      <a:pt x="2066" y="0"/>
                    </a:lnTo>
                    <a:lnTo>
                      <a:pt x="2066" y="0"/>
                    </a:lnTo>
                    <a:lnTo>
                      <a:pt x="2066" y="0"/>
                    </a:lnTo>
                    <a:lnTo>
                      <a:pt x="2066" y="0"/>
                    </a:lnTo>
                    <a:lnTo>
                      <a:pt x="2066" y="0"/>
                    </a:lnTo>
                    <a:lnTo>
                      <a:pt x="2066" y="0"/>
                    </a:lnTo>
                    <a:lnTo>
                      <a:pt x="2066" y="0"/>
                    </a:lnTo>
                    <a:lnTo>
                      <a:pt x="2066" y="0"/>
                    </a:lnTo>
                    <a:lnTo>
                      <a:pt x="2074" y="0"/>
                    </a:lnTo>
                    <a:lnTo>
                      <a:pt x="2074" y="0"/>
                    </a:lnTo>
                    <a:lnTo>
                      <a:pt x="2074" y="0"/>
                    </a:lnTo>
                    <a:lnTo>
                      <a:pt x="2074" y="0"/>
                    </a:lnTo>
                    <a:lnTo>
                      <a:pt x="2074" y="0"/>
                    </a:lnTo>
                    <a:lnTo>
                      <a:pt x="2074" y="0"/>
                    </a:lnTo>
                    <a:lnTo>
                      <a:pt x="2074" y="0"/>
                    </a:lnTo>
                    <a:lnTo>
                      <a:pt x="2074" y="0"/>
                    </a:lnTo>
                    <a:lnTo>
                      <a:pt x="2074" y="0"/>
                    </a:lnTo>
                    <a:lnTo>
                      <a:pt x="2082" y="0"/>
                    </a:lnTo>
                    <a:lnTo>
                      <a:pt x="2082" y="0"/>
                    </a:lnTo>
                    <a:lnTo>
                      <a:pt x="2082" y="0"/>
                    </a:lnTo>
                    <a:lnTo>
                      <a:pt x="2082" y="0"/>
                    </a:lnTo>
                    <a:lnTo>
                      <a:pt x="2082" y="0"/>
                    </a:lnTo>
                    <a:lnTo>
                      <a:pt x="2082" y="0"/>
                    </a:lnTo>
                    <a:lnTo>
                      <a:pt x="2082" y="0"/>
                    </a:lnTo>
                    <a:lnTo>
                      <a:pt x="2082" y="0"/>
                    </a:lnTo>
                    <a:lnTo>
                      <a:pt x="2082" y="0"/>
                    </a:lnTo>
                    <a:lnTo>
                      <a:pt x="2090" y="0"/>
                    </a:lnTo>
                    <a:lnTo>
                      <a:pt x="2090" y="0"/>
                    </a:lnTo>
                    <a:lnTo>
                      <a:pt x="2090" y="0"/>
                    </a:lnTo>
                    <a:lnTo>
                      <a:pt x="2090" y="0"/>
                    </a:lnTo>
                    <a:lnTo>
                      <a:pt x="2090" y="0"/>
                    </a:lnTo>
                    <a:lnTo>
                      <a:pt x="2098" y="8"/>
                    </a:lnTo>
                    <a:lnTo>
                      <a:pt x="2098" y="8"/>
                    </a:lnTo>
                    <a:lnTo>
                      <a:pt x="2098" y="8"/>
                    </a:lnTo>
                    <a:lnTo>
                      <a:pt x="2098" y="8"/>
                    </a:lnTo>
                    <a:lnTo>
                      <a:pt x="2098" y="8"/>
                    </a:lnTo>
                    <a:lnTo>
                      <a:pt x="2106" y="8"/>
                    </a:lnTo>
                    <a:lnTo>
                      <a:pt x="2106" y="8"/>
                    </a:lnTo>
                    <a:lnTo>
                      <a:pt x="2106" y="8"/>
                    </a:lnTo>
                    <a:lnTo>
                      <a:pt x="2106" y="8"/>
                    </a:lnTo>
                    <a:lnTo>
                      <a:pt x="2106" y="8"/>
                    </a:lnTo>
                    <a:lnTo>
                      <a:pt x="2114" y="8"/>
                    </a:lnTo>
                    <a:lnTo>
                      <a:pt x="2114" y="8"/>
                    </a:lnTo>
                    <a:lnTo>
                      <a:pt x="2114" y="16"/>
                    </a:lnTo>
                    <a:lnTo>
                      <a:pt x="2122" y="16"/>
                    </a:lnTo>
                    <a:lnTo>
                      <a:pt x="2122" y="16"/>
                    </a:lnTo>
                    <a:lnTo>
                      <a:pt x="2122" y="16"/>
                    </a:lnTo>
                  </a:path>
                </a:pathLst>
              </a:custGeom>
              <a:noFill/>
              <a:ln w="25400" cmpd="sng">
                <a:solidFill>
                  <a:srgbClr val="FF99CC"/>
                </a:solidFill>
                <a:prstDash val="solid"/>
                <a:round/>
                <a:headEnd/>
                <a:tailEnd/>
              </a:ln>
            </p:spPr>
            <p:txBody>
              <a:bodyPr/>
              <a:lstStyle/>
              <a:p>
                <a:endParaRPr lang="es-ES"/>
              </a:p>
            </p:txBody>
          </p:sp>
          <p:sp>
            <p:nvSpPr>
              <p:cNvPr id="59401" name="Freeform 9"/>
              <p:cNvSpPr>
                <a:spLocks/>
              </p:cNvSpPr>
              <p:nvPr/>
            </p:nvSpPr>
            <p:spPr bwMode="auto">
              <a:xfrm>
                <a:off x="2158" y="1643"/>
                <a:ext cx="324" cy="528"/>
              </a:xfrm>
              <a:custGeom>
                <a:avLst/>
                <a:gdLst/>
                <a:ahLst/>
                <a:cxnLst>
                  <a:cxn ang="0">
                    <a:pos x="0" y="0"/>
                  </a:cxn>
                  <a:cxn ang="0">
                    <a:pos x="16" y="8"/>
                  </a:cxn>
                  <a:cxn ang="0">
                    <a:pos x="16" y="8"/>
                  </a:cxn>
                  <a:cxn ang="0">
                    <a:pos x="16" y="16"/>
                  </a:cxn>
                  <a:cxn ang="0">
                    <a:pos x="24" y="24"/>
                  </a:cxn>
                  <a:cxn ang="0">
                    <a:pos x="32" y="24"/>
                  </a:cxn>
                  <a:cxn ang="0">
                    <a:pos x="40" y="32"/>
                  </a:cxn>
                  <a:cxn ang="0">
                    <a:pos x="40" y="32"/>
                  </a:cxn>
                  <a:cxn ang="0">
                    <a:pos x="48" y="40"/>
                  </a:cxn>
                  <a:cxn ang="0">
                    <a:pos x="56" y="48"/>
                  </a:cxn>
                  <a:cxn ang="0">
                    <a:pos x="56" y="56"/>
                  </a:cxn>
                  <a:cxn ang="0">
                    <a:pos x="64" y="64"/>
                  </a:cxn>
                  <a:cxn ang="0">
                    <a:pos x="80" y="88"/>
                  </a:cxn>
                  <a:cxn ang="0">
                    <a:pos x="88" y="96"/>
                  </a:cxn>
                  <a:cxn ang="0">
                    <a:pos x="97" y="112"/>
                  </a:cxn>
                  <a:cxn ang="0">
                    <a:pos x="137" y="184"/>
                  </a:cxn>
                  <a:cxn ang="0">
                    <a:pos x="137" y="192"/>
                  </a:cxn>
                  <a:cxn ang="0">
                    <a:pos x="145" y="200"/>
                  </a:cxn>
                  <a:cxn ang="0">
                    <a:pos x="161" y="240"/>
                  </a:cxn>
                  <a:cxn ang="0">
                    <a:pos x="249" y="448"/>
                  </a:cxn>
                  <a:cxn ang="0">
                    <a:pos x="345" y="752"/>
                  </a:cxn>
                  <a:cxn ang="0">
                    <a:pos x="457" y="1079"/>
                  </a:cxn>
                  <a:cxn ang="0">
                    <a:pos x="457" y="1087"/>
                  </a:cxn>
                  <a:cxn ang="0">
                    <a:pos x="465" y="1103"/>
                  </a:cxn>
                  <a:cxn ang="0">
                    <a:pos x="481" y="1159"/>
                  </a:cxn>
                  <a:cxn ang="0">
                    <a:pos x="489" y="1167"/>
                  </a:cxn>
                  <a:cxn ang="0">
                    <a:pos x="489" y="1183"/>
                  </a:cxn>
                  <a:cxn ang="0">
                    <a:pos x="497" y="1207"/>
                  </a:cxn>
                  <a:cxn ang="0">
                    <a:pos x="505" y="1207"/>
                  </a:cxn>
                  <a:cxn ang="0">
                    <a:pos x="505" y="1223"/>
                  </a:cxn>
                  <a:cxn ang="0">
                    <a:pos x="513" y="1231"/>
                  </a:cxn>
                  <a:cxn ang="0">
                    <a:pos x="513" y="1231"/>
                  </a:cxn>
                  <a:cxn ang="0">
                    <a:pos x="513" y="1239"/>
                  </a:cxn>
                </a:cxnLst>
                <a:rect l="0" t="0" r="r" b="b"/>
                <a:pathLst>
                  <a:path w="513" h="1239">
                    <a:moveTo>
                      <a:pt x="0" y="0"/>
                    </a:moveTo>
                    <a:lnTo>
                      <a:pt x="0" y="0"/>
                    </a:lnTo>
                    <a:lnTo>
                      <a:pt x="8" y="8"/>
                    </a:lnTo>
                    <a:lnTo>
                      <a:pt x="16" y="8"/>
                    </a:lnTo>
                    <a:lnTo>
                      <a:pt x="16" y="8"/>
                    </a:lnTo>
                    <a:lnTo>
                      <a:pt x="16" y="8"/>
                    </a:lnTo>
                    <a:lnTo>
                      <a:pt x="16" y="8"/>
                    </a:lnTo>
                    <a:lnTo>
                      <a:pt x="16" y="16"/>
                    </a:lnTo>
                    <a:lnTo>
                      <a:pt x="24" y="16"/>
                    </a:lnTo>
                    <a:lnTo>
                      <a:pt x="24" y="24"/>
                    </a:lnTo>
                    <a:lnTo>
                      <a:pt x="24" y="24"/>
                    </a:lnTo>
                    <a:lnTo>
                      <a:pt x="32" y="24"/>
                    </a:lnTo>
                    <a:lnTo>
                      <a:pt x="32" y="24"/>
                    </a:lnTo>
                    <a:lnTo>
                      <a:pt x="40" y="32"/>
                    </a:lnTo>
                    <a:lnTo>
                      <a:pt x="40" y="32"/>
                    </a:lnTo>
                    <a:lnTo>
                      <a:pt x="40" y="32"/>
                    </a:lnTo>
                    <a:lnTo>
                      <a:pt x="40" y="40"/>
                    </a:lnTo>
                    <a:lnTo>
                      <a:pt x="48" y="40"/>
                    </a:lnTo>
                    <a:lnTo>
                      <a:pt x="56" y="48"/>
                    </a:lnTo>
                    <a:lnTo>
                      <a:pt x="56" y="48"/>
                    </a:lnTo>
                    <a:lnTo>
                      <a:pt x="56" y="48"/>
                    </a:lnTo>
                    <a:lnTo>
                      <a:pt x="56" y="56"/>
                    </a:lnTo>
                    <a:lnTo>
                      <a:pt x="64" y="56"/>
                    </a:lnTo>
                    <a:lnTo>
                      <a:pt x="64" y="64"/>
                    </a:lnTo>
                    <a:lnTo>
                      <a:pt x="80" y="88"/>
                    </a:lnTo>
                    <a:lnTo>
                      <a:pt x="80" y="88"/>
                    </a:lnTo>
                    <a:lnTo>
                      <a:pt x="80" y="88"/>
                    </a:lnTo>
                    <a:lnTo>
                      <a:pt x="88" y="96"/>
                    </a:lnTo>
                    <a:lnTo>
                      <a:pt x="88" y="96"/>
                    </a:lnTo>
                    <a:lnTo>
                      <a:pt x="97" y="112"/>
                    </a:lnTo>
                    <a:lnTo>
                      <a:pt x="113" y="136"/>
                    </a:lnTo>
                    <a:lnTo>
                      <a:pt x="137" y="184"/>
                    </a:lnTo>
                    <a:lnTo>
                      <a:pt x="137" y="184"/>
                    </a:lnTo>
                    <a:lnTo>
                      <a:pt x="137" y="192"/>
                    </a:lnTo>
                    <a:lnTo>
                      <a:pt x="145" y="192"/>
                    </a:lnTo>
                    <a:lnTo>
                      <a:pt x="145" y="200"/>
                    </a:lnTo>
                    <a:lnTo>
                      <a:pt x="153" y="216"/>
                    </a:lnTo>
                    <a:lnTo>
                      <a:pt x="161" y="240"/>
                    </a:lnTo>
                    <a:lnTo>
                      <a:pt x="193" y="304"/>
                    </a:lnTo>
                    <a:lnTo>
                      <a:pt x="249" y="448"/>
                    </a:lnTo>
                    <a:lnTo>
                      <a:pt x="297" y="600"/>
                    </a:lnTo>
                    <a:lnTo>
                      <a:pt x="345" y="752"/>
                    </a:lnTo>
                    <a:lnTo>
                      <a:pt x="401" y="927"/>
                    </a:lnTo>
                    <a:lnTo>
                      <a:pt x="457" y="1079"/>
                    </a:lnTo>
                    <a:lnTo>
                      <a:pt x="457" y="1079"/>
                    </a:lnTo>
                    <a:lnTo>
                      <a:pt x="457" y="1087"/>
                    </a:lnTo>
                    <a:lnTo>
                      <a:pt x="457" y="1087"/>
                    </a:lnTo>
                    <a:lnTo>
                      <a:pt x="465" y="1103"/>
                    </a:lnTo>
                    <a:lnTo>
                      <a:pt x="473" y="1119"/>
                    </a:lnTo>
                    <a:lnTo>
                      <a:pt x="481" y="1159"/>
                    </a:lnTo>
                    <a:lnTo>
                      <a:pt x="489" y="1167"/>
                    </a:lnTo>
                    <a:lnTo>
                      <a:pt x="489" y="1167"/>
                    </a:lnTo>
                    <a:lnTo>
                      <a:pt x="489" y="1175"/>
                    </a:lnTo>
                    <a:lnTo>
                      <a:pt x="489" y="1183"/>
                    </a:lnTo>
                    <a:lnTo>
                      <a:pt x="497" y="1199"/>
                    </a:lnTo>
                    <a:lnTo>
                      <a:pt x="497" y="1207"/>
                    </a:lnTo>
                    <a:lnTo>
                      <a:pt x="505" y="1207"/>
                    </a:lnTo>
                    <a:lnTo>
                      <a:pt x="505" y="1207"/>
                    </a:lnTo>
                    <a:lnTo>
                      <a:pt x="505" y="1223"/>
                    </a:lnTo>
                    <a:lnTo>
                      <a:pt x="505" y="1223"/>
                    </a:lnTo>
                    <a:lnTo>
                      <a:pt x="505" y="1223"/>
                    </a:lnTo>
                    <a:lnTo>
                      <a:pt x="513" y="1231"/>
                    </a:lnTo>
                    <a:lnTo>
                      <a:pt x="513" y="1231"/>
                    </a:lnTo>
                    <a:lnTo>
                      <a:pt x="513" y="1231"/>
                    </a:lnTo>
                    <a:lnTo>
                      <a:pt x="513" y="1239"/>
                    </a:lnTo>
                    <a:lnTo>
                      <a:pt x="513" y="1239"/>
                    </a:lnTo>
                  </a:path>
                </a:pathLst>
              </a:custGeom>
              <a:noFill/>
              <a:ln w="25400" cmpd="sng">
                <a:solidFill>
                  <a:srgbClr val="FF99CC"/>
                </a:solidFill>
                <a:prstDash val="solid"/>
                <a:round/>
                <a:headEnd/>
                <a:tailEnd/>
              </a:ln>
            </p:spPr>
            <p:txBody>
              <a:bodyPr/>
              <a:lstStyle/>
              <a:p>
                <a:endParaRPr lang="es-ES"/>
              </a:p>
            </p:txBody>
          </p:sp>
        </p:grpSp>
        <p:sp>
          <p:nvSpPr>
            <p:cNvPr id="59497" name="Rectangle 105"/>
            <p:cNvSpPr>
              <a:spLocks noChangeArrowheads="1"/>
            </p:cNvSpPr>
            <p:nvPr/>
          </p:nvSpPr>
          <p:spPr bwMode="auto">
            <a:xfrm>
              <a:off x="340" y="2205"/>
              <a:ext cx="1263" cy="233"/>
            </a:xfrm>
            <a:prstGeom prst="rect">
              <a:avLst/>
            </a:prstGeom>
            <a:noFill/>
            <a:ln w="9525">
              <a:noFill/>
              <a:miter lim="800000"/>
              <a:headEnd/>
              <a:tailEnd/>
            </a:ln>
            <a:effectLst/>
          </p:spPr>
          <p:txBody>
            <a:bodyPr wrap="none">
              <a:spAutoFit/>
            </a:bodyPr>
            <a:lstStyle/>
            <a:p>
              <a:r>
                <a:rPr lang="es-ES" dirty="0"/>
                <a:t>Señal </a:t>
              </a:r>
              <a:r>
                <a:rPr lang="es-ES" b="1" dirty="0"/>
                <a:t>modulante</a:t>
              </a:r>
              <a:endParaRPr lang="es-MX" b="1" dirty="0"/>
            </a:p>
          </p:txBody>
        </p:sp>
      </p:grpSp>
      <p:grpSp>
        <p:nvGrpSpPr>
          <p:cNvPr id="59502" name="Group 110"/>
          <p:cNvGrpSpPr>
            <a:grpSpLocks/>
          </p:cNvGrpSpPr>
          <p:nvPr/>
        </p:nvGrpSpPr>
        <p:grpSpPr bwMode="auto">
          <a:xfrm>
            <a:off x="323850" y="4149725"/>
            <a:ext cx="2808288" cy="1520825"/>
            <a:chOff x="204" y="2614"/>
            <a:chExt cx="1769" cy="958"/>
          </a:xfrm>
        </p:grpSpPr>
        <p:grpSp>
          <p:nvGrpSpPr>
            <p:cNvPr id="59469" name="Group 77"/>
            <p:cNvGrpSpPr>
              <a:grpSpLocks/>
            </p:cNvGrpSpPr>
            <p:nvPr/>
          </p:nvGrpSpPr>
          <p:grpSpPr bwMode="auto">
            <a:xfrm>
              <a:off x="204" y="2614"/>
              <a:ext cx="1769" cy="750"/>
              <a:chOff x="793" y="2432"/>
              <a:chExt cx="1724" cy="750"/>
            </a:xfrm>
          </p:grpSpPr>
          <p:sp>
            <p:nvSpPr>
              <p:cNvPr id="59460" name="AutoShape 68"/>
              <p:cNvSpPr>
                <a:spLocks noChangeAspect="1" noChangeArrowheads="1" noTextEdit="1"/>
              </p:cNvSpPr>
              <p:nvPr/>
            </p:nvSpPr>
            <p:spPr bwMode="auto">
              <a:xfrm>
                <a:off x="793" y="2432"/>
                <a:ext cx="1724" cy="750"/>
              </a:xfrm>
              <a:prstGeom prst="rect">
                <a:avLst/>
              </a:prstGeom>
              <a:noFill/>
              <a:ln w="9525">
                <a:noFill/>
                <a:miter lim="800000"/>
                <a:headEnd/>
                <a:tailEnd/>
              </a:ln>
            </p:spPr>
            <p:txBody>
              <a:bodyPr/>
              <a:lstStyle/>
              <a:p>
                <a:endParaRPr lang="es-ES"/>
              </a:p>
            </p:txBody>
          </p:sp>
          <p:sp>
            <p:nvSpPr>
              <p:cNvPr id="59463" name="Freeform 71"/>
              <p:cNvSpPr>
                <a:spLocks/>
              </p:cNvSpPr>
              <p:nvPr/>
            </p:nvSpPr>
            <p:spPr bwMode="auto">
              <a:xfrm>
                <a:off x="827" y="2495"/>
                <a:ext cx="325" cy="616"/>
              </a:xfrm>
              <a:custGeom>
                <a:avLst/>
                <a:gdLst/>
                <a:ahLst/>
                <a:cxnLst>
                  <a:cxn ang="0">
                    <a:pos x="4" y="142"/>
                  </a:cxn>
                  <a:cxn ang="0">
                    <a:pos x="9" y="44"/>
                  </a:cxn>
                  <a:cxn ang="0">
                    <a:pos x="14" y="0"/>
                  </a:cxn>
                  <a:cxn ang="0">
                    <a:pos x="19" y="26"/>
                  </a:cxn>
                  <a:cxn ang="0">
                    <a:pos x="23" y="142"/>
                  </a:cxn>
                  <a:cxn ang="0">
                    <a:pos x="28" y="428"/>
                  </a:cxn>
                  <a:cxn ang="0">
                    <a:pos x="33" y="571"/>
                  </a:cxn>
                  <a:cxn ang="0">
                    <a:pos x="38" y="616"/>
                  </a:cxn>
                  <a:cxn ang="0">
                    <a:pos x="43" y="571"/>
                  </a:cxn>
                  <a:cxn ang="0">
                    <a:pos x="52" y="357"/>
                  </a:cxn>
                  <a:cxn ang="0">
                    <a:pos x="57" y="107"/>
                  </a:cxn>
                  <a:cxn ang="0">
                    <a:pos x="62" y="8"/>
                  </a:cxn>
                  <a:cxn ang="0">
                    <a:pos x="67" y="8"/>
                  </a:cxn>
                  <a:cxn ang="0">
                    <a:pos x="71" y="98"/>
                  </a:cxn>
                  <a:cxn ang="0">
                    <a:pos x="81" y="383"/>
                  </a:cxn>
                  <a:cxn ang="0">
                    <a:pos x="86" y="544"/>
                  </a:cxn>
                  <a:cxn ang="0">
                    <a:pos x="91" y="607"/>
                  </a:cxn>
                  <a:cxn ang="0">
                    <a:pos x="95" y="598"/>
                  </a:cxn>
                  <a:cxn ang="0">
                    <a:pos x="100" y="526"/>
                  </a:cxn>
                  <a:cxn ang="0">
                    <a:pos x="105" y="285"/>
                  </a:cxn>
                  <a:cxn ang="0">
                    <a:pos x="110" y="89"/>
                  </a:cxn>
                  <a:cxn ang="0">
                    <a:pos x="114" y="8"/>
                  </a:cxn>
                  <a:cxn ang="0">
                    <a:pos x="119" y="8"/>
                  </a:cxn>
                  <a:cxn ang="0">
                    <a:pos x="124" y="71"/>
                  </a:cxn>
                  <a:cxn ang="0">
                    <a:pos x="129" y="285"/>
                  </a:cxn>
                  <a:cxn ang="0">
                    <a:pos x="138" y="517"/>
                  </a:cxn>
                  <a:cxn ang="0">
                    <a:pos x="143" y="607"/>
                  </a:cxn>
                  <a:cxn ang="0">
                    <a:pos x="148" y="598"/>
                  </a:cxn>
                  <a:cxn ang="0">
                    <a:pos x="153" y="500"/>
                  </a:cxn>
                  <a:cxn ang="0">
                    <a:pos x="158" y="196"/>
                  </a:cxn>
                  <a:cxn ang="0">
                    <a:pos x="167" y="44"/>
                  </a:cxn>
                  <a:cxn ang="0">
                    <a:pos x="167" y="0"/>
                  </a:cxn>
                  <a:cxn ang="0">
                    <a:pos x="172" y="35"/>
                  </a:cxn>
                  <a:cxn ang="0">
                    <a:pos x="177" y="160"/>
                  </a:cxn>
                  <a:cxn ang="0">
                    <a:pos x="186" y="517"/>
                  </a:cxn>
                  <a:cxn ang="0">
                    <a:pos x="191" y="598"/>
                  </a:cxn>
                  <a:cxn ang="0">
                    <a:pos x="196" y="607"/>
                  </a:cxn>
                  <a:cxn ang="0">
                    <a:pos x="201" y="553"/>
                  </a:cxn>
                  <a:cxn ang="0">
                    <a:pos x="205" y="383"/>
                  </a:cxn>
                  <a:cxn ang="0">
                    <a:pos x="215" y="107"/>
                  </a:cxn>
                  <a:cxn ang="0">
                    <a:pos x="220" y="17"/>
                  </a:cxn>
                  <a:cxn ang="0">
                    <a:pos x="225" y="8"/>
                  </a:cxn>
                  <a:cxn ang="0">
                    <a:pos x="229" y="80"/>
                  </a:cxn>
                  <a:cxn ang="0">
                    <a:pos x="234" y="250"/>
                  </a:cxn>
                  <a:cxn ang="0">
                    <a:pos x="239" y="517"/>
                  </a:cxn>
                  <a:cxn ang="0">
                    <a:pos x="244" y="598"/>
                  </a:cxn>
                  <a:cxn ang="0">
                    <a:pos x="249" y="607"/>
                  </a:cxn>
                  <a:cxn ang="0">
                    <a:pos x="253" y="535"/>
                  </a:cxn>
                  <a:cxn ang="0">
                    <a:pos x="263" y="241"/>
                  </a:cxn>
                  <a:cxn ang="0">
                    <a:pos x="268" y="71"/>
                  </a:cxn>
                  <a:cxn ang="0">
                    <a:pos x="272" y="0"/>
                  </a:cxn>
                  <a:cxn ang="0">
                    <a:pos x="277" y="17"/>
                  </a:cxn>
                  <a:cxn ang="0">
                    <a:pos x="277" y="98"/>
                  </a:cxn>
                  <a:cxn ang="0">
                    <a:pos x="287" y="339"/>
                  </a:cxn>
                  <a:cxn ang="0">
                    <a:pos x="292" y="508"/>
                  </a:cxn>
                  <a:cxn ang="0">
                    <a:pos x="296" y="589"/>
                  </a:cxn>
                  <a:cxn ang="0">
                    <a:pos x="301" y="616"/>
                  </a:cxn>
                  <a:cxn ang="0">
                    <a:pos x="306" y="562"/>
                  </a:cxn>
                  <a:cxn ang="0">
                    <a:pos x="311" y="392"/>
                  </a:cxn>
                  <a:cxn ang="0">
                    <a:pos x="316" y="142"/>
                  </a:cxn>
                  <a:cxn ang="0">
                    <a:pos x="320" y="35"/>
                  </a:cxn>
                  <a:cxn ang="0">
                    <a:pos x="325" y="0"/>
                  </a:cxn>
                </a:cxnLst>
                <a:rect l="0" t="0" r="r" b="b"/>
                <a:pathLst>
                  <a:path w="325" h="616">
                    <a:moveTo>
                      <a:pt x="0" y="303"/>
                    </a:moveTo>
                    <a:lnTo>
                      <a:pt x="0" y="285"/>
                    </a:lnTo>
                    <a:lnTo>
                      <a:pt x="0" y="267"/>
                    </a:lnTo>
                    <a:lnTo>
                      <a:pt x="4" y="232"/>
                    </a:lnTo>
                    <a:lnTo>
                      <a:pt x="4" y="214"/>
                    </a:lnTo>
                    <a:lnTo>
                      <a:pt x="4" y="196"/>
                    </a:lnTo>
                    <a:lnTo>
                      <a:pt x="4" y="160"/>
                    </a:lnTo>
                    <a:lnTo>
                      <a:pt x="4" y="142"/>
                    </a:lnTo>
                    <a:lnTo>
                      <a:pt x="4" y="133"/>
                    </a:lnTo>
                    <a:lnTo>
                      <a:pt x="4" y="116"/>
                    </a:lnTo>
                    <a:lnTo>
                      <a:pt x="9" y="98"/>
                    </a:lnTo>
                    <a:lnTo>
                      <a:pt x="9" y="89"/>
                    </a:lnTo>
                    <a:lnTo>
                      <a:pt x="9" y="71"/>
                    </a:lnTo>
                    <a:lnTo>
                      <a:pt x="9" y="62"/>
                    </a:lnTo>
                    <a:lnTo>
                      <a:pt x="9" y="53"/>
                    </a:lnTo>
                    <a:lnTo>
                      <a:pt x="9" y="44"/>
                    </a:lnTo>
                    <a:lnTo>
                      <a:pt x="9" y="35"/>
                    </a:lnTo>
                    <a:lnTo>
                      <a:pt x="9" y="26"/>
                    </a:lnTo>
                    <a:lnTo>
                      <a:pt x="9" y="17"/>
                    </a:lnTo>
                    <a:lnTo>
                      <a:pt x="9" y="8"/>
                    </a:lnTo>
                    <a:lnTo>
                      <a:pt x="14" y="8"/>
                    </a:lnTo>
                    <a:lnTo>
                      <a:pt x="14" y="0"/>
                    </a:lnTo>
                    <a:lnTo>
                      <a:pt x="14" y="0"/>
                    </a:lnTo>
                    <a:lnTo>
                      <a:pt x="14" y="0"/>
                    </a:lnTo>
                    <a:lnTo>
                      <a:pt x="14" y="0"/>
                    </a:lnTo>
                    <a:lnTo>
                      <a:pt x="14" y="0"/>
                    </a:lnTo>
                    <a:lnTo>
                      <a:pt x="14" y="0"/>
                    </a:lnTo>
                    <a:lnTo>
                      <a:pt x="14" y="8"/>
                    </a:lnTo>
                    <a:lnTo>
                      <a:pt x="14" y="8"/>
                    </a:lnTo>
                    <a:lnTo>
                      <a:pt x="19" y="17"/>
                    </a:lnTo>
                    <a:lnTo>
                      <a:pt x="19" y="26"/>
                    </a:lnTo>
                    <a:lnTo>
                      <a:pt x="19" y="26"/>
                    </a:lnTo>
                    <a:lnTo>
                      <a:pt x="19" y="35"/>
                    </a:lnTo>
                    <a:lnTo>
                      <a:pt x="19" y="53"/>
                    </a:lnTo>
                    <a:lnTo>
                      <a:pt x="19" y="62"/>
                    </a:lnTo>
                    <a:lnTo>
                      <a:pt x="19" y="71"/>
                    </a:lnTo>
                    <a:lnTo>
                      <a:pt x="19" y="80"/>
                    </a:lnTo>
                    <a:lnTo>
                      <a:pt x="19" y="116"/>
                    </a:lnTo>
                    <a:lnTo>
                      <a:pt x="23" y="125"/>
                    </a:lnTo>
                    <a:lnTo>
                      <a:pt x="23" y="142"/>
                    </a:lnTo>
                    <a:lnTo>
                      <a:pt x="23" y="178"/>
                    </a:lnTo>
                    <a:lnTo>
                      <a:pt x="23" y="250"/>
                    </a:lnTo>
                    <a:lnTo>
                      <a:pt x="23" y="267"/>
                    </a:lnTo>
                    <a:lnTo>
                      <a:pt x="28" y="285"/>
                    </a:lnTo>
                    <a:lnTo>
                      <a:pt x="28" y="321"/>
                    </a:lnTo>
                    <a:lnTo>
                      <a:pt x="28" y="392"/>
                    </a:lnTo>
                    <a:lnTo>
                      <a:pt x="28" y="410"/>
                    </a:lnTo>
                    <a:lnTo>
                      <a:pt x="28" y="428"/>
                    </a:lnTo>
                    <a:lnTo>
                      <a:pt x="33" y="464"/>
                    </a:lnTo>
                    <a:lnTo>
                      <a:pt x="33" y="482"/>
                    </a:lnTo>
                    <a:lnTo>
                      <a:pt x="33" y="500"/>
                    </a:lnTo>
                    <a:lnTo>
                      <a:pt x="33" y="526"/>
                    </a:lnTo>
                    <a:lnTo>
                      <a:pt x="33" y="535"/>
                    </a:lnTo>
                    <a:lnTo>
                      <a:pt x="33" y="553"/>
                    </a:lnTo>
                    <a:lnTo>
                      <a:pt x="33" y="562"/>
                    </a:lnTo>
                    <a:lnTo>
                      <a:pt x="33" y="571"/>
                    </a:lnTo>
                    <a:lnTo>
                      <a:pt x="38" y="580"/>
                    </a:lnTo>
                    <a:lnTo>
                      <a:pt x="38" y="589"/>
                    </a:lnTo>
                    <a:lnTo>
                      <a:pt x="38" y="598"/>
                    </a:lnTo>
                    <a:lnTo>
                      <a:pt x="38" y="607"/>
                    </a:lnTo>
                    <a:lnTo>
                      <a:pt x="38" y="607"/>
                    </a:lnTo>
                    <a:lnTo>
                      <a:pt x="38" y="616"/>
                    </a:lnTo>
                    <a:lnTo>
                      <a:pt x="38" y="616"/>
                    </a:lnTo>
                    <a:lnTo>
                      <a:pt x="38" y="616"/>
                    </a:lnTo>
                    <a:lnTo>
                      <a:pt x="38" y="616"/>
                    </a:lnTo>
                    <a:lnTo>
                      <a:pt x="43" y="616"/>
                    </a:lnTo>
                    <a:lnTo>
                      <a:pt x="43" y="607"/>
                    </a:lnTo>
                    <a:lnTo>
                      <a:pt x="43" y="607"/>
                    </a:lnTo>
                    <a:lnTo>
                      <a:pt x="43" y="598"/>
                    </a:lnTo>
                    <a:lnTo>
                      <a:pt x="43" y="589"/>
                    </a:lnTo>
                    <a:lnTo>
                      <a:pt x="43" y="580"/>
                    </a:lnTo>
                    <a:lnTo>
                      <a:pt x="43" y="571"/>
                    </a:lnTo>
                    <a:lnTo>
                      <a:pt x="43" y="562"/>
                    </a:lnTo>
                    <a:lnTo>
                      <a:pt x="47" y="544"/>
                    </a:lnTo>
                    <a:lnTo>
                      <a:pt x="47" y="517"/>
                    </a:lnTo>
                    <a:lnTo>
                      <a:pt x="47" y="500"/>
                    </a:lnTo>
                    <a:lnTo>
                      <a:pt x="47" y="491"/>
                    </a:lnTo>
                    <a:lnTo>
                      <a:pt x="47" y="455"/>
                    </a:lnTo>
                    <a:lnTo>
                      <a:pt x="52" y="375"/>
                    </a:lnTo>
                    <a:lnTo>
                      <a:pt x="52" y="357"/>
                    </a:lnTo>
                    <a:lnTo>
                      <a:pt x="52" y="339"/>
                    </a:lnTo>
                    <a:lnTo>
                      <a:pt x="52" y="294"/>
                    </a:lnTo>
                    <a:lnTo>
                      <a:pt x="57" y="214"/>
                    </a:lnTo>
                    <a:lnTo>
                      <a:pt x="57" y="196"/>
                    </a:lnTo>
                    <a:lnTo>
                      <a:pt x="57" y="178"/>
                    </a:lnTo>
                    <a:lnTo>
                      <a:pt x="57" y="142"/>
                    </a:lnTo>
                    <a:lnTo>
                      <a:pt x="57" y="125"/>
                    </a:lnTo>
                    <a:lnTo>
                      <a:pt x="57" y="107"/>
                    </a:lnTo>
                    <a:lnTo>
                      <a:pt x="62" y="80"/>
                    </a:lnTo>
                    <a:lnTo>
                      <a:pt x="62" y="62"/>
                    </a:lnTo>
                    <a:lnTo>
                      <a:pt x="62" y="53"/>
                    </a:lnTo>
                    <a:lnTo>
                      <a:pt x="62" y="44"/>
                    </a:lnTo>
                    <a:lnTo>
                      <a:pt x="62" y="35"/>
                    </a:lnTo>
                    <a:lnTo>
                      <a:pt x="62" y="26"/>
                    </a:lnTo>
                    <a:lnTo>
                      <a:pt x="62" y="17"/>
                    </a:lnTo>
                    <a:lnTo>
                      <a:pt x="62" y="8"/>
                    </a:lnTo>
                    <a:lnTo>
                      <a:pt x="62" y="8"/>
                    </a:lnTo>
                    <a:lnTo>
                      <a:pt x="67" y="0"/>
                    </a:lnTo>
                    <a:lnTo>
                      <a:pt x="67" y="0"/>
                    </a:lnTo>
                    <a:lnTo>
                      <a:pt x="67" y="0"/>
                    </a:lnTo>
                    <a:lnTo>
                      <a:pt x="67" y="0"/>
                    </a:lnTo>
                    <a:lnTo>
                      <a:pt x="67" y="0"/>
                    </a:lnTo>
                    <a:lnTo>
                      <a:pt x="67" y="8"/>
                    </a:lnTo>
                    <a:lnTo>
                      <a:pt x="67" y="8"/>
                    </a:lnTo>
                    <a:lnTo>
                      <a:pt x="67" y="17"/>
                    </a:lnTo>
                    <a:lnTo>
                      <a:pt x="67" y="26"/>
                    </a:lnTo>
                    <a:lnTo>
                      <a:pt x="71" y="26"/>
                    </a:lnTo>
                    <a:lnTo>
                      <a:pt x="71" y="35"/>
                    </a:lnTo>
                    <a:lnTo>
                      <a:pt x="71" y="53"/>
                    </a:lnTo>
                    <a:lnTo>
                      <a:pt x="71" y="62"/>
                    </a:lnTo>
                    <a:lnTo>
                      <a:pt x="71" y="71"/>
                    </a:lnTo>
                    <a:lnTo>
                      <a:pt x="71" y="98"/>
                    </a:lnTo>
                    <a:lnTo>
                      <a:pt x="71" y="116"/>
                    </a:lnTo>
                    <a:lnTo>
                      <a:pt x="71" y="125"/>
                    </a:lnTo>
                    <a:lnTo>
                      <a:pt x="76" y="160"/>
                    </a:lnTo>
                    <a:lnTo>
                      <a:pt x="76" y="232"/>
                    </a:lnTo>
                    <a:lnTo>
                      <a:pt x="76" y="250"/>
                    </a:lnTo>
                    <a:lnTo>
                      <a:pt x="76" y="267"/>
                    </a:lnTo>
                    <a:lnTo>
                      <a:pt x="76" y="303"/>
                    </a:lnTo>
                    <a:lnTo>
                      <a:pt x="81" y="383"/>
                    </a:lnTo>
                    <a:lnTo>
                      <a:pt x="81" y="401"/>
                    </a:lnTo>
                    <a:lnTo>
                      <a:pt x="81" y="419"/>
                    </a:lnTo>
                    <a:lnTo>
                      <a:pt x="81" y="455"/>
                    </a:lnTo>
                    <a:lnTo>
                      <a:pt x="81" y="473"/>
                    </a:lnTo>
                    <a:lnTo>
                      <a:pt x="86" y="482"/>
                    </a:lnTo>
                    <a:lnTo>
                      <a:pt x="86" y="517"/>
                    </a:lnTo>
                    <a:lnTo>
                      <a:pt x="86" y="526"/>
                    </a:lnTo>
                    <a:lnTo>
                      <a:pt x="86" y="544"/>
                    </a:lnTo>
                    <a:lnTo>
                      <a:pt x="86" y="553"/>
                    </a:lnTo>
                    <a:lnTo>
                      <a:pt x="86" y="562"/>
                    </a:lnTo>
                    <a:lnTo>
                      <a:pt x="86" y="571"/>
                    </a:lnTo>
                    <a:lnTo>
                      <a:pt x="86" y="580"/>
                    </a:lnTo>
                    <a:lnTo>
                      <a:pt x="91" y="589"/>
                    </a:lnTo>
                    <a:lnTo>
                      <a:pt x="91" y="598"/>
                    </a:lnTo>
                    <a:lnTo>
                      <a:pt x="91" y="607"/>
                    </a:lnTo>
                    <a:lnTo>
                      <a:pt x="91" y="607"/>
                    </a:lnTo>
                    <a:lnTo>
                      <a:pt x="91" y="616"/>
                    </a:lnTo>
                    <a:lnTo>
                      <a:pt x="91" y="616"/>
                    </a:lnTo>
                    <a:lnTo>
                      <a:pt x="91" y="616"/>
                    </a:lnTo>
                    <a:lnTo>
                      <a:pt x="91" y="616"/>
                    </a:lnTo>
                    <a:lnTo>
                      <a:pt x="91" y="616"/>
                    </a:lnTo>
                    <a:lnTo>
                      <a:pt x="91" y="607"/>
                    </a:lnTo>
                    <a:lnTo>
                      <a:pt x="95" y="607"/>
                    </a:lnTo>
                    <a:lnTo>
                      <a:pt x="95" y="598"/>
                    </a:lnTo>
                    <a:lnTo>
                      <a:pt x="95" y="598"/>
                    </a:lnTo>
                    <a:lnTo>
                      <a:pt x="95" y="589"/>
                    </a:lnTo>
                    <a:lnTo>
                      <a:pt x="95" y="580"/>
                    </a:lnTo>
                    <a:lnTo>
                      <a:pt x="95" y="571"/>
                    </a:lnTo>
                    <a:lnTo>
                      <a:pt x="95" y="562"/>
                    </a:lnTo>
                    <a:lnTo>
                      <a:pt x="95" y="553"/>
                    </a:lnTo>
                    <a:lnTo>
                      <a:pt x="95" y="535"/>
                    </a:lnTo>
                    <a:lnTo>
                      <a:pt x="100" y="526"/>
                    </a:lnTo>
                    <a:lnTo>
                      <a:pt x="100" y="500"/>
                    </a:lnTo>
                    <a:lnTo>
                      <a:pt x="100" y="482"/>
                    </a:lnTo>
                    <a:lnTo>
                      <a:pt x="100" y="464"/>
                    </a:lnTo>
                    <a:lnTo>
                      <a:pt x="100" y="428"/>
                    </a:lnTo>
                    <a:lnTo>
                      <a:pt x="100" y="410"/>
                    </a:lnTo>
                    <a:lnTo>
                      <a:pt x="100" y="392"/>
                    </a:lnTo>
                    <a:lnTo>
                      <a:pt x="105" y="357"/>
                    </a:lnTo>
                    <a:lnTo>
                      <a:pt x="105" y="285"/>
                    </a:lnTo>
                    <a:lnTo>
                      <a:pt x="105" y="267"/>
                    </a:lnTo>
                    <a:lnTo>
                      <a:pt x="105" y="250"/>
                    </a:lnTo>
                    <a:lnTo>
                      <a:pt x="105" y="214"/>
                    </a:lnTo>
                    <a:lnTo>
                      <a:pt x="110" y="142"/>
                    </a:lnTo>
                    <a:lnTo>
                      <a:pt x="110" y="125"/>
                    </a:lnTo>
                    <a:lnTo>
                      <a:pt x="110" y="116"/>
                    </a:lnTo>
                    <a:lnTo>
                      <a:pt x="110" y="98"/>
                    </a:lnTo>
                    <a:lnTo>
                      <a:pt x="110" y="89"/>
                    </a:lnTo>
                    <a:lnTo>
                      <a:pt x="110" y="71"/>
                    </a:lnTo>
                    <a:lnTo>
                      <a:pt x="110" y="62"/>
                    </a:lnTo>
                    <a:lnTo>
                      <a:pt x="114" y="53"/>
                    </a:lnTo>
                    <a:lnTo>
                      <a:pt x="114" y="44"/>
                    </a:lnTo>
                    <a:lnTo>
                      <a:pt x="114" y="35"/>
                    </a:lnTo>
                    <a:lnTo>
                      <a:pt x="114" y="26"/>
                    </a:lnTo>
                    <a:lnTo>
                      <a:pt x="114" y="17"/>
                    </a:lnTo>
                    <a:lnTo>
                      <a:pt x="114" y="8"/>
                    </a:lnTo>
                    <a:lnTo>
                      <a:pt x="114" y="8"/>
                    </a:lnTo>
                    <a:lnTo>
                      <a:pt x="114" y="0"/>
                    </a:lnTo>
                    <a:lnTo>
                      <a:pt x="114" y="0"/>
                    </a:lnTo>
                    <a:lnTo>
                      <a:pt x="119" y="0"/>
                    </a:lnTo>
                    <a:lnTo>
                      <a:pt x="119" y="0"/>
                    </a:lnTo>
                    <a:lnTo>
                      <a:pt x="119" y="0"/>
                    </a:lnTo>
                    <a:lnTo>
                      <a:pt x="119" y="0"/>
                    </a:lnTo>
                    <a:lnTo>
                      <a:pt x="119" y="8"/>
                    </a:lnTo>
                    <a:lnTo>
                      <a:pt x="119" y="8"/>
                    </a:lnTo>
                    <a:lnTo>
                      <a:pt x="119" y="17"/>
                    </a:lnTo>
                    <a:lnTo>
                      <a:pt x="119" y="26"/>
                    </a:lnTo>
                    <a:lnTo>
                      <a:pt x="119" y="26"/>
                    </a:lnTo>
                    <a:lnTo>
                      <a:pt x="119" y="35"/>
                    </a:lnTo>
                    <a:lnTo>
                      <a:pt x="124" y="44"/>
                    </a:lnTo>
                    <a:lnTo>
                      <a:pt x="124" y="62"/>
                    </a:lnTo>
                    <a:lnTo>
                      <a:pt x="124" y="71"/>
                    </a:lnTo>
                    <a:lnTo>
                      <a:pt x="124" y="80"/>
                    </a:lnTo>
                    <a:lnTo>
                      <a:pt x="124" y="98"/>
                    </a:lnTo>
                    <a:lnTo>
                      <a:pt x="124" y="125"/>
                    </a:lnTo>
                    <a:lnTo>
                      <a:pt x="124" y="142"/>
                    </a:lnTo>
                    <a:lnTo>
                      <a:pt x="124" y="160"/>
                    </a:lnTo>
                    <a:lnTo>
                      <a:pt x="129" y="187"/>
                    </a:lnTo>
                    <a:lnTo>
                      <a:pt x="129" y="258"/>
                    </a:lnTo>
                    <a:lnTo>
                      <a:pt x="129" y="285"/>
                    </a:lnTo>
                    <a:lnTo>
                      <a:pt x="129" y="303"/>
                    </a:lnTo>
                    <a:lnTo>
                      <a:pt x="129" y="339"/>
                    </a:lnTo>
                    <a:lnTo>
                      <a:pt x="134" y="410"/>
                    </a:lnTo>
                    <a:lnTo>
                      <a:pt x="134" y="428"/>
                    </a:lnTo>
                    <a:lnTo>
                      <a:pt x="134" y="446"/>
                    </a:lnTo>
                    <a:lnTo>
                      <a:pt x="134" y="482"/>
                    </a:lnTo>
                    <a:lnTo>
                      <a:pt x="134" y="500"/>
                    </a:lnTo>
                    <a:lnTo>
                      <a:pt x="138" y="517"/>
                    </a:lnTo>
                    <a:lnTo>
                      <a:pt x="138" y="544"/>
                    </a:lnTo>
                    <a:lnTo>
                      <a:pt x="138" y="553"/>
                    </a:lnTo>
                    <a:lnTo>
                      <a:pt x="138" y="562"/>
                    </a:lnTo>
                    <a:lnTo>
                      <a:pt x="138" y="580"/>
                    </a:lnTo>
                    <a:lnTo>
                      <a:pt x="138" y="589"/>
                    </a:lnTo>
                    <a:lnTo>
                      <a:pt x="138" y="598"/>
                    </a:lnTo>
                    <a:lnTo>
                      <a:pt x="138" y="598"/>
                    </a:lnTo>
                    <a:lnTo>
                      <a:pt x="143" y="607"/>
                    </a:lnTo>
                    <a:lnTo>
                      <a:pt x="143" y="607"/>
                    </a:lnTo>
                    <a:lnTo>
                      <a:pt x="143" y="616"/>
                    </a:lnTo>
                    <a:lnTo>
                      <a:pt x="143" y="616"/>
                    </a:lnTo>
                    <a:lnTo>
                      <a:pt x="143" y="616"/>
                    </a:lnTo>
                    <a:lnTo>
                      <a:pt x="143" y="616"/>
                    </a:lnTo>
                    <a:lnTo>
                      <a:pt x="143" y="607"/>
                    </a:lnTo>
                    <a:lnTo>
                      <a:pt x="143" y="607"/>
                    </a:lnTo>
                    <a:lnTo>
                      <a:pt x="148" y="598"/>
                    </a:lnTo>
                    <a:lnTo>
                      <a:pt x="148" y="598"/>
                    </a:lnTo>
                    <a:lnTo>
                      <a:pt x="148" y="589"/>
                    </a:lnTo>
                    <a:lnTo>
                      <a:pt x="148" y="580"/>
                    </a:lnTo>
                    <a:lnTo>
                      <a:pt x="148" y="571"/>
                    </a:lnTo>
                    <a:lnTo>
                      <a:pt x="148" y="553"/>
                    </a:lnTo>
                    <a:lnTo>
                      <a:pt x="148" y="544"/>
                    </a:lnTo>
                    <a:lnTo>
                      <a:pt x="148" y="535"/>
                    </a:lnTo>
                    <a:lnTo>
                      <a:pt x="153" y="500"/>
                    </a:lnTo>
                    <a:lnTo>
                      <a:pt x="153" y="482"/>
                    </a:lnTo>
                    <a:lnTo>
                      <a:pt x="153" y="473"/>
                    </a:lnTo>
                    <a:lnTo>
                      <a:pt x="153" y="428"/>
                    </a:lnTo>
                    <a:lnTo>
                      <a:pt x="153" y="357"/>
                    </a:lnTo>
                    <a:lnTo>
                      <a:pt x="158" y="339"/>
                    </a:lnTo>
                    <a:lnTo>
                      <a:pt x="158" y="312"/>
                    </a:lnTo>
                    <a:lnTo>
                      <a:pt x="158" y="276"/>
                    </a:lnTo>
                    <a:lnTo>
                      <a:pt x="158" y="196"/>
                    </a:lnTo>
                    <a:lnTo>
                      <a:pt x="158" y="178"/>
                    </a:lnTo>
                    <a:lnTo>
                      <a:pt x="162" y="160"/>
                    </a:lnTo>
                    <a:lnTo>
                      <a:pt x="162" y="125"/>
                    </a:lnTo>
                    <a:lnTo>
                      <a:pt x="162" y="107"/>
                    </a:lnTo>
                    <a:lnTo>
                      <a:pt x="162" y="89"/>
                    </a:lnTo>
                    <a:lnTo>
                      <a:pt x="162" y="62"/>
                    </a:lnTo>
                    <a:lnTo>
                      <a:pt x="162" y="53"/>
                    </a:lnTo>
                    <a:lnTo>
                      <a:pt x="167" y="44"/>
                    </a:lnTo>
                    <a:lnTo>
                      <a:pt x="167" y="35"/>
                    </a:lnTo>
                    <a:lnTo>
                      <a:pt x="167" y="26"/>
                    </a:lnTo>
                    <a:lnTo>
                      <a:pt x="167" y="17"/>
                    </a:lnTo>
                    <a:lnTo>
                      <a:pt x="167" y="8"/>
                    </a:lnTo>
                    <a:lnTo>
                      <a:pt x="167" y="8"/>
                    </a:lnTo>
                    <a:lnTo>
                      <a:pt x="167" y="0"/>
                    </a:lnTo>
                    <a:lnTo>
                      <a:pt x="167" y="0"/>
                    </a:lnTo>
                    <a:lnTo>
                      <a:pt x="167" y="0"/>
                    </a:lnTo>
                    <a:lnTo>
                      <a:pt x="172" y="0"/>
                    </a:lnTo>
                    <a:lnTo>
                      <a:pt x="172" y="0"/>
                    </a:lnTo>
                    <a:lnTo>
                      <a:pt x="172" y="0"/>
                    </a:lnTo>
                    <a:lnTo>
                      <a:pt x="172" y="8"/>
                    </a:lnTo>
                    <a:lnTo>
                      <a:pt x="172" y="8"/>
                    </a:lnTo>
                    <a:lnTo>
                      <a:pt x="172" y="17"/>
                    </a:lnTo>
                    <a:lnTo>
                      <a:pt x="172" y="26"/>
                    </a:lnTo>
                    <a:lnTo>
                      <a:pt x="172" y="35"/>
                    </a:lnTo>
                    <a:lnTo>
                      <a:pt x="172" y="44"/>
                    </a:lnTo>
                    <a:lnTo>
                      <a:pt x="172" y="53"/>
                    </a:lnTo>
                    <a:lnTo>
                      <a:pt x="177" y="62"/>
                    </a:lnTo>
                    <a:lnTo>
                      <a:pt x="177" y="80"/>
                    </a:lnTo>
                    <a:lnTo>
                      <a:pt x="177" y="107"/>
                    </a:lnTo>
                    <a:lnTo>
                      <a:pt x="177" y="116"/>
                    </a:lnTo>
                    <a:lnTo>
                      <a:pt x="177" y="133"/>
                    </a:lnTo>
                    <a:lnTo>
                      <a:pt x="177" y="160"/>
                    </a:lnTo>
                    <a:lnTo>
                      <a:pt x="182" y="232"/>
                    </a:lnTo>
                    <a:lnTo>
                      <a:pt x="186" y="383"/>
                    </a:lnTo>
                    <a:lnTo>
                      <a:pt x="186" y="401"/>
                    </a:lnTo>
                    <a:lnTo>
                      <a:pt x="186" y="419"/>
                    </a:lnTo>
                    <a:lnTo>
                      <a:pt x="186" y="455"/>
                    </a:lnTo>
                    <a:lnTo>
                      <a:pt x="186" y="473"/>
                    </a:lnTo>
                    <a:lnTo>
                      <a:pt x="186" y="491"/>
                    </a:lnTo>
                    <a:lnTo>
                      <a:pt x="186" y="517"/>
                    </a:lnTo>
                    <a:lnTo>
                      <a:pt x="191" y="526"/>
                    </a:lnTo>
                    <a:lnTo>
                      <a:pt x="191" y="544"/>
                    </a:lnTo>
                    <a:lnTo>
                      <a:pt x="191" y="553"/>
                    </a:lnTo>
                    <a:lnTo>
                      <a:pt x="191" y="562"/>
                    </a:lnTo>
                    <a:lnTo>
                      <a:pt x="191" y="571"/>
                    </a:lnTo>
                    <a:lnTo>
                      <a:pt x="191" y="580"/>
                    </a:lnTo>
                    <a:lnTo>
                      <a:pt x="191" y="589"/>
                    </a:lnTo>
                    <a:lnTo>
                      <a:pt x="191" y="598"/>
                    </a:lnTo>
                    <a:lnTo>
                      <a:pt x="191" y="607"/>
                    </a:lnTo>
                    <a:lnTo>
                      <a:pt x="191" y="607"/>
                    </a:lnTo>
                    <a:lnTo>
                      <a:pt x="196" y="616"/>
                    </a:lnTo>
                    <a:lnTo>
                      <a:pt x="196" y="616"/>
                    </a:lnTo>
                    <a:lnTo>
                      <a:pt x="196" y="616"/>
                    </a:lnTo>
                    <a:lnTo>
                      <a:pt x="196" y="616"/>
                    </a:lnTo>
                    <a:lnTo>
                      <a:pt x="196" y="616"/>
                    </a:lnTo>
                    <a:lnTo>
                      <a:pt x="196" y="607"/>
                    </a:lnTo>
                    <a:lnTo>
                      <a:pt x="196" y="607"/>
                    </a:lnTo>
                    <a:lnTo>
                      <a:pt x="196" y="598"/>
                    </a:lnTo>
                    <a:lnTo>
                      <a:pt x="196" y="598"/>
                    </a:lnTo>
                    <a:lnTo>
                      <a:pt x="201" y="589"/>
                    </a:lnTo>
                    <a:lnTo>
                      <a:pt x="201" y="580"/>
                    </a:lnTo>
                    <a:lnTo>
                      <a:pt x="201" y="571"/>
                    </a:lnTo>
                    <a:lnTo>
                      <a:pt x="201" y="562"/>
                    </a:lnTo>
                    <a:lnTo>
                      <a:pt x="201" y="553"/>
                    </a:lnTo>
                    <a:lnTo>
                      <a:pt x="201" y="535"/>
                    </a:lnTo>
                    <a:lnTo>
                      <a:pt x="201" y="526"/>
                    </a:lnTo>
                    <a:lnTo>
                      <a:pt x="201" y="491"/>
                    </a:lnTo>
                    <a:lnTo>
                      <a:pt x="205" y="473"/>
                    </a:lnTo>
                    <a:lnTo>
                      <a:pt x="205" y="455"/>
                    </a:lnTo>
                    <a:lnTo>
                      <a:pt x="205" y="419"/>
                    </a:lnTo>
                    <a:lnTo>
                      <a:pt x="205" y="401"/>
                    </a:lnTo>
                    <a:lnTo>
                      <a:pt x="205" y="383"/>
                    </a:lnTo>
                    <a:lnTo>
                      <a:pt x="205" y="339"/>
                    </a:lnTo>
                    <a:lnTo>
                      <a:pt x="210" y="258"/>
                    </a:lnTo>
                    <a:lnTo>
                      <a:pt x="210" y="241"/>
                    </a:lnTo>
                    <a:lnTo>
                      <a:pt x="210" y="223"/>
                    </a:lnTo>
                    <a:lnTo>
                      <a:pt x="210" y="178"/>
                    </a:lnTo>
                    <a:lnTo>
                      <a:pt x="210" y="160"/>
                    </a:lnTo>
                    <a:lnTo>
                      <a:pt x="215" y="142"/>
                    </a:lnTo>
                    <a:lnTo>
                      <a:pt x="215" y="107"/>
                    </a:lnTo>
                    <a:lnTo>
                      <a:pt x="215" y="98"/>
                    </a:lnTo>
                    <a:lnTo>
                      <a:pt x="215" y="80"/>
                    </a:lnTo>
                    <a:lnTo>
                      <a:pt x="215" y="71"/>
                    </a:lnTo>
                    <a:lnTo>
                      <a:pt x="215" y="53"/>
                    </a:lnTo>
                    <a:lnTo>
                      <a:pt x="215" y="44"/>
                    </a:lnTo>
                    <a:lnTo>
                      <a:pt x="215" y="35"/>
                    </a:lnTo>
                    <a:lnTo>
                      <a:pt x="220" y="26"/>
                    </a:lnTo>
                    <a:lnTo>
                      <a:pt x="220" y="17"/>
                    </a:lnTo>
                    <a:lnTo>
                      <a:pt x="220" y="8"/>
                    </a:lnTo>
                    <a:lnTo>
                      <a:pt x="220" y="8"/>
                    </a:lnTo>
                    <a:lnTo>
                      <a:pt x="220" y="0"/>
                    </a:lnTo>
                    <a:lnTo>
                      <a:pt x="220" y="0"/>
                    </a:lnTo>
                    <a:lnTo>
                      <a:pt x="220" y="0"/>
                    </a:lnTo>
                    <a:lnTo>
                      <a:pt x="220" y="0"/>
                    </a:lnTo>
                    <a:lnTo>
                      <a:pt x="220" y="0"/>
                    </a:lnTo>
                    <a:lnTo>
                      <a:pt x="225" y="8"/>
                    </a:lnTo>
                    <a:lnTo>
                      <a:pt x="225" y="8"/>
                    </a:lnTo>
                    <a:lnTo>
                      <a:pt x="225" y="17"/>
                    </a:lnTo>
                    <a:lnTo>
                      <a:pt x="225" y="26"/>
                    </a:lnTo>
                    <a:lnTo>
                      <a:pt x="225" y="26"/>
                    </a:lnTo>
                    <a:lnTo>
                      <a:pt x="225" y="44"/>
                    </a:lnTo>
                    <a:lnTo>
                      <a:pt x="225" y="53"/>
                    </a:lnTo>
                    <a:lnTo>
                      <a:pt x="225" y="62"/>
                    </a:lnTo>
                    <a:lnTo>
                      <a:pt x="229" y="80"/>
                    </a:lnTo>
                    <a:lnTo>
                      <a:pt x="229" y="89"/>
                    </a:lnTo>
                    <a:lnTo>
                      <a:pt x="229" y="107"/>
                    </a:lnTo>
                    <a:lnTo>
                      <a:pt x="229" y="142"/>
                    </a:lnTo>
                    <a:lnTo>
                      <a:pt x="229" y="160"/>
                    </a:lnTo>
                    <a:lnTo>
                      <a:pt x="229" y="178"/>
                    </a:lnTo>
                    <a:lnTo>
                      <a:pt x="229" y="214"/>
                    </a:lnTo>
                    <a:lnTo>
                      <a:pt x="234" y="232"/>
                    </a:lnTo>
                    <a:lnTo>
                      <a:pt x="234" y="250"/>
                    </a:lnTo>
                    <a:lnTo>
                      <a:pt x="234" y="294"/>
                    </a:lnTo>
                    <a:lnTo>
                      <a:pt x="234" y="375"/>
                    </a:lnTo>
                    <a:lnTo>
                      <a:pt x="234" y="392"/>
                    </a:lnTo>
                    <a:lnTo>
                      <a:pt x="239" y="410"/>
                    </a:lnTo>
                    <a:lnTo>
                      <a:pt x="239" y="446"/>
                    </a:lnTo>
                    <a:lnTo>
                      <a:pt x="239" y="464"/>
                    </a:lnTo>
                    <a:lnTo>
                      <a:pt x="239" y="482"/>
                    </a:lnTo>
                    <a:lnTo>
                      <a:pt x="239" y="517"/>
                    </a:lnTo>
                    <a:lnTo>
                      <a:pt x="239" y="526"/>
                    </a:lnTo>
                    <a:lnTo>
                      <a:pt x="239" y="544"/>
                    </a:lnTo>
                    <a:lnTo>
                      <a:pt x="244" y="553"/>
                    </a:lnTo>
                    <a:lnTo>
                      <a:pt x="244" y="571"/>
                    </a:lnTo>
                    <a:lnTo>
                      <a:pt x="244" y="580"/>
                    </a:lnTo>
                    <a:lnTo>
                      <a:pt x="244" y="589"/>
                    </a:lnTo>
                    <a:lnTo>
                      <a:pt x="244" y="598"/>
                    </a:lnTo>
                    <a:lnTo>
                      <a:pt x="244" y="598"/>
                    </a:lnTo>
                    <a:lnTo>
                      <a:pt x="244" y="607"/>
                    </a:lnTo>
                    <a:lnTo>
                      <a:pt x="244" y="607"/>
                    </a:lnTo>
                    <a:lnTo>
                      <a:pt x="244" y="616"/>
                    </a:lnTo>
                    <a:lnTo>
                      <a:pt x="249" y="616"/>
                    </a:lnTo>
                    <a:lnTo>
                      <a:pt x="249" y="616"/>
                    </a:lnTo>
                    <a:lnTo>
                      <a:pt x="249" y="616"/>
                    </a:lnTo>
                    <a:lnTo>
                      <a:pt x="249" y="607"/>
                    </a:lnTo>
                    <a:lnTo>
                      <a:pt x="249" y="607"/>
                    </a:lnTo>
                    <a:lnTo>
                      <a:pt x="249" y="598"/>
                    </a:lnTo>
                    <a:lnTo>
                      <a:pt x="249" y="598"/>
                    </a:lnTo>
                    <a:lnTo>
                      <a:pt x="249" y="589"/>
                    </a:lnTo>
                    <a:lnTo>
                      <a:pt x="253" y="580"/>
                    </a:lnTo>
                    <a:lnTo>
                      <a:pt x="253" y="571"/>
                    </a:lnTo>
                    <a:lnTo>
                      <a:pt x="253" y="562"/>
                    </a:lnTo>
                    <a:lnTo>
                      <a:pt x="253" y="544"/>
                    </a:lnTo>
                    <a:lnTo>
                      <a:pt x="253" y="535"/>
                    </a:lnTo>
                    <a:lnTo>
                      <a:pt x="253" y="517"/>
                    </a:lnTo>
                    <a:lnTo>
                      <a:pt x="253" y="500"/>
                    </a:lnTo>
                    <a:lnTo>
                      <a:pt x="253" y="473"/>
                    </a:lnTo>
                    <a:lnTo>
                      <a:pt x="258" y="401"/>
                    </a:lnTo>
                    <a:lnTo>
                      <a:pt x="258" y="375"/>
                    </a:lnTo>
                    <a:lnTo>
                      <a:pt x="258" y="357"/>
                    </a:lnTo>
                    <a:lnTo>
                      <a:pt x="258" y="321"/>
                    </a:lnTo>
                    <a:lnTo>
                      <a:pt x="263" y="241"/>
                    </a:lnTo>
                    <a:lnTo>
                      <a:pt x="263" y="214"/>
                    </a:lnTo>
                    <a:lnTo>
                      <a:pt x="263" y="196"/>
                    </a:lnTo>
                    <a:lnTo>
                      <a:pt x="263" y="160"/>
                    </a:lnTo>
                    <a:lnTo>
                      <a:pt x="263" y="142"/>
                    </a:lnTo>
                    <a:lnTo>
                      <a:pt x="263" y="125"/>
                    </a:lnTo>
                    <a:lnTo>
                      <a:pt x="268" y="98"/>
                    </a:lnTo>
                    <a:lnTo>
                      <a:pt x="268" y="80"/>
                    </a:lnTo>
                    <a:lnTo>
                      <a:pt x="268" y="71"/>
                    </a:lnTo>
                    <a:lnTo>
                      <a:pt x="268" y="53"/>
                    </a:lnTo>
                    <a:lnTo>
                      <a:pt x="268" y="44"/>
                    </a:lnTo>
                    <a:lnTo>
                      <a:pt x="268" y="35"/>
                    </a:lnTo>
                    <a:lnTo>
                      <a:pt x="268" y="26"/>
                    </a:lnTo>
                    <a:lnTo>
                      <a:pt x="268" y="17"/>
                    </a:lnTo>
                    <a:lnTo>
                      <a:pt x="272" y="8"/>
                    </a:lnTo>
                    <a:lnTo>
                      <a:pt x="272" y="8"/>
                    </a:lnTo>
                    <a:lnTo>
                      <a:pt x="272" y="0"/>
                    </a:lnTo>
                    <a:lnTo>
                      <a:pt x="272" y="0"/>
                    </a:lnTo>
                    <a:lnTo>
                      <a:pt x="272" y="0"/>
                    </a:lnTo>
                    <a:lnTo>
                      <a:pt x="272" y="0"/>
                    </a:lnTo>
                    <a:lnTo>
                      <a:pt x="272" y="0"/>
                    </a:lnTo>
                    <a:lnTo>
                      <a:pt x="272" y="0"/>
                    </a:lnTo>
                    <a:lnTo>
                      <a:pt x="272" y="8"/>
                    </a:lnTo>
                    <a:lnTo>
                      <a:pt x="277" y="8"/>
                    </a:lnTo>
                    <a:lnTo>
                      <a:pt x="277" y="17"/>
                    </a:lnTo>
                    <a:lnTo>
                      <a:pt x="277" y="17"/>
                    </a:lnTo>
                    <a:lnTo>
                      <a:pt x="277" y="26"/>
                    </a:lnTo>
                    <a:lnTo>
                      <a:pt x="277" y="35"/>
                    </a:lnTo>
                    <a:lnTo>
                      <a:pt x="277" y="44"/>
                    </a:lnTo>
                    <a:lnTo>
                      <a:pt x="277" y="53"/>
                    </a:lnTo>
                    <a:lnTo>
                      <a:pt x="277" y="71"/>
                    </a:lnTo>
                    <a:lnTo>
                      <a:pt x="277" y="80"/>
                    </a:lnTo>
                    <a:lnTo>
                      <a:pt x="277" y="98"/>
                    </a:lnTo>
                    <a:lnTo>
                      <a:pt x="282" y="125"/>
                    </a:lnTo>
                    <a:lnTo>
                      <a:pt x="282" y="142"/>
                    </a:lnTo>
                    <a:lnTo>
                      <a:pt x="282" y="151"/>
                    </a:lnTo>
                    <a:lnTo>
                      <a:pt x="282" y="187"/>
                    </a:lnTo>
                    <a:lnTo>
                      <a:pt x="282" y="205"/>
                    </a:lnTo>
                    <a:lnTo>
                      <a:pt x="282" y="223"/>
                    </a:lnTo>
                    <a:lnTo>
                      <a:pt x="287" y="258"/>
                    </a:lnTo>
                    <a:lnTo>
                      <a:pt x="287" y="339"/>
                    </a:lnTo>
                    <a:lnTo>
                      <a:pt x="287" y="357"/>
                    </a:lnTo>
                    <a:lnTo>
                      <a:pt x="287" y="375"/>
                    </a:lnTo>
                    <a:lnTo>
                      <a:pt x="287" y="410"/>
                    </a:lnTo>
                    <a:lnTo>
                      <a:pt x="287" y="428"/>
                    </a:lnTo>
                    <a:lnTo>
                      <a:pt x="292" y="446"/>
                    </a:lnTo>
                    <a:lnTo>
                      <a:pt x="292" y="473"/>
                    </a:lnTo>
                    <a:lnTo>
                      <a:pt x="292" y="491"/>
                    </a:lnTo>
                    <a:lnTo>
                      <a:pt x="292" y="508"/>
                    </a:lnTo>
                    <a:lnTo>
                      <a:pt x="292" y="517"/>
                    </a:lnTo>
                    <a:lnTo>
                      <a:pt x="292" y="535"/>
                    </a:lnTo>
                    <a:lnTo>
                      <a:pt x="292" y="544"/>
                    </a:lnTo>
                    <a:lnTo>
                      <a:pt x="292" y="553"/>
                    </a:lnTo>
                    <a:lnTo>
                      <a:pt x="296" y="571"/>
                    </a:lnTo>
                    <a:lnTo>
                      <a:pt x="296" y="580"/>
                    </a:lnTo>
                    <a:lnTo>
                      <a:pt x="296" y="589"/>
                    </a:lnTo>
                    <a:lnTo>
                      <a:pt x="296" y="589"/>
                    </a:lnTo>
                    <a:lnTo>
                      <a:pt x="296" y="598"/>
                    </a:lnTo>
                    <a:lnTo>
                      <a:pt x="296" y="607"/>
                    </a:lnTo>
                    <a:lnTo>
                      <a:pt x="296" y="607"/>
                    </a:lnTo>
                    <a:lnTo>
                      <a:pt x="296" y="616"/>
                    </a:lnTo>
                    <a:lnTo>
                      <a:pt x="296" y="616"/>
                    </a:lnTo>
                    <a:lnTo>
                      <a:pt x="296" y="616"/>
                    </a:lnTo>
                    <a:lnTo>
                      <a:pt x="301" y="616"/>
                    </a:lnTo>
                    <a:lnTo>
                      <a:pt x="301" y="616"/>
                    </a:lnTo>
                    <a:lnTo>
                      <a:pt x="301" y="607"/>
                    </a:lnTo>
                    <a:lnTo>
                      <a:pt x="301" y="607"/>
                    </a:lnTo>
                    <a:lnTo>
                      <a:pt x="301" y="598"/>
                    </a:lnTo>
                    <a:lnTo>
                      <a:pt x="301" y="598"/>
                    </a:lnTo>
                    <a:lnTo>
                      <a:pt x="301" y="589"/>
                    </a:lnTo>
                    <a:lnTo>
                      <a:pt x="301" y="580"/>
                    </a:lnTo>
                    <a:lnTo>
                      <a:pt x="301" y="571"/>
                    </a:lnTo>
                    <a:lnTo>
                      <a:pt x="306" y="562"/>
                    </a:lnTo>
                    <a:lnTo>
                      <a:pt x="306" y="544"/>
                    </a:lnTo>
                    <a:lnTo>
                      <a:pt x="306" y="535"/>
                    </a:lnTo>
                    <a:lnTo>
                      <a:pt x="306" y="517"/>
                    </a:lnTo>
                    <a:lnTo>
                      <a:pt x="306" y="500"/>
                    </a:lnTo>
                    <a:lnTo>
                      <a:pt x="306" y="473"/>
                    </a:lnTo>
                    <a:lnTo>
                      <a:pt x="306" y="455"/>
                    </a:lnTo>
                    <a:lnTo>
                      <a:pt x="306" y="437"/>
                    </a:lnTo>
                    <a:lnTo>
                      <a:pt x="311" y="392"/>
                    </a:lnTo>
                    <a:lnTo>
                      <a:pt x="311" y="312"/>
                    </a:lnTo>
                    <a:lnTo>
                      <a:pt x="311" y="294"/>
                    </a:lnTo>
                    <a:lnTo>
                      <a:pt x="311" y="276"/>
                    </a:lnTo>
                    <a:lnTo>
                      <a:pt x="316" y="232"/>
                    </a:lnTo>
                    <a:lnTo>
                      <a:pt x="316" y="214"/>
                    </a:lnTo>
                    <a:lnTo>
                      <a:pt x="316" y="196"/>
                    </a:lnTo>
                    <a:lnTo>
                      <a:pt x="316" y="160"/>
                    </a:lnTo>
                    <a:lnTo>
                      <a:pt x="316" y="142"/>
                    </a:lnTo>
                    <a:lnTo>
                      <a:pt x="316" y="125"/>
                    </a:lnTo>
                    <a:lnTo>
                      <a:pt x="316" y="107"/>
                    </a:lnTo>
                    <a:lnTo>
                      <a:pt x="320" y="98"/>
                    </a:lnTo>
                    <a:lnTo>
                      <a:pt x="320" y="80"/>
                    </a:lnTo>
                    <a:lnTo>
                      <a:pt x="320" y="62"/>
                    </a:lnTo>
                    <a:lnTo>
                      <a:pt x="320" y="53"/>
                    </a:lnTo>
                    <a:lnTo>
                      <a:pt x="320" y="44"/>
                    </a:lnTo>
                    <a:lnTo>
                      <a:pt x="320" y="35"/>
                    </a:lnTo>
                    <a:lnTo>
                      <a:pt x="320" y="26"/>
                    </a:lnTo>
                    <a:lnTo>
                      <a:pt x="320" y="17"/>
                    </a:lnTo>
                    <a:lnTo>
                      <a:pt x="320" y="8"/>
                    </a:lnTo>
                    <a:lnTo>
                      <a:pt x="325" y="8"/>
                    </a:lnTo>
                    <a:lnTo>
                      <a:pt x="325" y="0"/>
                    </a:lnTo>
                    <a:lnTo>
                      <a:pt x="325" y="0"/>
                    </a:lnTo>
                    <a:lnTo>
                      <a:pt x="325" y="0"/>
                    </a:lnTo>
                    <a:lnTo>
                      <a:pt x="325" y="0"/>
                    </a:lnTo>
                    <a:lnTo>
                      <a:pt x="325" y="0"/>
                    </a:lnTo>
                    <a:lnTo>
                      <a:pt x="325" y="8"/>
                    </a:lnTo>
                    <a:lnTo>
                      <a:pt x="325" y="8"/>
                    </a:lnTo>
                    <a:lnTo>
                      <a:pt x="325" y="17"/>
                    </a:lnTo>
                  </a:path>
                </a:pathLst>
              </a:custGeom>
              <a:noFill/>
              <a:ln w="15875">
                <a:solidFill>
                  <a:srgbClr val="88F6FF"/>
                </a:solidFill>
                <a:prstDash val="solid"/>
                <a:round/>
                <a:headEnd/>
                <a:tailEnd/>
              </a:ln>
            </p:spPr>
            <p:txBody>
              <a:bodyPr/>
              <a:lstStyle/>
              <a:p>
                <a:endParaRPr lang="es-ES"/>
              </a:p>
            </p:txBody>
          </p:sp>
          <p:sp>
            <p:nvSpPr>
              <p:cNvPr id="59464" name="Freeform 72"/>
              <p:cNvSpPr>
                <a:spLocks/>
              </p:cNvSpPr>
              <p:nvPr/>
            </p:nvSpPr>
            <p:spPr bwMode="auto">
              <a:xfrm>
                <a:off x="1152" y="2495"/>
                <a:ext cx="331" cy="616"/>
              </a:xfrm>
              <a:custGeom>
                <a:avLst/>
                <a:gdLst/>
                <a:ahLst/>
                <a:cxnLst>
                  <a:cxn ang="0">
                    <a:pos x="5" y="89"/>
                  </a:cxn>
                  <a:cxn ang="0">
                    <a:pos x="15" y="330"/>
                  </a:cxn>
                  <a:cxn ang="0">
                    <a:pos x="19" y="500"/>
                  </a:cxn>
                  <a:cxn ang="0">
                    <a:pos x="24" y="589"/>
                  </a:cxn>
                  <a:cxn ang="0">
                    <a:pos x="29" y="616"/>
                  </a:cxn>
                  <a:cxn ang="0">
                    <a:pos x="29" y="562"/>
                  </a:cxn>
                  <a:cxn ang="0">
                    <a:pos x="38" y="357"/>
                  </a:cxn>
                  <a:cxn ang="0">
                    <a:pos x="43" y="125"/>
                  </a:cxn>
                  <a:cxn ang="0">
                    <a:pos x="48" y="17"/>
                  </a:cxn>
                  <a:cxn ang="0">
                    <a:pos x="53" y="0"/>
                  </a:cxn>
                  <a:cxn ang="0">
                    <a:pos x="58" y="53"/>
                  </a:cxn>
                  <a:cxn ang="0">
                    <a:pos x="62" y="232"/>
                  </a:cxn>
                  <a:cxn ang="0">
                    <a:pos x="72" y="508"/>
                  </a:cxn>
                  <a:cxn ang="0">
                    <a:pos x="77" y="598"/>
                  </a:cxn>
                  <a:cxn ang="0">
                    <a:pos x="77" y="616"/>
                  </a:cxn>
                  <a:cxn ang="0">
                    <a:pos x="82" y="553"/>
                  </a:cxn>
                  <a:cxn ang="0">
                    <a:pos x="86" y="383"/>
                  </a:cxn>
                  <a:cxn ang="0">
                    <a:pos x="96" y="98"/>
                  </a:cxn>
                  <a:cxn ang="0">
                    <a:pos x="101" y="17"/>
                  </a:cxn>
                  <a:cxn ang="0">
                    <a:pos x="106" y="8"/>
                  </a:cxn>
                  <a:cxn ang="0">
                    <a:pos x="110" y="98"/>
                  </a:cxn>
                  <a:cxn ang="0">
                    <a:pos x="115" y="321"/>
                  </a:cxn>
                  <a:cxn ang="0">
                    <a:pos x="125" y="526"/>
                  </a:cxn>
                  <a:cxn ang="0">
                    <a:pos x="125" y="607"/>
                  </a:cxn>
                  <a:cxn ang="0">
                    <a:pos x="129" y="607"/>
                  </a:cxn>
                  <a:cxn ang="0">
                    <a:pos x="134" y="544"/>
                  </a:cxn>
                  <a:cxn ang="0">
                    <a:pos x="144" y="196"/>
                  </a:cxn>
                  <a:cxn ang="0">
                    <a:pos x="149" y="44"/>
                  </a:cxn>
                  <a:cxn ang="0">
                    <a:pos x="153" y="0"/>
                  </a:cxn>
                  <a:cxn ang="0">
                    <a:pos x="158" y="44"/>
                  </a:cxn>
                  <a:cxn ang="0">
                    <a:pos x="168" y="250"/>
                  </a:cxn>
                  <a:cxn ang="0">
                    <a:pos x="173" y="500"/>
                  </a:cxn>
                  <a:cxn ang="0">
                    <a:pos x="177" y="598"/>
                  </a:cxn>
                  <a:cxn ang="0">
                    <a:pos x="182" y="607"/>
                  </a:cxn>
                  <a:cxn ang="0">
                    <a:pos x="187" y="526"/>
                  </a:cxn>
                  <a:cxn ang="0">
                    <a:pos x="197" y="276"/>
                  </a:cxn>
                  <a:cxn ang="0">
                    <a:pos x="201" y="53"/>
                  </a:cxn>
                  <a:cxn ang="0">
                    <a:pos x="206" y="0"/>
                  </a:cxn>
                  <a:cxn ang="0">
                    <a:pos x="211" y="26"/>
                  </a:cxn>
                  <a:cxn ang="0">
                    <a:pos x="216" y="142"/>
                  </a:cxn>
                  <a:cxn ang="0">
                    <a:pos x="225" y="428"/>
                  </a:cxn>
                  <a:cxn ang="0">
                    <a:pos x="230" y="571"/>
                  </a:cxn>
                  <a:cxn ang="0">
                    <a:pos x="235" y="616"/>
                  </a:cxn>
                  <a:cxn ang="0">
                    <a:pos x="235" y="589"/>
                  </a:cxn>
                  <a:cxn ang="0">
                    <a:pos x="240" y="482"/>
                  </a:cxn>
                  <a:cxn ang="0">
                    <a:pos x="249" y="241"/>
                  </a:cxn>
                  <a:cxn ang="0">
                    <a:pos x="254" y="71"/>
                  </a:cxn>
                  <a:cxn ang="0">
                    <a:pos x="259" y="0"/>
                  </a:cxn>
                  <a:cxn ang="0">
                    <a:pos x="264" y="17"/>
                  </a:cxn>
                  <a:cxn ang="0">
                    <a:pos x="268" y="133"/>
                  </a:cxn>
                  <a:cxn ang="0">
                    <a:pos x="273" y="383"/>
                  </a:cxn>
                  <a:cxn ang="0">
                    <a:pos x="278" y="553"/>
                  </a:cxn>
                  <a:cxn ang="0">
                    <a:pos x="283" y="607"/>
                  </a:cxn>
                  <a:cxn ang="0">
                    <a:pos x="288" y="598"/>
                  </a:cxn>
                  <a:cxn ang="0">
                    <a:pos x="292" y="500"/>
                  </a:cxn>
                  <a:cxn ang="0">
                    <a:pos x="297" y="267"/>
                  </a:cxn>
                  <a:cxn ang="0">
                    <a:pos x="302" y="98"/>
                  </a:cxn>
                  <a:cxn ang="0">
                    <a:pos x="307" y="17"/>
                  </a:cxn>
                  <a:cxn ang="0">
                    <a:pos x="311" y="0"/>
                  </a:cxn>
                  <a:cxn ang="0">
                    <a:pos x="316" y="71"/>
                  </a:cxn>
                  <a:cxn ang="0">
                    <a:pos x="326" y="303"/>
                  </a:cxn>
                  <a:cxn ang="0">
                    <a:pos x="331" y="491"/>
                  </a:cxn>
                </a:cxnLst>
                <a:rect l="0" t="0" r="r" b="b"/>
                <a:pathLst>
                  <a:path w="331" h="616">
                    <a:moveTo>
                      <a:pt x="0" y="17"/>
                    </a:moveTo>
                    <a:lnTo>
                      <a:pt x="5" y="26"/>
                    </a:lnTo>
                    <a:lnTo>
                      <a:pt x="5" y="26"/>
                    </a:lnTo>
                    <a:lnTo>
                      <a:pt x="5" y="44"/>
                    </a:lnTo>
                    <a:lnTo>
                      <a:pt x="5" y="53"/>
                    </a:lnTo>
                    <a:lnTo>
                      <a:pt x="5" y="62"/>
                    </a:lnTo>
                    <a:lnTo>
                      <a:pt x="5" y="71"/>
                    </a:lnTo>
                    <a:lnTo>
                      <a:pt x="5" y="89"/>
                    </a:lnTo>
                    <a:lnTo>
                      <a:pt x="5" y="107"/>
                    </a:lnTo>
                    <a:lnTo>
                      <a:pt x="5" y="116"/>
                    </a:lnTo>
                    <a:lnTo>
                      <a:pt x="10" y="151"/>
                    </a:lnTo>
                    <a:lnTo>
                      <a:pt x="10" y="169"/>
                    </a:lnTo>
                    <a:lnTo>
                      <a:pt x="10" y="187"/>
                    </a:lnTo>
                    <a:lnTo>
                      <a:pt x="10" y="232"/>
                    </a:lnTo>
                    <a:lnTo>
                      <a:pt x="15" y="312"/>
                    </a:lnTo>
                    <a:lnTo>
                      <a:pt x="15" y="330"/>
                    </a:lnTo>
                    <a:lnTo>
                      <a:pt x="15" y="348"/>
                    </a:lnTo>
                    <a:lnTo>
                      <a:pt x="15" y="383"/>
                    </a:lnTo>
                    <a:lnTo>
                      <a:pt x="15" y="401"/>
                    </a:lnTo>
                    <a:lnTo>
                      <a:pt x="15" y="419"/>
                    </a:lnTo>
                    <a:lnTo>
                      <a:pt x="15" y="455"/>
                    </a:lnTo>
                    <a:lnTo>
                      <a:pt x="19" y="473"/>
                    </a:lnTo>
                    <a:lnTo>
                      <a:pt x="19" y="491"/>
                    </a:lnTo>
                    <a:lnTo>
                      <a:pt x="19" y="500"/>
                    </a:lnTo>
                    <a:lnTo>
                      <a:pt x="19" y="517"/>
                    </a:lnTo>
                    <a:lnTo>
                      <a:pt x="19" y="535"/>
                    </a:lnTo>
                    <a:lnTo>
                      <a:pt x="19" y="544"/>
                    </a:lnTo>
                    <a:lnTo>
                      <a:pt x="19" y="553"/>
                    </a:lnTo>
                    <a:lnTo>
                      <a:pt x="19" y="562"/>
                    </a:lnTo>
                    <a:lnTo>
                      <a:pt x="19" y="580"/>
                    </a:lnTo>
                    <a:lnTo>
                      <a:pt x="24" y="589"/>
                    </a:lnTo>
                    <a:lnTo>
                      <a:pt x="24" y="589"/>
                    </a:lnTo>
                    <a:lnTo>
                      <a:pt x="24" y="598"/>
                    </a:lnTo>
                    <a:lnTo>
                      <a:pt x="24" y="607"/>
                    </a:lnTo>
                    <a:lnTo>
                      <a:pt x="24" y="607"/>
                    </a:lnTo>
                    <a:lnTo>
                      <a:pt x="24" y="616"/>
                    </a:lnTo>
                    <a:lnTo>
                      <a:pt x="24" y="616"/>
                    </a:lnTo>
                    <a:lnTo>
                      <a:pt x="24" y="616"/>
                    </a:lnTo>
                    <a:lnTo>
                      <a:pt x="24" y="616"/>
                    </a:lnTo>
                    <a:lnTo>
                      <a:pt x="29" y="616"/>
                    </a:lnTo>
                    <a:lnTo>
                      <a:pt x="29" y="607"/>
                    </a:lnTo>
                    <a:lnTo>
                      <a:pt x="29" y="607"/>
                    </a:lnTo>
                    <a:lnTo>
                      <a:pt x="29" y="598"/>
                    </a:lnTo>
                    <a:lnTo>
                      <a:pt x="29" y="598"/>
                    </a:lnTo>
                    <a:lnTo>
                      <a:pt x="29" y="589"/>
                    </a:lnTo>
                    <a:lnTo>
                      <a:pt x="29" y="580"/>
                    </a:lnTo>
                    <a:lnTo>
                      <a:pt x="29" y="571"/>
                    </a:lnTo>
                    <a:lnTo>
                      <a:pt x="29" y="562"/>
                    </a:lnTo>
                    <a:lnTo>
                      <a:pt x="29" y="544"/>
                    </a:lnTo>
                    <a:lnTo>
                      <a:pt x="34" y="535"/>
                    </a:lnTo>
                    <a:lnTo>
                      <a:pt x="34" y="526"/>
                    </a:lnTo>
                    <a:lnTo>
                      <a:pt x="34" y="491"/>
                    </a:lnTo>
                    <a:lnTo>
                      <a:pt x="34" y="482"/>
                    </a:lnTo>
                    <a:lnTo>
                      <a:pt x="34" y="464"/>
                    </a:lnTo>
                    <a:lnTo>
                      <a:pt x="34" y="428"/>
                    </a:lnTo>
                    <a:lnTo>
                      <a:pt x="38" y="357"/>
                    </a:lnTo>
                    <a:lnTo>
                      <a:pt x="38" y="339"/>
                    </a:lnTo>
                    <a:lnTo>
                      <a:pt x="38" y="321"/>
                    </a:lnTo>
                    <a:lnTo>
                      <a:pt x="38" y="276"/>
                    </a:lnTo>
                    <a:lnTo>
                      <a:pt x="43" y="205"/>
                    </a:lnTo>
                    <a:lnTo>
                      <a:pt x="43" y="187"/>
                    </a:lnTo>
                    <a:lnTo>
                      <a:pt x="43" y="169"/>
                    </a:lnTo>
                    <a:lnTo>
                      <a:pt x="43" y="133"/>
                    </a:lnTo>
                    <a:lnTo>
                      <a:pt x="43" y="125"/>
                    </a:lnTo>
                    <a:lnTo>
                      <a:pt x="43" y="107"/>
                    </a:lnTo>
                    <a:lnTo>
                      <a:pt x="43" y="80"/>
                    </a:lnTo>
                    <a:lnTo>
                      <a:pt x="48" y="71"/>
                    </a:lnTo>
                    <a:lnTo>
                      <a:pt x="48" y="53"/>
                    </a:lnTo>
                    <a:lnTo>
                      <a:pt x="48" y="44"/>
                    </a:lnTo>
                    <a:lnTo>
                      <a:pt x="48" y="35"/>
                    </a:lnTo>
                    <a:lnTo>
                      <a:pt x="48" y="26"/>
                    </a:lnTo>
                    <a:lnTo>
                      <a:pt x="48" y="17"/>
                    </a:lnTo>
                    <a:lnTo>
                      <a:pt x="48" y="17"/>
                    </a:lnTo>
                    <a:lnTo>
                      <a:pt x="48" y="8"/>
                    </a:lnTo>
                    <a:lnTo>
                      <a:pt x="48" y="8"/>
                    </a:lnTo>
                    <a:lnTo>
                      <a:pt x="53" y="0"/>
                    </a:lnTo>
                    <a:lnTo>
                      <a:pt x="53" y="0"/>
                    </a:lnTo>
                    <a:lnTo>
                      <a:pt x="53" y="0"/>
                    </a:lnTo>
                    <a:lnTo>
                      <a:pt x="53" y="0"/>
                    </a:lnTo>
                    <a:lnTo>
                      <a:pt x="53" y="0"/>
                    </a:lnTo>
                    <a:lnTo>
                      <a:pt x="53" y="0"/>
                    </a:lnTo>
                    <a:lnTo>
                      <a:pt x="53" y="8"/>
                    </a:lnTo>
                    <a:lnTo>
                      <a:pt x="53" y="8"/>
                    </a:lnTo>
                    <a:lnTo>
                      <a:pt x="53" y="17"/>
                    </a:lnTo>
                    <a:lnTo>
                      <a:pt x="53" y="26"/>
                    </a:lnTo>
                    <a:lnTo>
                      <a:pt x="58" y="35"/>
                    </a:lnTo>
                    <a:lnTo>
                      <a:pt x="58" y="44"/>
                    </a:lnTo>
                    <a:lnTo>
                      <a:pt x="58" y="53"/>
                    </a:lnTo>
                    <a:lnTo>
                      <a:pt x="58" y="62"/>
                    </a:lnTo>
                    <a:lnTo>
                      <a:pt x="58" y="71"/>
                    </a:lnTo>
                    <a:lnTo>
                      <a:pt x="58" y="89"/>
                    </a:lnTo>
                    <a:lnTo>
                      <a:pt x="58" y="98"/>
                    </a:lnTo>
                    <a:lnTo>
                      <a:pt x="58" y="133"/>
                    </a:lnTo>
                    <a:lnTo>
                      <a:pt x="62" y="196"/>
                    </a:lnTo>
                    <a:lnTo>
                      <a:pt x="62" y="214"/>
                    </a:lnTo>
                    <a:lnTo>
                      <a:pt x="62" y="232"/>
                    </a:lnTo>
                    <a:lnTo>
                      <a:pt x="62" y="267"/>
                    </a:lnTo>
                    <a:lnTo>
                      <a:pt x="67" y="339"/>
                    </a:lnTo>
                    <a:lnTo>
                      <a:pt x="67" y="366"/>
                    </a:lnTo>
                    <a:lnTo>
                      <a:pt x="67" y="383"/>
                    </a:lnTo>
                    <a:lnTo>
                      <a:pt x="67" y="419"/>
                    </a:lnTo>
                    <a:lnTo>
                      <a:pt x="67" y="482"/>
                    </a:lnTo>
                    <a:lnTo>
                      <a:pt x="72" y="500"/>
                    </a:lnTo>
                    <a:lnTo>
                      <a:pt x="72" y="508"/>
                    </a:lnTo>
                    <a:lnTo>
                      <a:pt x="72" y="526"/>
                    </a:lnTo>
                    <a:lnTo>
                      <a:pt x="72" y="535"/>
                    </a:lnTo>
                    <a:lnTo>
                      <a:pt x="72" y="553"/>
                    </a:lnTo>
                    <a:lnTo>
                      <a:pt x="72" y="562"/>
                    </a:lnTo>
                    <a:lnTo>
                      <a:pt x="72" y="571"/>
                    </a:lnTo>
                    <a:lnTo>
                      <a:pt x="72" y="580"/>
                    </a:lnTo>
                    <a:lnTo>
                      <a:pt x="72" y="589"/>
                    </a:lnTo>
                    <a:lnTo>
                      <a:pt x="77" y="598"/>
                    </a:lnTo>
                    <a:lnTo>
                      <a:pt x="77" y="598"/>
                    </a:lnTo>
                    <a:lnTo>
                      <a:pt x="77" y="607"/>
                    </a:lnTo>
                    <a:lnTo>
                      <a:pt x="77" y="607"/>
                    </a:lnTo>
                    <a:lnTo>
                      <a:pt x="77" y="616"/>
                    </a:lnTo>
                    <a:lnTo>
                      <a:pt x="77" y="616"/>
                    </a:lnTo>
                    <a:lnTo>
                      <a:pt x="77" y="616"/>
                    </a:lnTo>
                    <a:lnTo>
                      <a:pt x="77" y="616"/>
                    </a:lnTo>
                    <a:lnTo>
                      <a:pt x="77" y="616"/>
                    </a:lnTo>
                    <a:lnTo>
                      <a:pt x="77" y="607"/>
                    </a:lnTo>
                    <a:lnTo>
                      <a:pt x="82" y="607"/>
                    </a:lnTo>
                    <a:lnTo>
                      <a:pt x="82" y="598"/>
                    </a:lnTo>
                    <a:lnTo>
                      <a:pt x="82" y="589"/>
                    </a:lnTo>
                    <a:lnTo>
                      <a:pt x="82" y="580"/>
                    </a:lnTo>
                    <a:lnTo>
                      <a:pt x="82" y="571"/>
                    </a:lnTo>
                    <a:lnTo>
                      <a:pt x="82" y="562"/>
                    </a:lnTo>
                    <a:lnTo>
                      <a:pt x="82" y="553"/>
                    </a:lnTo>
                    <a:lnTo>
                      <a:pt x="82" y="535"/>
                    </a:lnTo>
                    <a:lnTo>
                      <a:pt x="86" y="526"/>
                    </a:lnTo>
                    <a:lnTo>
                      <a:pt x="86" y="508"/>
                    </a:lnTo>
                    <a:lnTo>
                      <a:pt x="86" y="491"/>
                    </a:lnTo>
                    <a:lnTo>
                      <a:pt x="86" y="455"/>
                    </a:lnTo>
                    <a:lnTo>
                      <a:pt x="86" y="437"/>
                    </a:lnTo>
                    <a:lnTo>
                      <a:pt x="86" y="419"/>
                    </a:lnTo>
                    <a:lnTo>
                      <a:pt x="86" y="383"/>
                    </a:lnTo>
                    <a:lnTo>
                      <a:pt x="91" y="303"/>
                    </a:lnTo>
                    <a:lnTo>
                      <a:pt x="91" y="285"/>
                    </a:lnTo>
                    <a:lnTo>
                      <a:pt x="91" y="258"/>
                    </a:lnTo>
                    <a:lnTo>
                      <a:pt x="91" y="223"/>
                    </a:lnTo>
                    <a:lnTo>
                      <a:pt x="96" y="151"/>
                    </a:lnTo>
                    <a:lnTo>
                      <a:pt x="96" y="133"/>
                    </a:lnTo>
                    <a:lnTo>
                      <a:pt x="96" y="116"/>
                    </a:lnTo>
                    <a:lnTo>
                      <a:pt x="96" y="98"/>
                    </a:lnTo>
                    <a:lnTo>
                      <a:pt x="96" y="89"/>
                    </a:lnTo>
                    <a:lnTo>
                      <a:pt x="96" y="71"/>
                    </a:lnTo>
                    <a:lnTo>
                      <a:pt x="96" y="62"/>
                    </a:lnTo>
                    <a:lnTo>
                      <a:pt x="101" y="44"/>
                    </a:lnTo>
                    <a:lnTo>
                      <a:pt x="101" y="35"/>
                    </a:lnTo>
                    <a:lnTo>
                      <a:pt x="101" y="26"/>
                    </a:lnTo>
                    <a:lnTo>
                      <a:pt x="101" y="17"/>
                    </a:lnTo>
                    <a:lnTo>
                      <a:pt x="101" y="17"/>
                    </a:lnTo>
                    <a:lnTo>
                      <a:pt x="101" y="8"/>
                    </a:lnTo>
                    <a:lnTo>
                      <a:pt x="101" y="0"/>
                    </a:lnTo>
                    <a:lnTo>
                      <a:pt x="101" y="0"/>
                    </a:lnTo>
                    <a:lnTo>
                      <a:pt x="101" y="0"/>
                    </a:lnTo>
                    <a:lnTo>
                      <a:pt x="106" y="0"/>
                    </a:lnTo>
                    <a:lnTo>
                      <a:pt x="106" y="0"/>
                    </a:lnTo>
                    <a:lnTo>
                      <a:pt x="106" y="0"/>
                    </a:lnTo>
                    <a:lnTo>
                      <a:pt x="106" y="8"/>
                    </a:lnTo>
                    <a:lnTo>
                      <a:pt x="106" y="8"/>
                    </a:lnTo>
                    <a:lnTo>
                      <a:pt x="106" y="17"/>
                    </a:lnTo>
                    <a:lnTo>
                      <a:pt x="106" y="26"/>
                    </a:lnTo>
                    <a:lnTo>
                      <a:pt x="106" y="35"/>
                    </a:lnTo>
                    <a:lnTo>
                      <a:pt x="110" y="44"/>
                    </a:lnTo>
                    <a:lnTo>
                      <a:pt x="110" y="53"/>
                    </a:lnTo>
                    <a:lnTo>
                      <a:pt x="110" y="71"/>
                    </a:lnTo>
                    <a:lnTo>
                      <a:pt x="110" y="98"/>
                    </a:lnTo>
                    <a:lnTo>
                      <a:pt x="110" y="107"/>
                    </a:lnTo>
                    <a:lnTo>
                      <a:pt x="110" y="125"/>
                    </a:lnTo>
                    <a:lnTo>
                      <a:pt x="110" y="160"/>
                    </a:lnTo>
                    <a:lnTo>
                      <a:pt x="115" y="178"/>
                    </a:lnTo>
                    <a:lnTo>
                      <a:pt x="115" y="196"/>
                    </a:lnTo>
                    <a:lnTo>
                      <a:pt x="115" y="232"/>
                    </a:lnTo>
                    <a:lnTo>
                      <a:pt x="115" y="303"/>
                    </a:lnTo>
                    <a:lnTo>
                      <a:pt x="115" y="321"/>
                    </a:lnTo>
                    <a:lnTo>
                      <a:pt x="115" y="348"/>
                    </a:lnTo>
                    <a:lnTo>
                      <a:pt x="120" y="383"/>
                    </a:lnTo>
                    <a:lnTo>
                      <a:pt x="120" y="455"/>
                    </a:lnTo>
                    <a:lnTo>
                      <a:pt x="120" y="464"/>
                    </a:lnTo>
                    <a:lnTo>
                      <a:pt x="120" y="482"/>
                    </a:lnTo>
                    <a:lnTo>
                      <a:pt x="120" y="500"/>
                    </a:lnTo>
                    <a:lnTo>
                      <a:pt x="125" y="517"/>
                    </a:lnTo>
                    <a:lnTo>
                      <a:pt x="125" y="526"/>
                    </a:lnTo>
                    <a:lnTo>
                      <a:pt x="125" y="535"/>
                    </a:lnTo>
                    <a:lnTo>
                      <a:pt x="125" y="553"/>
                    </a:lnTo>
                    <a:lnTo>
                      <a:pt x="125" y="562"/>
                    </a:lnTo>
                    <a:lnTo>
                      <a:pt x="125" y="571"/>
                    </a:lnTo>
                    <a:lnTo>
                      <a:pt x="125" y="580"/>
                    </a:lnTo>
                    <a:lnTo>
                      <a:pt x="125" y="589"/>
                    </a:lnTo>
                    <a:lnTo>
                      <a:pt x="125" y="598"/>
                    </a:lnTo>
                    <a:lnTo>
                      <a:pt x="125" y="607"/>
                    </a:lnTo>
                    <a:lnTo>
                      <a:pt x="129" y="607"/>
                    </a:lnTo>
                    <a:lnTo>
                      <a:pt x="129" y="607"/>
                    </a:lnTo>
                    <a:lnTo>
                      <a:pt x="129" y="616"/>
                    </a:lnTo>
                    <a:lnTo>
                      <a:pt x="129" y="616"/>
                    </a:lnTo>
                    <a:lnTo>
                      <a:pt x="129" y="616"/>
                    </a:lnTo>
                    <a:lnTo>
                      <a:pt x="129" y="616"/>
                    </a:lnTo>
                    <a:lnTo>
                      <a:pt x="129" y="616"/>
                    </a:lnTo>
                    <a:lnTo>
                      <a:pt x="129" y="607"/>
                    </a:lnTo>
                    <a:lnTo>
                      <a:pt x="129" y="607"/>
                    </a:lnTo>
                    <a:lnTo>
                      <a:pt x="134" y="598"/>
                    </a:lnTo>
                    <a:lnTo>
                      <a:pt x="134" y="589"/>
                    </a:lnTo>
                    <a:lnTo>
                      <a:pt x="134" y="580"/>
                    </a:lnTo>
                    <a:lnTo>
                      <a:pt x="134" y="571"/>
                    </a:lnTo>
                    <a:lnTo>
                      <a:pt x="134" y="562"/>
                    </a:lnTo>
                    <a:lnTo>
                      <a:pt x="134" y="553"/>
                    </a:lnTo>
                    <a:lnTo>
                      <a:pt x="134" y="544"/>
                    </a:lnTo>
                    <a:lnTo>
                      <a:pt x="134" y="526"/>
                    </a:lnTo>
                    <a:lnTo>
                      <a:pt x="139" y="500"/>
                    </a:lnTo>
                    <a:lnTo>
                      <a:pt x="139" y="491"/>
                    </a:lnTo>
                    <a:lnTo>
                      <a:pt x="139" y="473"/>
                    </a:lnTo>
                    <a:lnTo>
                      <a:pt x="139" y="437"/>
                    </a:lnTo>
                    <a:lnTo>
                      <a:pt x="139" y="366"/>
                    </a:lnTo>
                    <a:lnTo>
                      <a:pt x="144" y="214"/>
                    </a:lnTo>
                    <a:lnTo>
                      <a:pt x="144" y="196"/>
                    </a:lnTo>
                    <a:lnTo>
                      <a:pt x="144" y="178"/>
                    </a:lnTo>
                    <a:lnTo>
                      <a:pt x="149" y="142"/>
                    </a:lnTo>
                    <a:lnTo>
                      <a:pt x="149" y="125"/>
                    </a:lnTo>
                    <a:lnTo>
                      <a:pt x="149" y="107"/>
                    </a:lnTo>
                    <a:lnTo>
                      <a:pt x="149" y="80"/>
                    </a:lnTo>
                    <a:lnTo>
                      <a:pt x="149" y="62"/>
                    </a:lnTo>
                    <a:lnTo>
                      <a:pt x="149" y="53"/>
                    </a:lnTo>
                    <a:lnTo>
                      <a:pt x="149" y="44"/>
                    </a:lnTo>
                    <a:lnTo>
                      <a:pt x="153" y="35"/>
                    </a:lnTo>
                    <a:lnTo>
                      <a:pt x="153" y="26"/>
                    </a:lnTo>
                    <a:lnTo>
                      <a:pt x="153" y="17"/>
                    </a:lnTo>
                    <a:lnTo>
                      <a:pt x="153" y="8"/>
                    </a:lnTo>
                    <a:lnTo>
                      <a:pt x="153" y="8"/>
                    </a:lnTo>
                    <a:lnTo>
                      <a:pt x="153" y="0"/>
                    </a:lnTo>
                    <a:lnTo>
                      <a:pt x="153" y="0"/>
                    </a:lnTo>
                    <a:lnTo>
                      <a:pt x="153" y="0"/>
                    </a:lnTo>
                    <a:lnTo>
                      <a:pt x="153" y="0"/>
                    </a:lnTo>
                    <a:lnTo>
                      <a:pt x="158" y="0"/>
                    </a:lnTo>
                    <a:lnTo>
                      <a:pt x="158" y="8"/>
                    </a:lnTo>
                    <a:lnTo>
                      <a:pt x="158" y="8"/>
                    </a:lnTo>
                    <a:lnTo>
                      <a:pt x="158" y="17"/>
                    </a:lnTo>
                    <a:lnTo>
                      <a:pt x="158" y="26"/>
                    </a:lnTo>
                    <a:lnTo>
                      <a:pt x="158" y="35"/>
                    </a:lnTo>
                    <a:lnTo>
                      <a:pt x="158" y="44"/>
                    </a:lnTo>
                    <a:lnTo>
                      <a:pt x="158" y="53"/>
                    </a:lnTo>
                    <a:lnTo>
                      <a:pt x="163" y="62"/>
                    </a:lnTo>
                    <a:lnTo>
                      <a:pt x="163" y="80"/>
                    </a:lnTo>
                    <a:lnTo>
                      <a:pt x="163" y="107"/>
                    </a:lnTo>
                    <a:lnTo>
                      <a:pt x="163" y="125"/>
                    </a:lnTo>
                    <a:lnTo>
                      <a:pt x="163" y="142"/>
                    </a:lnTo>
                    <a:lnTo>
                      <a:pt x="163" y="178"/>
                    </a:lnTo>
                    <a:lnTo>
                      <a:pt x="168" y="250"/>
                    </a:lnTo>
                    <a:lnTo>
                      <a:pt x="168" y="276"/>
                    </a:lnTo>
                    <a:lnTo>
                      <a:pt x="168" y="294"/>
                    </a:lnTo>
                    <a:lnTo>
                      <a:pt x="168" y="330"/>
                    </a:lnTo>
                    <a:lnTo>
                      <a:pt x="173" y="410"/>
                    </a:lnTo>
                    <a:lnTo>
                      <a:pt x="173" y="428"/>
                    </a:lnTo>
                    <a:lnTo>
                      <a:pt x="173" y="455"/>
                    </a:lnTo>
                    <a:lnTo>
                      <a:pt x="173" y="482"/>
                    </a:lnTo>
                    <a:lnTo>
                      <a:pt x="173" y="500"/>
                    </a:lnTo>
                    <a:lnTo>
                      <a:pt x="173" y="517"/>
                    </a:lnTo>
                    <a:lnTo>
                      <a:pt x="177" y="544"/>
                    </a:lnTo>
                    <a:lnTo>
                      <a:pt x="177" y="562"/>
                    </a:lnTo>
                    <a:lnTo>
                      <a:pt x="177" y="571"/>
                    </a:lnTo>
                    <a:lnTo>
                      <a:pt x="177" y="580"/>
                    </a:lnTo>
                    <a:lnTo>
                      <a:pt x="177" y="589"/>
                    </a:lnTo>
                    <a:lnTo>
                      <a:pt x="177" y="598"/>
                    </a:lnTo>
                    <a:lnTo>
                      <a:pt x="177" y="598"/>
                    </a:lnTo>
                    <a:lnTo>
                      <a:pt x="177" y="607"/>
                    </a:lnTo>
                    <a:lnTo>
                      <a:pt x="182" y="607"/>
                    </a:lnTo>
                    <a:lnTo>
                      <a:pt x="182" y="616"/>
                    </a:lnTo>
                    <a:lnTo>
                      <a:pt x="182" y="616"/>
                    </a:lnTo>
                    <a:lnTo>
                      <a:pt x="182" y="616"/>
                    </a:lnTo>
                    <a:lnTo>
                      <a:pt x="182" y="616"/>
                    </a:lnTo>
                    <a:lnTo>
                      <a:pt x="182" y="607"/>
                    </a:lnTo>
                    <a:lnTo>
                      <a:pt x="182" y="607"/>
                    </a:lnTo>
                    <a:lnTo>
                      <a:pt x="182" y="598"/>
                    </a:lnTo>
                    <a:lnTo>
                      <a:pt x="182" y="598"/>
                    </a:lnTo>
                    <a:lnTo>
                      <a:pt x="187" y="589"/>
                    </a:lnTo>
                    <a:lnTo>
                      <a:pt x="187" y="580"/>
                    </a:lnTo>
                    <a:lnTo>
                      <a:pt x="187" y="562"/>
                    </a:lnTo>
                    <a:lnTo>
                      <a:pt x="187" y="553"/>
                    </a:lnTo>
                    <a:lnTo>
                      <a:pt x="187" y="544"/>
                    </a:lnTo>
                    <a:lnTo>
                      <a:pt x="187" y="526"/>
                    </a:lnTo>
                    <a:lnTo>
                      <a:pt x="187" y="500"/>
                    </a:lnTo>
                    <a:lnTo>
                      <a:pt x="187" y="482"/>
                    </a:lnTo>
                    <a:lnTo>
                      <a:pt x="192" y="464"/>
                    </a:lnTo>
                    <a:lnTo>
                      <a:pt x="192" y="428"/>
                    </a:lnTo>
                    <a:lnTo>
                      <a:pt x="192" y="357"/>
                    </a:lnTo>
                    <a:lnTo>
                      <a:pt x="192" y="330"/>
                    </a:lnTo>
                    <a:lnTo>
                      <a:pt x="192" y="312"/>
                    </a:lnTo>
                    <a:lnTo>
                      <a:pt x="197" y="276"/>
                    </a:lnTo>
                    <a:lnTo>
                      <a:pt x="197" y="196"/>
                    </a:lnTo>
                    <a:lnTo>
                      <a:pt x="197" y="178"/>
                    </a:lnTo>
                    <a:lnTo>
                      <a:pt x="197" y="160"/>
                    </a:lnTo>
                    <a:lnTo>
                      <a:pt x="201" y="125"/>
                    </a:lnTo>
                    <a:lnTo>
                      <a:pt x="201" y="107"/>
                    </a:lnTo>
                    <a:lnTo>
                      <a:pt x="201" y="98"/>
                    </a:lnTo>
                    <a:lnTo>
                      <a:pt x="201" y="71"/>
                    </a:lnTo>
                    <a:lnTo>
                      <a:pt x="201" y="53"/>
                    </a:lnTo>
                    <a:lnTo>
                      <a:pt x="201" y="44"/>
                    </a:lnTo>
                    <a:lnTo>
                      <a:pt x="201" y="35"/>
                    </a:lnTo>
                    <a:lnTo>
                      <a:pt x="206" y="26"/>
                    </a:lnTo>
                    <a:lnTo>
                      <a:pt x="206" y="17"/>
                    </a:lnTo>
                    <a:lnTo>
                      <a:pt x="206" y="8"/>
                    </a:lnTo>
                    <a:lnTo>
                      <a:pt x="206" y="8"/>
                    </a:lnTo>
                    <a:lnTo>
                      <a:pt x="206" y="0"/>
                    </a:lnTo>
                    <a:lnTo>
                      <a:pt x="206" y="0"/>
                    </a:lnTo>
                    <a:lnTo>
                      <a:pt x="206" y="0"/>
                    </a:lnTo>
                    <a:lnTo>
                      <a:pt x="206" y="0"/>
                    </a:lnTo>
                    <a:lnTo>
                      <a:pt x="206" y="0"/>
                    </a:lnTo>
                    <a:lnTo>
                      <a:pt x="211" y="0"/>
                    </a:lnTo>
                    <a:lnTo>
                      <a:pt x="211" y="8"/>
                    </a:lnTo>
                    <a:lnTo>
                      <a:pt x="211" y="17"/>
                    </a:lnTo>
                    <a:lnTo>
                      <a:pt x="211" y="17"/>
                    </a:lnTo>
                    <a:lnTo>
                      <a:pt x="211" y="26"/>
                    </a:lnTo>
                    <a:lnTo>
                      <a:pt x="211" y="35"/>
                    </a:lnTo>
                    <a:lnTo>
                      <a:pt x="211" y="44"/>
                    </a:lnTo>
                    <a:lnTo>
                      <a:pt x="211" y="62"/>
                    </a:lnTo>
                    <a:lnTo>
                      <a:pt x="211" y="71"/>
                    </a:lnTo>
                    <a:lnTo>
                      <a:pt x="216" y="80"/>
                    </a:lnTo>
                    <a:lnTo>
                      <a:pt x="216" y="116"/>
                    </a:lnTo>
                    <a:lnTo>
                      <a:pt x="216" y="125"/>
                    </a:lnTo>
                    <a:lnTo>
                      <a:pt x="216" y="142"/>
                    </a:lnTo>
                    <a:lnTo>
                      <a:pt x="216" y="178"/>
                    </a:lnTo>
                    <a:lnTo>
                      <a:pt x="220" y="250"/>
                    </a:lnTo>
                    <a:lnTo>
                      <a:pt x="220" y="267"/>
                    </a:lnTo>
                    <a:lnTo>
                      <a:pt x="220" y="285"/>
                    </a:lnTo>
                    <a:lnTo>
                      <a:pt x="220" y="321"/>
                    </a:lnTo>
                    <a:lnTo>
                      <a:pt x="220" y="392"/>
                    </a:lnTo>
                    <a:lnTo>
                      <a:pt x="225" y="410"/>
                    </a:lnTo>
                    <a:lnTo>
                      <a:pt x="225" y="428"/>
                    </a:lnTo>
                    <a:lnTo>
                      <a:pt x="225" y="464"/>
                    </a:lnTo>
                    <a:lnTo>
                      <a:pt x="225" y="482"/>
                    </a:lnTo>
                    <a:lnTo>
                      <a:pt x="225" y="500"/>
                    </a:lnTo>
                    <a:lnTo>
                      <a:pt x="225" y="526"/>
                    </a:lnTo>
                    <a:lnTo>
                      <a:pt x="225" y="535"/>
                    </a:lnTo>
                    <a:lnTo>
                      <a:pt x="225" y="553"/>
                    </a:lnTo>
                    <a:lnTo>
                      <a:pt x="230" y="562"/>
                    </a:lnTo>
                    <a:lnTo>
                      <a:pt x="230" y="571"/>
                    </a:lnTo>
                    <a:lnTo>
                      <a:pt x="230" y="580"/>
                    </a:lnTo>
                    <a:lnTo>
                      <a:pt x="230" y="589"/>
                    </a:lnTo>
                    <a:lnTo>
                      <a:pt x="230" y="598"/>
                    </a:lnTo>
                    <a:lnTo>
                      <a:pt x="230" y="598"/>
                    </a:lnTo>
                    <a:lnTo>
                      <a:pt x="230" y="607"/>
                    </a:lnTo>
                    <a:lnTo>
                      <a:pt x="230" y="607"/>
                    </a:lnTo>
                    <a:lnTo>
                      <a:pt x="230" y="616"/>
                    </a:lnTo>
                    <a:lnTo>
                      <a:pt x="235" y="616"/>
                    </a:lnTo>
                    <a:lnTo>
                      <a:pt x="235" y="616"/>
                    </a:lnTo>
                    <a:lnTo>
                      <a:pt x="235" y="616"/>
                    </a:lnTo>
                    <a:lnTo>
                      <a:pt x="235" y="616"/>
                    </a:lnTo>
                    <a:lnTo>
                      <a:pt x="235" y="607"/>
                    </a:lnTo>
                    <a:lnTo>
                      <a:pt x="235" y="607"/>
                    </a:lnTo>
                    <a:lnTo>
                      <a:pt x="235" y="598"/>
                    </a:lnTo>
                    <a:lnTo>
                      <a:pt x="235" y="598"/>
                    </a:lnTo>
                    <a:lnTo>
                      <a:pt x="235" y="589"/>
                    </a:lnTo>
                    <a:lnTo>
                      <a:pt x="235" y="580"/>
                    </a:lnTo>
                    <a:lnTo>
                      <a:pt x="240" y="571"/>
                    </a:lnTo>
                    <a:lnTo>
                      <a:pt x="240" y="562"/>
                    </a:lnTo>
                    <a:lnTo>
                      <a:pt x="240" y="544"/>
                    </a:lnTo>
                    <a:lnTo>
                      <a:pt x="240" y="535"/>
                    </a:lnTo>
                    <a:lnTo>
                      <a:pt x="240" y="517"/>
                    </a:lnTo>
                    <a:lnTo>
                      <a:pt x="240" y="491"/>
                    </a:lnTo>
                    <a:lnTo>
                      <a:pt x="240" y="482"/>
                    </a:lnTo>
                    <a:lnTo>
                      <a:pt x="240" y="464"/>
                    </a:lnTo>
                    <a:lnTo>
                      <a:pt x="244" y="428"/>
                    </a:lnTo>
                    <a:lnTo>
                      <a:pt x="244" y="410"/>
                    </a:lnTo>
                    <a:lnTo>
                      <a:pt x="244" y="392"/>
                    </a:lnTo>
                    <a:lnTo>
                      <a:pt x="244" y="357"/>
                    </a:lnTo>
                    <a:lnTo>
                      <a:pt x="244" y="285"/>
                    </a:lnTo>
                    <a:lnTo>
                      <a:pt x="249" y="258"/>
                    </a:lnTo>
                    <a:lnTo>
                      <a:pt x="249" y="241"/>
                    </a:lnTo>
                    <a:lnTo>
                      <a:pt x="249" y="205"/>
                    </a:lnTo>
                    <a:lnTo>
                      <a:pt x="249" y="187"/>
                    </a:lnTo>
                    <a:lnTo>
                      <a:pt x="249" y="169"/>
                    </a:lnTo>
                    <a:lnTo>
                      <a:pt x="249" y="133"/>
                    </a:lnTo>
                    <a:lnTo>
                      <a:pt x="254" y="116"/>
                    </a:lnTo>
                    <a:lnTo>
                      <a:pt x="254" y="98"/>
                    </a:lnTo>
                    <a:lnTo>
                      <a:pt x="254" y="80"/>
                    </a:lnTo>
                    <a:lnTo>
                      <a:pt x="254" y="71"/>
                    </a:lnTo>
                    <a:lnTo>
                      <a:pt x="254" y="62"/>
                    </a:lnTo>
                    <a:lnTo>
                      <a:pt x="254" y="44"/>
                    </a:lnTo>
                    <a:lnTo>
                      <a:pt x="254" y="35"/>
                    </a:lnTo>
                    <a:lnTo>
                      <a:pt x="254" y="26"/>
                    </a:lnTo>
                    <a:lnTo>
                      <a:pt x="254" y="17"/>
                    </a:lnTo>
                    <a:lnTo>
                      <a:pt x="259" y="8"/>
                    </a:lnTo>
                    <a:lnTo>
                      <a:pt x="259" y="8"/>
                    </a:lnTo>
                    <a:lnTo>
                      <a:pt x="259" y="0"/>
                    </a:lnTo>
                    <a:lnTo>
                      <a:pt x="259" y="0"/>
                    </a:lnTo>
                    <a:lnTo>
                      <a:pt x="259" y="0"/>
                    </a:lnTo>
                    <a:lnTo>
                      <a:pt x="259" y="0"/>
                    </a:lnTo>
                    <a:lnTo>
                      <a:pt x="259" y="0"/>
                    </a:lnTo>
                    <a:lnTo>
                      <a:pt x="259" y="0"/>
                    </a:lnTo>
                    <a:lnTo>
                      <a:pt x="259" y="8"/>
                    </a:lnTo>
                    <a:lnTo>
                      <a:pt x="264" y="8"/>
                    </a:lnTo>
                    <a:lnTo>
                      <a:pt x="264" y="17"/>
                    </a:lnTo>
                    <a:lnTo>
                      <a:pt x="264" y="26"/>
                    </a:lnTo>
                    <a:lnTo>
                      <a:pt x="264" y="35"/>
                    </a:lnTo>
                    <a:lnTo>
                      <a:pt x="264" y="44"/>
                    </a:lnTo>
                    <a:lnTo>
                      <a:pt x="264" y="62"/>
                    </a:lnTo>
                    <a:lnTo>
                      <a:pt x="264" y="71"/>
                    </a:lnTo>
                    <a:lnTo>
                      <a:pt x="264" y="80"/>
                    </a:lnTo>
                    <a:lnTo>
                      <a:pt x="268" y="116"/>
                    </a:lnTo>
                    <a:lnTo>
                      <a:pt x="268" y="133"/>
                    </a:lnTo>
                    <a:lnTo>
                      <a:pt x="268" y="151"/>
                    </a:lnTo>
                    <a:lnTo>
                      <a:pt x="268" y="187"/>
                    </a:lnTo>
                    <a:lnTo>
                      <a:pt x="268" y="205"/>
                    </a:lnTo>
                    <a:lnTo>
                      <a:pt x="268" y="223"/>
                    </a:lnTo>
                    <a:lnTo>
                      <a:pt x="268" y="258"/>
                    </a:lnTo>
                    <a:lnTo>
                      <a:pt x="273" y="339"/>
                    </a:lnTo>
                    <a:lnTo>
                      <a:pt x="273" y="366"/>
                    </a:lnTo>
                    <a:lnTo>
                      <a:pt x="273" y="383"/>
                    </a:lnTo>
                    <a:lnTo>
                      <a:pt x="273" y="419"/>
                    </a:lnTo>
                    <a:lnTo>
                      <a:pt x="278" y="437"/>
                    </a:lnTo>
                    <a:lnTo>
                      <a:pt x="278" y="455"/>
                    </a:lnTo>
                    <a:lnTo>
                      <a:pt x="278" y="491"/>
                    </a:lnTo>
                    <a:lnTo>
                      <a:pt x="278" y="508"/>
                    </a:lnTo>
                    <a:lnTo>
                      <a:pt x="278" y="526"/>
                    </a:lnTo>
                    <a:lnTo>
                      <a:pt x="278" y="535"/>
                    </a:lnTo>
                    <a:lnTo>
                      <a:pt x="278" y="553"/>
                    </a:lnTo>
                    <a:lnTo>
                      <a:pt x="278" y="562"/>
                    </a:lnTo>
                    <a:lnTo>
                      <a:pt x="283" y="571"/>
                    </a:lnTo>
                    <a:lnTo>
                      <a:pt x="283" y="580"/>
                    </a:lnTo>
                    <a:lnTo>
                      <a:pt x="283" y="589"/>
                    </a:lnTo>
                    <a:lnTo>
                      <a:pt x="283" y="598"/>
                    </a:lnTo>
                    <a:lnTo>
                      <a:pt x="283" y="607"/>
                    </a:lnTo>
                    <a:lnTo>
                      <a:pt x="283" y="607"/>
                    </a:lnTo>
                    <a:lnTo>
                      <a:pt x="283" y="607"/>
                    </a:lnTo>
                    <a:lnTo>
                      <a:pt x="283" y="616"/>
                    </a:lnTo>
                    <a:lnTo>
                      <a:pt x="283" y="616"/>
                    </a:lnTo>
                    <a:lnTo>
                      <a:pt x="288" y="616"/>
                    </a:lnTo>
                    <a:lnTo>
                      <a:pt x="288" y="616"/>
                    </a:lnTo>
                    <a:lnTo>
                      <a:pt x="288" y="607"/>
                    </a:lnTo>
                    <a:lnTo>
                      <a:pt x="288" y="607"/>
                    </a:lnTo>
                    <a:lnTo>
                      <a:pt x="288" y="607"/>
                    </a:lnTo>
                    <a:lnTo>
                      <a:pt x="288" y="598"/>
                    </a:lnTo>
                    <a:lnTo>
                      <a:pt x="288" y="589"/>
                    </a:lnTo>
                    <a:lnTo>
                      <a:pt x="288" y="580"/>
                    </a:lnTo>
                    <a:lnTo>
                      <a:pt x="288" y="571"/>
                    </a:lnTo>
                    <a:lnTo>
                      <a:pt x="288" y="562"/>
                    </a:lnTo>
                    <a:lnTo>
                      <a:pt x="292" y="553"/>
                    </a:lnTo>
                    <a:lnTo>
                      <a:pt x="292" y="535"/>
                    </a:lnTo>
                    <a:lnTo>
                      <a:pt x="292" y="508"/>
                    </a:lnTo>
                    <a:lnTo>
                      <a:pt x="292" y="500"/>
                    </a:lnTo>
                    <a:lnTo>
                      <a:pt x="292" y="482"/>
                    </a:lnTo>
                    <a:lnTo>
                      <a:pt x="292" y="455"/>
                    </a:lnTo>
                    <a:lnTo>
                      <a:pt x="292" y="437"/>
                    </a:lnTo>
                    <a:lnTo>
                      <a:pt x="297" y="419"/>
                    </a:lnTo>
                    <a:lnTo>
                      <a:pt x="297" y="383"/>
                    </a:lnTo>
                    <a:lnTo>
                      <a:pt x="297" y="303"/>
                    </a:lnTo>
                    <a:lnTo>
                      <a:pt x="297" y="285"/>
                    </a:lnTo>
                    <a:lnTo>
                      <a:pt x="297" y="267"/>
                    </a:lnTo>
                    <a:lnTo>
                      <a:pt x="302" y="232"/>
                    </a:lnTo>
                    <a:lnTo>
                      <a:pt x="302" y="214"/>
                    </a:lnTo>
                    <a:lnTo>
                      <a:pt x="302" y="196"/>
                    </a:lnTo>
                    <a:lnTo>
                      <a:pt x="302" y="160"/>
                    </a:lnTo>
                    <a:lnTo>
                      <a:pt x="302" y="142"/>
                    </a:lnTo>
                    <a:lnTo>
                      <a:pt x="302" y="125"/>
                    </a:lnTo>
                    <a:lnTo>
                      <a:pt x="302" y="116"/>
                    </a:lnTo>
                    <a:lnTo>
                      <a:pt x="302" y="98"/>
                    </a:lnTo>
                    <a:lnTo>
                      <a:pt x="307" y="80"/>
                    </a:lnTo>
                    <a:lnTo>
                      <a:pt x="307" y="71"/>
                    </a:lnTo>
                    <a:lnTo>
                      <a:pt x="307" y="62"/>
                    </a:lnTo>
                    <a:lnTo>
                      <a:pt x="307" y="53"/>
                    </a:lnTo>
                    <a:lnTo>
                      <a:pt x="307" y="35"/>
                    </a:lnTo>
                    <a:lnTo>
                      <a:pt x="307" y="26"/>
                    </a:lnTo>
                    <a:lnTo>
                      <a:pt x="307" y="26"/>
                    </a:lnTo>
                    <a:lnTo>
                      <a:pt x="307" y="17"/>
                    </a:lnTo>
                    <a:lnTo>
                      <a:pt x="307" y="8"/>
                    </a:lnTo>
                    <a:lnTo>
                      <a:pt x="311" y="8"/>
                    </a:lnTo>
                    <a:lnTo>
                      <a:pt x="311" y="0"/>
                    </a:lnTo>
                    <a:lnTo>
                      <a:pt x="311" y="0"/>
                    </a:lnTo>
                    <a:lnTo>
                      <a:pt x="311" y="0"/>
                    </a:lnTo>
                    <a:lnTo>
                      <a:pt x="311" y="0"/>
                    </a:lnTo>
                    <a:lnTo>
                      <a:pt x="311" y="0"/>
                    </a:lnTo>
                    <a:lnTo>
                      <a:pt x="311" y="0"/>
                    </a:lnTo>
                    <a:lnTo>
                      <a:pt x="311" y="8"/>
                    </a:lnTo>
                    <a:lnTo>
                      <a:pt x="311" y="8"/>
                    </a:lnTo>
                    <a:lnTo>
                      <a:pt x="311" y="17"/>
                    </a:lnTo>
                    <a:lnTo>
                      <a:pt x="316" y="26"/>
                    </a:lnTo>
                    <a:lnTo>
                      <a:pt x="316" y="35"/>
                    </a:lnTo>
                    <a:lnTo>
                      <a:pt x="316" y="44"/>
                    </a:lnTo>
                    <a:lnTo>
                      <a:pt x="316" y="53"/>
                    </a:lnTo>
                    <a:lnTo>
                      <a:pt x="316" y="71"/>
                    </a:lnTo>
                    <a:lnTo>
                      <a:pt x="316" y="80"/>
                    </a:lnTo>
                    <a:lnTo>
                      <a:pt x="316" y="98"/>
                    </a:lnTo>
                    <a:lnTo>
                      <a:pt x="321" y="125"/>
                    </a:lnTo>
                    <a:lnTo>
                      <a:pt x="321" y="142"/>
                    </a:lnTo>
                    <a:lnTo>
                      <a:pt x="321" y="160"/>
                    </a:lnTo>
                    <a:lnTo>
                      <a:pt x="321" y="196"/>
                    </a:lnTo>
                    <a:lnTo>
                      <a:pt x="321" y="276"/>
                    </a:lnTo>
                    <a:lnTo>
                      <a:pt x="326" y="303"/>
                    </a:lnTo>
                    <a:lnTo>
                      <a:pt x="326" y="321"/>
                    </a:lnTo>
                    <a:lnTo>
                      <a:pt x="326" y="366"/>
                    </a:lnTo>
                    <a:lnTo>
                      <a:pt x="326" y="383"/>
                    </a:lnTo>
                    <a:lnTo>
                      <a:pt x="326" y="401"/>
                    </a:lnTo>
                    <a:lnTo>
                      <a:pt x="326" y="437"/>
                    </a:lnTo>
                    <a:lnTo>
                      <a:pt x="326" y="455"/>
                    </a:lnTo>
                    <a:lnTo>
                      <a:pt x="331" y="473"/>
                    </a:lnTo>
                    <a:lnTo>
                      <a:pt x="331" y="491"/>
                    </a:lnTo>
                    <a:lnTo>
                      <a:pt x="331" y="508"/>
                    </a:lnTo>
                    <a:lnTo>
                      <a:pt x="331" y="526"/>
                    </a:lnTo>
                    <a:lnTo>
                      <a:pt x="331" y="535"/>
                    </a:lnTo>
                    <a:lnTo>
                      <a:pt x="331" y="553"/>
                    </a:lnTo>
                  </a:path>
                </a:pathLst>
              </a:custGeom>
              <a:noFill/>
              <a:ln w="15875">
                <a:solidFill>
                  <a:srgbClr val="88F6FF"/>
                </a:solidFill>
                <a:prstDash val="solid"/>
                <a:round/>
                <a:headEnd/>
                <a:tailEnd/>
              </a:ln>
            </p:spPr>
            <p:txBody>
              <a:bodyPr/>
              <a:lstStyle/>
              <a:p>
                <a:endParaRPr lang="es-ES"/>
              </a:p>
            </p:txBody>
          </p:sp>
          <p:sp>
            <p:nvSpPr>
              <p:cNvPr id="59465" name="Freeform 73"/>
              <p:cNvSpPr>
                <a:spLocks/>
              </p:cNvSpPr>
              <p:nvPr/>
            </p:nvSpPr>
            <p:spPr bwMode="auto">
              <a:xfrm>
                <a:off x="1483" y="2495"/>
                <a:ext cx="325" cy="616"/>
              </a:xfrm>
              <a:custGeom>
                <a:avLst/>
                <a:gdLst/>
                <a:ahLst/>
                <a:cxnLst>
                  <a:cxn ang="0">
                    <a:pos x="4" y="607"/>
                  </a:cxn>
                  <a:cxn ang="0">
                    <a:pos x="9" y="598"/>
                  </a:cxn>
                  <a:cxn ang="0">
                    <a:pos x="14" y="500"/>
                  </a:cxn>
                  <a:cxn ang="0">
                    <a:pos x="19" y="232"/>
                  </a:cxn>
                  <a:cxn ang="0">
                    <a:pos x="24" y="80"/>
                  </a:cxn>
                  <a:cxn ang="0">
                    <a:pos x="28" y="8"/>
                  </a:cxn>
                  <a:cxn ang="0">
                    <a:pos x="33" y="17"/>
                  </a:cxn>
                  <a:cxn ang="0">
                    <a:pos x="38" y="98"/>
                  </a:cxn>
                  <a:cxn ang="0">
                    <a:pos x="47" y="348"/>
                  </a:cxn>
                  <a:cxn ang="0">
                    <a:pos x="52" y="526"/>
                  </a:cxn>
                  <a:cxn ang="0">
                    <a:pos x="57" y="607"/>
                  </a:cxn>
                  <a:cxn ang="0">
                    <a:pos x="57" y="607"/>
                  </a:cxn>
                  <a:cxn ang="0">
                    <a:pos x="62" y="544"/>
                  </a:cxn>
                  <a:cxn ang="0">
                    <a:pos x="71" y="330"/>
                  </a:cxn>
                  <a:cxn ang="0">
                    <a:pos x="76" y="107"/>
                  </a:cxn>
                  <a:cxn ang="0">
                    <a:pos x="81" y="8"/>
                  </a:cxn>
                  <a:cxn ang="0">
                    <a:pos x="86" y="8"/>
                  </a:cxn>
                  <a:cxn ang="0">
                    <a:pos x="91" y="71"/>
                  </a:cxn>
                  <a:cxn ang="0">
                    <a:pos x="95" y="312"/>
                  </a:cxn>
                  <a:cxn ang="0">
                    <a:pos x="105" y="544"/>
                  </a:cxn>
                  <a:cxn ang="0">
                    <a:pos x="110" y="607"/>
                  </a:cxn>
                  <a:cxn ang="0">
                    <a:pos x="115" y="598"/>
                  </a:cxn>
                  <a:cxn ang="0">
                    <a:pos x="119" y="482"/>
                  </a:cxn>
                  <a:cxn ang="0">
                    <a:pos x="124" y="187"/>
                  </a:cxn>
                  <a:cxn ang="0">
                    <a:pos x="129" y="44"/>
                  </a:cxn>
                  <a:cxn ang="0">
                    <a:pos x="134" y="0"/>
                  </a:cxn>
                  <a:cxn ang="0">
                    <a:pos x="138" y="26"/>
                  </a:cxn>
                  <a:cxn ang="0">
                    <a:pos x="143" y="142"/>
                  </a:cxn>
                  <a:cxn ang="0">
                    <a:pos x="148" y="383"/>
                  </a:cxn>
                  <a:cxn ang="0">
                    <a:pos x="158" y="562"/>
                  </a:cxn>
                  <a:cxn ang="0">
                    <a:pos x="162" y="616"/>
                  </a:cxn>
                  <a:cxn ang="0">
                    <a:pos x="162" y="589"/>
                  </a:cxn>
                  <a:cxn ang="0">
                    <a:pos x="167" y="508"/>
                  </a:cxn>
                  <a:cxn ang="0">
                    <a:pos x="177" y="258"/>
                  </a:cxn>
                  <a:cxn ang="0">
                    <a:pos x="182" y="62"/>
                  </a:cxn>
                  <a:cxn ang="0">
                    <a:pos x="186" y="0"/>
                  </a:cxn>
                  <a:cxn ang="0">
                    <a:pos x="191" y="26"/>
                  </a:cxn>
                  <a:cxn ang="0">
                    <a:pos x="196" y="133"/>
                  </a:cxn>
                  <a:cxn ang="0">
                    <a:pos x="206" y="446"/>
                  </a:cxn>
                  <a:cxn ang="0">
                    <a:pos x="210" y="589"/>
                  </a:cxn>
                  <a:cxn ang="0">
                    <a:pos x="215" y="616"/>
                  </a:cxn>
                  <a:cxn ang="0">
                    <a:pos x="220" y="562"/>
                  </a:cxn>
                  <a:cxn ang="0">
                    <a:pos x="225" y="348"/>
                  </a:cxn>
                  <a:cxn ang="0">
                    <a:pos x="229" y="116"/>
                  </a:cxn>
                  <a:cxn ang="0">
                    <a:pos x="234" y="17"/>
                  </a:cxn>
                  <a:cxn ang="0">
                    <a:pos x="239" y="0"/>
                  </a:cxn>
                  <a:cxn ang="0">
                    <a:pos x="244" y="62"/>
                  </a:cxn>
                  <a:cxn ang="0">
                    <a:pos x="249" y="205"/>
                  </a:cxn>
                  <a:cxn ang="0">
                    <a:pos x="258" y="455"/>
                  </a:cxn>
                  <a:cxn ang="0">
                    <a:pos x="263" y="580"/>
                  </a:cxn>
                  <a:cxn ang="0">
                    <a:pos x="268" y="616"/>
                  </a:cxn>
                  <a:cxn ang="0">
                    <a:pos x="268" y="562"/>
                  </a:cxn>
                  <a:cxn ang="0">
                    <a:pos x="277" y="401"/>
                  </a:cxn>
                  <a:cxn ang="0">
                    <a:pos x="282" y="142"/>
                  </a:cxn>
                  <a:cxn ang="0">
                    <a:pos x="287" y="26"/>
                  </a:cxn>
                  <a:cxn ang="0">
                    <a:pos x="292" y="0"/>
                  </a:cxn>
                  <a:cxn ang="0">
                    <a:pos x="297" y="62"/>
                  </a:cxn>
                  <a:cxn ang="0">
                    <a:pos x="301" y="223"/>
                  </a:cxn>
                  <a:cxn ang="0">
                    <a:pos x="311" y="473"/>
                  </a:cxn>
                  <a:cxn ang="0">
                    <a:pos x="316" y="589"/>
                  </a:cxn>
                  <a:cxn ang="0">
                    <a:pos x="316" y="616"/>
                  </a:cxn>
                  <a:cxn ang="0">
                    <a:pos x="320" y="553"/>
                  </a:cxn>
                </a:cxnLst>
                <a:rect l="0" t="0" r="r" b="b"/>
                <a:pathLst>
                  <a:path w="325" h="616">
                    <a:moveTo>
                      <a:pt x="0" y="553"/>
                    </a:moveTo>
                    <a:lnTo>
                      <a:pt x="0" y="562"/>
                    </a:lnTo>
                    <a:lnTo>
                      <a:pt x="0" y="571"/>
                    </a:lnTo>
                    <a:lnTo>
                      <a:pt x="4" y="580"/>
                    </a:lnTo>
                    <a:lnTo>
                      <a:pt x="4" y="589"/>
                    </a:lnTo>
                    <a:lnTo>
                      <a:pt x="4" y="598"/>
                    </a:lnTo>
                    <a:lnTo>
                      <a:pt x="4" y="607"/>
                    </a:lnTo>
                    <a:lnTo>
                      <a:pt x="4" y="607"/>
                    </a:lnTo>
                    <a:lnTo>
                      <a:pt x="4" y="616"/>
                    </a:lnTo>
                    <a:lnTo>
                      <a:pt x="4" y="616"/>
                    </a:lnTo>
                    <a:lnTo>
                      <a:pt x="4" y="616"/>
                    </a:lnTo>
                    <a:lnTo>
                      <a:pt x="4" y="616"/>
                    </a:lnTo>
                    <a:lnTo>
                      <a:pt x="9" y="616"/>
                    </a:lnTo>
                    <a:lnTo>
                      <a:pt x="9" y="607"/>
                    </a:lnTo>
                    <a:lnTo>
                      <a:pt x="9" y="607"/>
                    </a:lnTo>
                    <a:lnTo>
                      <a:pt x="9" y="598"/>
                    </a:lnTo>
                    <a:lnTo>
                      <a:pt x="9" y="589"/>
                    </a:lnTo>
                    <a:lnTo>
                      <a:pt x="9" y="580"/>
                    </a:lnTo>
                    <a:lnTo>
                      <a:pt x="9" y="571"/>
                    </a:lnTo>
                    <a:lnTo>
                      <a:pt x="9" y="562"/>
                    </a:lnTo>
                    <a:lnTo>
                      <a:pt x="9" y="544"/>
                    </a:lnTo>
                    <a:lnTo>
                      <a:pt x="14" y="535"/>
                    </a:lnTo>
                    <a:lnTo>
                      <a:pt x="14" y="517"/>
                    </a:lnTo>
                    <a:lnTo>
                      <a:pt x="14" y="500"/>
                    </a:lnTo>
                    <a:lnTo>
                      <a:pt x="14" y="473"/>
                    </a:lnTo>
                    <a:lnTo>
                      <a:pt x="14" y="455"/>
                    </a:lnTo>
                    <a:lnTo>
                      <a:pt x="14" y="428"/>
                    </a:lnTo>
                    <a:lnTo>
                      <a:pt x="19" y="392"/>
                    </a:lnTo>
                    <a:lnTo>
                      <a:pt x="19" y="312"/>
                    </a:lnTo>
                    <a:lnTo>
                      <a:pt x="19" y="294"/>
                    </a:lnTo>
                    <a:lnTo>
                      <a:pt x="19" y="276"/>
                    </a:lnTo>
                    <a:lnTo>
                      <a:pt x="19" y="232"/>
                    </a:lnTo>
                    <a:lnTo>
                      <a:pt x="24" y="214"/>
                    </a:lnTo>
                    <a:lnTo>
                      <a:pt x="24" y="196"/>
                    </a:lnTo>
                    <a:lnTo>
                      <a:pt x="24" y="160"/>
                    </a:lnTo>
                    <a:lnTo>
                      <a:pt x="24" y="142"/>
                    </a:lnTo>
                    <a:lnTo>
                      <a:pt x="24" y="125"/>
                    </a:lnTo>
                    <a:lnTo>
                      <a:pt x="24" y="107"/>
                    </a:lnTo>
                    <a:lnTo>
                      <a:pt x="24" y="89"/>
                    </a:lnTo>
                    <a:lnTo>
                      <a:pt x="24" y="80"/>
                    </a:lnTo>
                    <a:lnTo>
                      <a:pt x="28" y="62"/>
                    </a:lnTo>
                    <a:lnTo>
                      <a:pt x="28" y="53"/>
                    </a:lnTo>
                    <a:lnTo>
                      <a:pt x="28" y="44"/>
                    </a:lnTo>
                    <a:lnTo>
                      <a:pt x="28" y="35"/>
                    </a:lnTo>
                    <a:lnTo>
                      <a:pt x="28" y="26"/>
                    </a:lnTo>
                    <a:lnTo>
                      <a:pt x="28" y="17"/>
                    </a:lnTo>
                    <a:lnTo>
                      <a:pt x="28" y="8"/>
                    </a:lnTo>
                    <a:lnTo>
                      <a:pt x="28" y="8"/>
                    </a:lnTo>
                    <a:lnTo>
                      <a:pt x="28" y="0"/>
                    </a:lnTo>
                    <a:lnTo>
                      <a:pt x="33" y="0"/>
                    </a:lnTo>
                    <a:lnTo>
                      <a:pt x="33" y="0"/>
                    </a:lnTo>
                    <a:lnTo>
                      <a:pt x="33" y="0"/>
                    </a:lnTo>
                    <a:lnTo>
                      <a:pt x="33" y="0"/>
                    </a:lnTo>
                    <a:lnTo>
                      <a:pt x="33" y="8"/>
                    </a:lnTo>
                    <a:lnTo>
                      <a:pt x="33" y="8"/>
                    </a:lnTo>
                    <a:lnTo>
                      <a:pt x="33" y="17"/>
                    </a:lnTo>
                    <a:lnTo>
                      <a:pt x="33" y="17"/>
                    </a:lnTo>
                    <a:lnTo>
                      <a:pt x="33" y="26"/>
                    </a:lnTo>
                    <a:lnTo>
                      <a:pt x="38" y="35"/>
                    </a:lnTo>
                    <a:lnTo>
                      <a:pt x="38" y="53"/>
                    </a:lnTo>
                    <a:lnTo>
                      <a:pt x="38" y="62"/>
                    </a:lnTo>
                    <a:lnTo>
                      <a:pt x="38" y="71"/>
                    </a:lnTo>
                    <a:lnTo>
                      <a:pt x="38" y="89"/>
                    </a:lnTo>
                    <a:lnTo>
                      <a:pt x="38" y="98"/>
                    </a:lnTo>
                    <a:lnTo>
                      <a:pt x="38" y="116"/>
                    </a:lnTo>
                    <a:lnTo>
                      <a:pt x="38" y="151"/>
                    </a:lnTo>
                    <a:lnTo>
                      <a:pt x="43" y="169"/>
                    </a:lnTo>
                    <a:lnTo>
                      <a:pt x="43" y="187"/>
                    </a:lnTo>
                    <a:lnTo>
                      <a:pt x="43" y="223"/>
                    </a:lnTo>
                    <a:lnTo>
                      <a:pt x="43" y="303"/>
                    </a:lnTo>
                    <a:lnTo>
                      <a:pt x="47" y="321"/>
                    </a:lnTo>
                    <a:lnTo>
                      <a:pt x="47" y="348"/>
                    </a:lnTo>
                    <a:lnTo>
                      <a:pt x="47" y="383"/>
                    </a:lnTo>
                    <a:lnTo>
                      <a:pt x="47" y="401"/>
                    </a:lnTo>
                    <a:lnTo>
                      <a:pt x="47" y="419"/>
                    </a:lnTo>
                    <a:lnTo>
                      <a:pt x="47" y="455"/>
                    </a:lnTo>
                    <a:lnTo>
                      <a:pt x="47" y="473"/>
                    </a:lnTo>
                    <a:lnTo>
                      <a:pt x="52" y="491"/>
                    </a:lnTo>
                    <a:lnTo>
                      <a:pt x="52" y="508"/>
                    </a:lnTo>
                    <a:lnTo>
                      <a:pt x="52" y="526"/>
                    </a:lnTo>
                    <a:lnTo>
                      <a:pt x="52" y="535"/>
                    </a:lnTo>
                    <a:lnTo>
                      <a:pt x="52" y="553"/>
                    </a:lnTo>
                    <a:lnTo>
                      <a:pt x="52" y="562"/>
                    </a:lnTo>
                    <a:lnTo>
                      <a:pt x="52" y="571"/>
                    </a:lnTo>
                    <a:lnTo>
                      <a:pt x="52" y="580"/>
                    </a:lnTo>
                    <a:lnTo>
                      <a:pt x="52" y="589"/>
                    </a:lnTo>
                    <a:lnTo>
                      <a:pt x="57" y="598"/>
                    </a:lnTo>
                    <a:lnTo>
                      <a:pt x="57" y="607"/>
                    </a:lnTo>
                    <a:lnTo>
                      <a:pt x="57" y="607"/>
                    </a:lnTo>
                    <a:lnTo>
                      <a:pt x="57" y="607"/>
                    </a:lnTo>
                    <a:lnTo>
                      <a:pt x="57" y="616"/>
                    </a:lnTo>
                    <a:lnTo>
                      <a:pt x="57" y="616"/>
                    </a:lnTo>
                    <a:lnTo>
                      <a:pt x="57" y="616"/>
                    </a:lnTo>
                    <a:lnTo>
                      <a:pt x="57" y="616"/>
                    </a:lnTo>
                    <a:lnTo>
                      <a:pt x="57" y="616"/>
                    </a:lnTo>
                    <a:lnTo>
                      <a:pt x="57" y="607"/>
                    </a:lnTo>
                    <a:lnTo>
                      <a:pt x="62" y="607"/>
                    </a:lnTo>
                    <a:lnTo>
                      <a:pt x="62" y="598"/>
                    </a:lnTo>
                    <a:lnTo>
                      <a:pt x="62" y="589"/>
                    </a:lnTo>
                    <a:lnTo>
                      <a:pt x="62" y="580"/>
                    </a:lnTo>
                    <a:lnTo>
                      <a:pt x="62" y="571"/>
                    </a:lnTo>
                    <a:lnTo>
                      <a:pt x="62" y="562"/>
                    </a:lnTo>
                    <a:lnTo>
                      <a:pt x="62" y="553"/>
                    </a:lnTo>
                    <a:lnTo>
                      <a:pt x="62" y="544"/>
                    </a:lnTo>
                    <a:lnTo>
                      <a:pt x="62" y="526"/>
                    </a:lnTo>
                    <a:lnTo>
                      <a:pt x="67" y="517"/>
                    </a:lnTo>
                    <a:lnTo>
                      <a:pt x="67" y="491"/>
                    </a:lnTo>
                    <a:lnTo>
                      <a:pt x="67" y="473"/>
                    </a:lnTo>
                    <a:lnTo>
                      <a:pt x="67" y="455"/>
                    </a:lnTo>
                    <a:lnTo>
                      <a:pt x="67" y="419"/>
                    </a:lnTo>
                    <a:lnTo>
                      <a:pt x="71" y="348"/>
                    </a:lnTo>
                    <a:lnTo>
                      <a:pt x="71" y="330"/>
                    </a:lnTo>
                    <a:lnTo>
                      <a:pt x="71" y="312"/>
                    </a:lnTo>
                    <a:lnTo>
                      <a:pt x="71" y="276"/>
                    </a:lnTo>
                    <a:lnTo>
                      <a:pt x="71" y="205"/>
                    </a:lnTo>
                    <a:lnTo>
                      <a:pt x="76" y="187"/>
                    </a:lnTo>
                    <a:lnTo>
                      <a:pt x="76" y="169"/>
                    </a:lnTo>
                    <a:lnTo>
                      <a:pt x="76" y="133"/>
                    </a:lnTo>
                    <a:lnTo>
                      <a:pt x="76" y="116"/>
                    </a:lnTo>
                    <a:lnTo>
                      <a:pt x="76" y="107"/>
                    </a:lnTo>
                    <a:lnTo>
                      <a:pt x="76" y="80"/>
                    </a:lnTo>
                    <a:lnTo>
                      <a:pt x="76" y="62"/>
                    </a:lnTo>
                    <a:lnTo>
                      <a:pt x="76" y="53"/>
                    </a:lnTo>
                    <a:lnTo>
                      <a:pt x="81" y="44"/>
                    </a:lnTo>
                    <a:lnTo>
                      <a:pt x="81" y="35"/>
                    </a:lnTo>
                    <a:lnTo>
                      <a:pt x="81" y="26"/>
                    </a:lnTo>
                    <a:lnTo>
                      <a:pt x="81" y="17"/>
                    </a:lnTo>
                    <a:lnTo>
                      <a:pt x="81" y="8"/>
                    </a:lnTo>
                    <a:lnTo>
                      <a:pt x="81" y="8"/>
                    </a:lnTo>
                    <a:lnTo>
                      <a:pt x="81" y="0"/>
                    </a:lnTo>
                    <a:lnTo>
                      <a:pt x="81" y="0"/>
                    </a:lnTo>
                    <a:lnTo>
                      <a:pt x="81" y="0"/>
                    </a:lnTo>
                    <a:lnTo>
                      <a:pt x="86" y="0"/>
                    </a:lnTo>
                    <a:lnTo>
                      <a:pt x="86" y="0"/>
                    </a:lnTo>
                    <a:lnTo>
                      <a:pt x="86" y="0"/>
                    </a:lnTo>
                    <a:lnTo>
                      <a:pt x="86" y="8"/>
                    </a:lnTo>
                    <a:lnTo>
                      <a:pt x="86" y="8"/>
                    </a:lnTo>
                    <a:lnTo>
                      <a:pt x="86" y="17"/>
                    </a:lnTo>
                    <a:lnTo>
                      <a:pt x="86" y="17"/>
                    </a:lnTo>
                    <a:lnTo>
                      <a:pt x="86" y="26"/>
                    </a:lnTo>
                    <a:lnTo>
                      <a:pt x="86" y="35"/>
                    </a:lnTo>
                    <a:lnTo>
                      <a:pt x="91" y="53"/>
                    </a:lnTo>
                    <a:lnTo>
                      <a:pt x="91" y="62"/>
                    </a:lnTo>
                    <a:lnTo>
                      <a:pt x="91" y="71"/>
                    </a:lnTo>
                    <a:lnTo>
                      <a:pt x="91" y="89"/>
                    </a:lnTo>
                    <a:lnTo>
                      <a:pt x="91" y="107"/>
                    </a:lnTo>
                    <a:lnTo>
                      <a:pt x="91" y="116"/>
                    </a:lnTo>
                    <a:lnTo>
                      <a:pt x="91" y="151"/>
                    </a:lnTo>
                    <a:lnTo>
                      <a:pt x="95" y="232"/>
                    </a:lnTo>
                    <a:lnTo>
                      <a:pt x="95" y="250"/>
                    </a:lnTo>
                    <a:lnTo>
                      <a:pt x="95" y="267"/>
                    </a:lnTo>
                    <a:lnTo>
                      <a:pt x="95" y="312"/>
                    </a:lnTo>
                    <a:lnTo>
                      <a:pt x="100" y="392"/>
                    </a:lnTo>
                    <a:lnTo>
                      <a:pt x="100" y="410"/>
                    </a:lnTo>
                    <a:lnTo>
                      <a:pt x="100" y="428"/>
                    </a:lnTo>
                    <a:lnTo>
                      <a:pt x="100" y="464"/>
                    </a:lnTo>
                    <a:lnTo>
                      <a:pt x="100" y="482"/>
                    </a:lnTo>
                    <a:lnTo>
                      <a:pt x="100" y="500"/>
                    </a:lnTo>
                    <a:lnTo>
                      <a:pt x="105" y="526"/>
                    </a:lnTo>
                    <a:lnTo>
                      <a:pt x="105" y="544"/>
                    </a:lnTo>
                    <a:lnTo>
                      <a:pt x="105" y="553"/>
                    </a:lnTo>
                    <a:lnTo>
                      <a:pt x="105" y="571"/>
                    </a:lnTo>
                    <a:lnTo>
                      <a:pt x="105" y="580"/>
                    </a:lnTo>
                    <a:lnTo>
                      <a:pt x="105" y="589"/>
                    </a:lnTo>
                    <a:lnTo>
                      <a:pt x="105" y="598"/>
                    </a:lnTo>
                    <a:lnTo>
                      <a:pt x="105" y="598"/>
                    </a:lnTo>
                    <a:lnTo>
                      <a:pt x="110" y="607"/>
                    </a:lnTo>
                    <a:lnTo>
                      <a:pt x="110" y="607"/>
                    </a:lnTo>
                    <a:lnTo>
                      <a:pt x="110" y="616"/>
                    </a:lnTo>
                    <a:lnTo>
                      <a:pt x="110" y="616"/>
                    </a:lnTo>
                    <a:lnTo>
                      <a:pt x="110" y="616"/>
                    </a:lnTo>
                    <a:lnTo>
                      <a:pt x="110" y="616"/>
                    </a:lnTo>
                    <a:lnTo>
                      <a:pt x="110" y="607"/>
                    </a:lnTo>
                    <a:lnTo>
                      <a:pt x="110" y="607"/>
                    </a:lnTo>
                    <a:lnTo>
                      <a:pt x="110" y="598"/>
                    </a:lnTo>
                    <a:lnTo>
                      <a:pt x="115" y="598"/>
                    </a:lnTo>
                    <a:lnTo>
                      <a:pt x="115" y="589"/>
                    </a:lnTo>
                    <a:lnTo>
                      <a:pt x="115" y="580"/>
                    </a:lnTo>
                    <a:lnTo>
                      <a:pt x="115" y="571"/>
                    </a:lnTo>
                    <a:lnTo>
                      <a:pt x="115" y="553"/>
                    </a:lnTo>
                    <a:lnTo>
                      <a:pt x="115" y="544"/>
                    </a:lnTo>
                    <a:lnTo>
                      <a:pt x="115" y="517"/>
                    </a:lnTo>
                    <a:lnTo>
                      <a:pt x="115" y="500"/>
                    </a:lnTo>
                    <a:lnTo>
                      <a:pt x="119" y="482"/>
                    </a:lnTo>
                    <a:lnTo>
                      <a:pt x="119" y="446"/>
                    </a:lnTo>
                    <a:lnTo>
                      <a:pt x="119" y="375"/>
                    </a:lnTo>
                    <a:lnTo>
                      <a:pt x="119" y="348"/>
                    </a:lnTo>
                    <a:lnTo>
                      <a:pt x="124" y="330"/>
                    </a:lnTo>
                    <a:lnTo>
                      <a:pt x="124" y="294"/>
                    </a:lnTo>
                    <a:lnTo>
                      <a:pt x="124" y="223"/>
                    </a:lnTo>
                    <a:lnTo>
                      <a:pt x="124" y="205"/>
                    </a:lnTo>
                    <a:lnTo>
                      <a:pt x="124" y="187"/>
                    </a:lnTo>
                    <a:lnTo>
                      <a:pt x="129" y="151"/>
                    </a:lnTo>
                    <a:lnTo>
                      <a:pt x="129" y="133"/>
                    </a:lnTo>
                    <a:lnTo>
                      <a:pt x="129" y="116"/>
                    </a:lnTo>
                    <a:lnTo>
                      <a:pt x="129" y="89"/>
                    </a:lnTo>
                    <a:lnTo>
                      <a:pt x="129" y="80"/>
                    </a:lnTo>
                    <a:lnTo>
                      <a:pt x="129" y="62"/>
                    </a:lnTo>
                    <a:lnTo>
                      <a:pt x="129" y="53"/>
                    </a:lnTo>
                    <a:lnTo>
                      <a:pt x="129" y="44"/>
                    </a:lnTo>
                    <a:lnTo>
                      <a:pt x="134" y="35"/>
                    </a:lnTo>
                    <a:lnTo>
                      <a:pt x="134" y="26"/>
                    </a:lnTo>
                    <a:lnTo>
                      <a:pt x="134" y="17"/>
                    </a:lnTo>
                    <a:lnTo>
                      <a:pt x="134" y="8"/>
                    </a:lnTo>
                    <a:lnTo>
                      <a:pt x="134" y="8"/>
                    </a:lnTo>
                    <a:lnTo>
                      <a:pt x="134" y="0"/>
                    </a:lnTo>
                    <a:lnTo>
                      <a:pt x="134" y="0"/>
                    </a:lnTo>
                    <a:lnTo>
                      <a:pt x="134" y="0"/>
                    </a:lnTo>
                    <a:lnTo>
                      <a:pt x="134" y="0"/>
                    </a:lnTo>
                    <a:lnTo>
                      <a:pt x="134" y="0"/>
                    </a:lnTo>
                    <a:lnTo>
                      <a:pt x="138" y="0"/>
                    </a:lnTo>
                    <a:lnTo>
                      <a:pt x="138" y="8"/>
                    </a:lnTo>
                    <a:lnTo>
                      <a:pt x="138" y="8"/>
                    </a:lnTo>
                    <a:lnTo>
                      <a:pt x="138" y="17"/>
                    </a:lnTo>
                    <a:lnTo>
                      <a:pt x="138" y="26"/>
                    </a:lnTo>
                    <a:lnTo>
                      <a:pt x="138" y="26"/>
                    </a:lnTo>
                    <a:lnTo>
                      <a:pt x="138" y="35"/>
                    </a:lnTo>
                    <a:lnTo>
                      <a:pt x="138" y="53"/>
                    </a:lnTo>
                    <a:lnTo>
                      <a:pt x="138" y="62"/>
                    </a:lnTo>
                    <a:lnTo>
                      <a:pt x="143" y="71"/>
                    </a:lnTo>
                    <a:lnTo>
                      <a:pt x="143" y="89"/>
                    </a:lnTo>
                    <a:lnTo>
                      <a:pt x="143" y="98"/>
                    </a:lnTo>
                    <a:lnTo>
                      <a:pt x="143" y="125"/>
                    </a:lnTo>
                    <a:lnTo>
                      <a:pt x="143" y="142"/>
                    </a:lnTo>
                    <a:lnTo>
                      <a:pt x="143" y="160"/>
                    </a:lnTo>
                    <a:lnTo>
                      <a:pt x="143" y="196"/>
                    </a:lnTo>
                    <a:lnTo>
                      <a:pt x="148" y="214"/>
                    </a:lnTo>
                    <a:lnTo>
                      <a:pt x="148" y="232"/>
                    </a:lnTo>
                    <a:lnTo>
                      <a:pt x="148" y="267"/>
                    </a:lnTo>
                    <a:lnTo>
                      <a:pt x="148" y="348"/>
                    </a:lnTo>
                    <a:lnTo>
                      <a:pt x="148" y="366"/>
                    </a:lnTo>
                    <a:lnTo>
                      <a:pt x="148" y="383"/>
                    </a:lnTo>
                    <a:lnTo>
                      <a:pt x="153" y="419"/>
                    </a:lnTo>
                    <a:lnTo>
                      <a:pt x="153" y="482"/>
                    </a:lnTo>
                    <a:lnTo>
                      <a:pt x="153" y="500"/>
                    </a:lnTo>
                    <a:lnTo>
                      <a:pt x="153" y="517"/>
                    </a:lnTo>
                    <a:lnTo>
                      <a:pt x="153" y="526"/>
                    </a:lnTo>
                    <a:lnTo>
                      <a:pt x="158" y="544"/>
                    </a:lnTo>
                    <a:lnTo>
                      <a:pt x="158" y="553"/>
                    </a:lnTo>
                    <a:lnTo>
                      <a:pt x="158" y="562"/>
                    </a:lnTo>
                    <a:lnTo>
                      <a:pt x="158" y="571"/>
                    </a:lnTo>
                    <a:lnTo>
                      <a:pt x="158" y="580"/>
                    </a:lnTo>
                    <a:lnTo>
                      <a:pt x="158" y="589"/>
                    </a:lnTo>
                    <a:lnTo>
                      <a:pt x="158" y="598"/>
                    </a:lnTo>
                    <a:lnTo>
                      <a:pt x="158" y="607"/>
                    </a:lnTo>
                    <a:lnTo>
                      <a:pt x="158" y="607"/>
                    </a:lnTo>
                    <a:lnTo>
                      <a:pt x="158" y="607"/>
                    </a:lnTo>
                    <a:lnTo>
                      <a:pt x="162" y="616"/>
                    </a:lnTo>
                    <a:lnTo>
                      <a:pt x="162" y="616"/>
                    </a:lnTo>
                    <a:lnTo>
                      <a:pt x="162" y="616"/>
                    </a:lnTo>
                    <a:lnTo>
                      <a:pt x="162" y="616"/>
                    </a:lnTo>
                    <a:lnTo>
                      <a:pt x="162" y="616"/>
                    </a:lnTo>
                    <a:lnTo>
                      <a:pt x="162" y="607"/>
                    </a:lnTo>
                    <a:lnTo>
                      <a:pt x="162" y="607"/>
                    </a:lnTo>
                    <a:lnTo>
                      <a:pt x="162" y="598"/>
                    </a:lnTo>
                    <a:lnTo>
                      <a:pt x="162" y="589"/>
                    </a:lnTo>
                    <a:lnTo>
                      <a:pt x="167" y="580"/>
                    </a:lnTo>
                    <a:lnTo>
                      <a:pt x="167" y="580"/>
                    </a:lnTo>
                    <a:lnTo>
                      <a:pt x="167" y="562"/>
                    </a:lnTo>
                    <a:lnTo>
                      <a:pt x="167" y="553"/>
                    </a:lnTo>
                    <a:lnTo>
                      <a:pt x="167" y="544"/>
                    </a:lnTo>
                    <a:lnTo>
                      <a:pt x="167" y="535"/>
                    </a:lnTo>
                    <a:lnTo>
                      <a:pt x="167" y="517"/>
                    </a:lnTo>
                    <a:lnTo>
                      <a:pt x="167" y="508"/>
                    </a:lnTo>
                    <a:lnTo>
                      <a:pt x="167" y="473"/>
                    </a:lnTo>
                    <a:lnTo>
                      <a:pt x="172" y="455"/>
                    </a:lnTo>
                    <a:lnTo>
                      <a:pt x="172" y="446"/>
                    </a:lnTo>
                    <a:lnTo>
                      <a:pt x="172" y="410"/>
                    </a:lnTo>
                    <a:lnTo>
                      <a:pt x="172" y="339"/>
                    </a:lnTo>
                    <a:lnTo>
                      <a:pt x="172" y="312"/>
                    </a:lnTo>
                    <a:lnTo>
                      <a:pt x="177" y="294"/>
                    </a:lnTo>
                    <a:lnTo>
                      <a:pt x="177" y="258"/>
                    </a:lnTo>
                    <a:lnTo>
                      <a:pt x="177" y="187"/>
                    </a:lnTo>
                    <a:lnTo>
                      <a:pt x="177" y="169"/>
                    </a:lnTo>
                    <a:lnTo>
                      <a:pt x="177" y="151"/>
                    </a:lnTo>
                    <a:lnTo>
                      <a:pt x="182" y="125"/>
                    </a:lnTo>
                    <a:lnTo>
                      <a:pt x="182" y="107"/>
                    </a:lnTo>
                    <a:lnTo>
                      <a:pt x="182" y="98"/>
                    </a:lnTo>
                    <a:lnTo>
                      <a:pt x="182" y="71"/>
                    </a:lnTo>
                    <a:lnTo>
                      <a:pt x="182" y="62"/>
                    </a:lnTo>
                    <a:lnTo>
                      <a:pt x="182" y="44"/>
                    </a:lnTo>
                    <a:lnTo>
                      <a:pt x="182" y="35"/>
                    </a:lnTo>
                    <a:lnTo>
                      <a:pt x="182" y="26"/>
                    </a:lnTo>
                    <a:lnTo>
                      <a:pt x="186" y="17"/>
                    </a:lnTo>
                    <a:lnTo>
                      <a:pt x="186" y="17"/>
                    </a:lnTo>
                    <a:lnTo>
                      <a:pt x="186" y="8"/>
                    </a:lnTo>
                    <a:lnTo>
                      <a:pt x="186" y="8"/>
                    </a:lnTo>
                    <a:lnTo>
                      <a:pt x="186" y="0"/>
                    </a:lnTo>
                    <a:lnTo>
                      <a:pt x="186" y="0"/>
                    </a:lnTo>
                    <a:lnTo>
                      <a:pt x="186" y="0"/>
                    </a:lnTo>
                    <a:lnTo>
                      <a:pt x="186" y="0"/>
                    </a:lnTo>
                    <a:lnTo>
                      <a:pt x="186" y="0"/>
                    </a:lnTo>
                    <a:lnTo>
                      <a:pt x="191" y="8"/>
                    </a:lnTo>
                    <a:lnTo>
                      <a:pt x="191" y="8"/>
                    </a:lnTo>
                    <a:lnTo>
                      <a:pt x="191" y="17"/>
                    </a:lnTo>
                    <a:lnTo>
                      <a:pt x="191" y="26"/>
                    </a:lnTo>
                    <a:lnTo>
                      <a:pt x="191" y="35"/>
                    </a:lnTo>
                    <a:lnTo>
                      <a:pt x="191" y="44"/>
                    </a:lnTo>
                    <a:lnTo>
                      <a:pt x="191" y="53"/>
                    </a:lnTo>
                    <a:lnTo>
                      <a:pt x="191" y="62"/>
                    </a:lnTo>
                    <a:lnTo>
                      <a:pt x="191" y="80"/>
                    </a:lnTo>
                    <a:lnTo>
                      <a:pt x="196" y="107"/>
                    </a:lnTo>
                    <a:lnTo>
                      <a:pt x="196" y="125"/>
                    </a:lnTo>
                    <a:lnTo>
                      <a:pt x="196" y="133"/>
                    </a:lnTo>
                    <a:lnTo>
                      <a:pt x="196" y="169"/>
                    </a:lnTo>
                    <a:lnTo>
                      <a:pt x="201" y="250"/>
                    </a:lnTo>
                    <a:lnTo>
                      <a:pt x="201" y="267"/>
                    </a:lnTo>
                    <a:lnTo>
                      <a:pt x="201" y="285"/>
                    </a:lnTo>
                    <a:lnTo>
                      <a:pt x="201" y="330"/>
                    </a:lnTo>
                    <a:lnTo>
                      <a:pt x="201" y="410"/>
                    </a:lnTo>
                    <a:lnTo>
                      <a:pt x="206" y="428"/>
                    </a:lnTo>
                    <a:lnTo>
                      <a:pt x="206" y="446"/>
                    </a:lnTo>
                    <a:lnTo>
                      <a:pt x="206" y="482"/>
                    </a:lnTo>
                    <a:lnTo>
                      <a:pt x="206" y="500"/>
                    </a:lnTo>
                    <a:lnTo>
                      <a:pt x="206" y="517"/>
                    </a:lnTo>
                    <a:lnTo>
                      <a:pt x="206" y="544"/>
                    </a:lnTo>
                    <a:lnTo>
                      <a:pt x="206" y="553"/>
                    </a:lnTo>
                    <a:lnTo>
                      <a:pt x="210" y="562"/>
                    </a:lnTo>
                    <a:lnTo>
                      <a:pt x="210" y="580"/>
                    </a:lnTo>
                    <a:lnTo>
                      <a:pt x="210" y="589"/>
                    </a:lnTo>
                    <a:lnTo>
                      <a:pt x="210" y="589"/>
                    </a:lnTo>
                    <a:lnTo>
                      <a:pt x="210" y="598"/>
                    </a:lnTo>
                    <a:lnTo>
                      <a:pt x="210" y="607"/>
                    </a:lnTo>
                    <a:lnTo>
                      <a:pt x="210" y="607"/>
                    </a:lnTo>
                    <a:lnTo>
                      <a:pt x="210" y="616"/>
                    </a:lnTo>
                    <a:lnTo>
                      <a:pt x="215" y="616"/>
                    </a:lnTo>
                    <a:lnTo>
                      <a:pt x="215" y="616"/>
                    </a:lnTo>
                    <a:lnTo>
                      <a:pt x="215" y="616"/>
                    </a:lnTo>
                    <a:lnTo>
                      <a:pt x="215" y="607"/>
                    </a:lnTo>
                    <a:lnTo>
                      <a:pt x="215" y="607"/>
                    </a:lnTo>
                    <a:lnTo>
                      <a:pt x="215" y="598"/>
                    </a:lnTo>
                    <a:lnTo>
                      <a:pt x="215" y="598"/>
                    </a:lnTo>
                    <a:lnTo>
                      <a:pt x="215" y="589"/>
                    </a:lnTo>
                    <a:lnTo>
                      <a:pt x="215" y="580"/>
                    </a:lnTo>
                    <a:lnTo>
                      <a:pt x="220" y="571"/>
                    </a:lnTo>
                    <a:lnTo>
                      <a:pt x="220" y="562"/>
                    </a:lnTo>
                    <a:lnTo>
                      <a:pt x="220" y="544"/>
                    </a:lnTo>
                    <a:lnTo>
                      <a:pt x="220" y="535"/>
                    </a:lnTo>
                    <a:lnTo>
                      <a:pt x="220" y="500"/>
                    </a:lnTo>
                    <a:lnTo>
                      <a:pt x="220" y="491"/>
                    </a:lnTo>
                    <a:lnTo>
                      <a:pt x="220" y="473"/>
                    </a:lnTo>
                    <a:lnTo>
                      <a:pt x="225" y="437"/>
                    </a:lnTo>
                    <a:lnTo>
                      <a:pt x="225" y="366"/>
                    </a:lnTo>
                    <a:lnTo>
                      <a:pt x="225" y="348"/>
                    </a:lnTo>
                    <a:lnTo>
                      <a:pt x="225" y="330"/>
                    </a:lnTo>
                    <a:lnTo>
                      <a:pt x="225" y="294"/>
                    </a:lnTo>
                    <a:lnTo>
                      <a:pt x="229" y="214"/>
                    </a:lnTo>
                    <a:lnTo>
                      <a:pt x="229" y="196"/>
                    </a:lnTo>
                    <a:lnTo>
                      <a:pt x="229" y="178"/>
                    </a:lnTo>
                    <a:lnTo>
                      <a:pt x="229" y="151"/>
                    </a:lnTo>
                    <a:lnTo>
                      <a:pt x="229" y="133"/>
                    </a:lnTo>
                    <a:lnTo>
                      <a:pt x="229" y="116"/>
                    </a:lnTo>
                    <a:lnTo>
                      <a:pt x="234" y="89"/>
                    </a:lnTo>
                    <a:lnTo>
                      <a:pt x="234" y="80"/>
                    </a:lnTo>
                    <a:lnTo>
                      <a:pt x="234" y="62"/>
                    </a:lnTo>
                    <a:lnTo>
                      <a:pt x="234" y="53"/>
                    </a:lnTo>
                    <a:lnTo>
                      <a:pt x="234" y="44"/>
                    </a:lnTo>
                    <a:lnTo>
                      <a:pt x="234" y="35"/>
                    </a:lnTo>
                    <a:lnTo>
                      <a:pt x="234" y="26"/>
                    </a:lnTo>
                    <a:lnTo>
                      <a:pt x="234" y="17"/>
                    </a:lnTo>
                    <a:lnTo>
                      <a:pt x="239" y="8"/>
                    </a:lnTo>
                    <a:lnTo>
                      <a:pt x="239" y="8"/>
                    </a:lnTo>
                    <a:lnTo>
                      <a:pt x="239" y="0"/>
                    </a:lnTo>
                    <a:lnTo>
                      <a:pt x="239" y="0"/>
                    </a:lnTo>
                    <a:lnTo>
                      <a:pt x="239" y="0"/>
                    </a:lnTo>
                    <a:lnTo>
                      <a:pt x="239" y="0"/>
                    </a:lnTo>
                    <a:lnTo>
                      <a:pt x="239" y="0"/>
                    </a:lnTo>
                    <a:lnTo>
                      <a:pt x="239" y="0"/>
                    </a:lnTo>
                    <a:lnTo>
                      <a:pt x="239" y="8"/>
                    </a:lnTo>
                    <a:lnTo>
                      <a:pt x="239" y="8"/>
                    </a:lnTo>
                    <a:lnTo>
                      <a:pt x="244" y="17"/>
                    </a:lnTo>
                    <a:lnTo>
                      <a:pt x="244" y="17"/>
                    </a:lnTo>
                    <a:lnTo>
                      <a:pt x="244" y="26"/>
                    </a:lnTo>
                    <a:lnTo>
                      <a:pt x="244" y="35"/>
                    </a:lnTo>
                    <a:lnTo>
                      <a:pt x="244" y="44"/>
                    </a:lnTo>
                    <a:lnTo>
                      <a:pt x="244" y="62"/>
                    </a:lnTo>
                    <a:lnTo>
                      <a:pt x="244" y="71"/>
                    </a:lnTo>
                    <a:lnTo>
                      <a:pt x="244" y="80"/>
                    </a:lnTo>
                    <a:lnTo>
                      <a:pt x="244" y="98"/>
                    </a:lnTo>
                    <a:lnTo>
                      <a:pt x="249" y="125"/>
                    </a:lnTo>
                    <a:lnTo>
                      <a:pt x="249" y="142"/>
                    </a:lnTo>
                    <a:lnTo>
                      <a:pt x="249" y="160"/>
                    </a:lnTo>
                    <a:lnTo>
                      <a:pt x="249" y="187"/>
                    </a:lnTo>
                    <a:lnTo>
                      <a:pt x="249" y="205"/>
                    </a:lnTo>
                    <a:lnTo>
                      <a:pt x="249" y="223"/>
                    </a:lnTo>
                    <a:lnTo>
                      <a:pt x="249" y="267"/>
                    </a:lnTo>
                    <a:lnTo>
                      <a:pt x="253" y="339"/>
                    </a:lnTo>
                    <a:lnTo>
                      <a:pt x="253" y="357"/>
                    </a:lnTo>
                    <a:lnTo>
                      <a:pt x="253" y="383"/>
                    </a:lnTo>
                    <a:lnTo>
                      <a:pt x="253" y="419"/>
                    </a:lnTo>
                    <a:lnTo>
                      <a:pt x="253" y="437"/>
                    </a:lnTo>
                    <a:lnTo>
                      <a:pt x="258" y="455"/>
                    </a:lnTo>
                    <a:lnTo>
                      <a:pt x="258" y="491"/>
                    </a:lnTo>
                    <a:lnTo>
                      <a:pt x="258" y="508"/>
                    </a:lnTo>
                    <a:lnTo>
                      <a:pt x="258" y="517"/>
                    </a:lnTo>
                    <a:lnTo>
                      <a:pt x="258" y="535"/>
                    </a:lnTo>
                    <a:lnTo>
                      <a:pt x="258" y="553"/>
                    </a:lnTo>
                    <a:lnTo>
                      <a:pt x="258" y="562"/>
                    </a:lnTo>
                    <a:lnTo>
                      <a:pt x="263" y="571"/>
                    </a:lnTo>
                    <a:lnTo>
                      <a:pt x="263" y="580"/>
                    </a:lnTo>
                    <a:lnTo>
                      <a:pt x="263" y="589"/>
                    </a:lnTo>
                    <a:lnTo>
                      <a:pt x="263" y="598"/>
                    </a:lnTo>
                    <a:lnTo>
                      <a:pt x="263" y="607"/>
                    </a:lnTo>
                    <a:lnTo>
                      <a:pt x="263" y="607"/>
                    </a:lnTo>
                    <a:lnTo>
                      <a:pt x="263" y="616"/>
                    </a:lnTo>
                    <a:lnTo>
                      <a:pt x="263" y="616"/>
                    </a:lnTo>
                    <a:lnTo>
                      <a:pt x="263" y="616"/>
                    </a:lnTo>
                    <a:lnTo>
                      <a:pt x="268" y="616"/>
                    </a:lnTo>
                    <a:lnTo>
                      <a:pt x="268" y="616"/>
                    </a:lnTo>
                    <a:lnTo>
                      <a:pt x="268" y="607"/>
                    </a:lnTo>
                    <a:lnTo>
                      <a:pt x="268" y="607"/>
                    </a:lnTo>
                    <a:lnTo>
                      <a:pt x="268" y="598"/>
                    </a:lnTo>
                    <a:lnTo>
                      <a:pt x="268" y="589"/>
                    </a:lnTo>
                    <a:lnTo>
                      <a:pt x="268" y="580"/>
                    </a:lnTo>
                    <a:lnTo>
                      <a:pt x="268" y="571"/>
                    </a:lnTo>
                    <a:lnTo>
                      <a:pt x="268" y="562"/>
                    </a:lnTo>
                    <a:lnTo>
                      <a:pt x="273" y="544"/>
                    </a:lnTo>
                    <a:lnTo>
                      <a:pt x="273" y="535"/>
                    </a:lnTo>
                    <a:lnTo>
                      <a:pt x="273" y="517"/>
                    </a:lnTo>
                    <a:lnTo>
                      <a:pt x="273" y="491"/>
                    </a:lnTo>
                    <a:lnTo>
                      <a:pt x="273" y="473"/>
                    </a:lnTo>
                    <a:lnTo>
                      <a:pt x="273" y="455"/>
                    </a:lnTo>
                    <a:lnTo>
                      <a:pt x="273" y="419"/>
                    </a:lnTo>
                    <a:lnTo>
                      <a:pt x="277" y="401"/>
                    </a:lnTo>
                    <a:lnTo>
                      <a:pt x="277" y="375"/>
                    </a:lnTo>
                    <a:lnTo>
                      <a:pt x="277" y="339"/>
                    </a:lnTo>
                    <a:lnTo>
                      <a:pt x="277" y="258"/>
                    </a:lnTo>
                    <a:lnTo>
                      <a:pt x="282" y="232"/>
                    </a:lnTo>
                    <a:lnTo>
                      <a:pt x="282" y="214"/>
                    </a:lnTo>
                    <a:lnTo>
                      <a:pt x="282" y="178"/>
                    </a:lnTo>
                    <a:lnTo>
                      <a:pt x="282" y="160"/>
                    </a:lnTo>
                    <a:lnTo>
                      <a:pt x="282" y="142"/>
                    </a:lnTo>
                    <a:lnTo>
                      <a:pt x="282" y="107"/>
                    </a:lnTo>
                    <a:lnTo>
                      <a:pt x="282" y="89"/>
                    </a:lnTo>
                    <a:lnTo>
                      <a:pt x="287" y="80"/>
                    </a:lnTo>
                    <a:lnTo>
                      <a:pt x="287" y="62"/>
                    </a:lnTo>
                    <a:lnTo>
                      <a:pt x="287" y="53"/>
                    </a:lnTo>
                    <a:lnTo>
                      <a:pt x="287" y="44"/>
                    </a:lnTo>
                    <a:lnTo>
                      <a:pt x="287" y="35"/>
                    </a:lnTo>
                    <a:lnTo>
                      <a:pt x="287" y="26"/>
                    </a:lnTo>
                    <a:lnTo>
                      <a:pt x="287" y="17"/>
                    </a:lnTo>
                    <a:lnTo>
                      <a:pt x="287" y="8"/>
                    </a:lnTo>
                    <a:lnTo>
                      <a:pt x="287" y="8"/>
                    </a:lnTo>
                    <a:lnTo>
                      <a:pt x="292" y="0"/>
                    </a:lnTo>
                    <a:lnTo>
                      <a:pt x="292" y="0"/>
                    </a:lnTo>
                    <a:lnTo>
                      <a:pt x="292" y="0"/>
                    </a:lnTo>
                    <a:lnTo>
                      <a:pt x="292" y="0"/>
                    </a:lnTo>
                    <a:lnTo>
                      <a:pt x="292" y="0"/>
                    </a:lnTo>
                    <a:lnTo>
                      <a:pt x="292" y="8"/>
                    </a:lnTo>
                    <a:lnTo>
                      <a:pt x="292" y="8"/>
                    </a:lnTo>
                    <a:lnTo>
                      <a:pt x="292" y="17"/>
                    </a:lnTo>
                    <a:lnTo>
                      <a:pt x="292" y="17"/>
                    </a:lnTo>
                    <a:lnTo>
                      <a:pt x="297" y="26"/>
                    </a:lnTo>
                    <a:lnTo>
                      <a:pt x="297" y="35"/>
                    </a:lnTo>
                    <a:lnTo>
                      <a:pt x="297" y="53"/>
                    </a:lnTo>
                    <a:lnTo>
                      <a:pt x="297" y="62"/>
                    </a:lnTo>
                    <a:lnTo>
                      <a:pt x="297" y="71"/>
                    </a:lnTo>
                    <a:lnTo>
                      <a:pt x="297" y="89"/>
                    </a:lnTo>
                    <a:lnTo>
                      <a:pt x="297" y="98"/>
                    </a:lnTo>
                    <a:lnTo>
                      <a:pt x="301" y="133"/>
                    </a:lnTo>
                    <a:lnTo>
                      <a:pt x="301" y="151"/>
                    </a:lnTo>
                    <a:lnTo>
                      <a:pt x="301" y="169"/>
                    </a:lnTo>
                    <a:lnTo>
                      <a:pt x="301" y="205"/>
                    </a:lnTo>
                    <a:lnTo>
                      <a:pt x="301" y="223"/>
                    </a:lnTo>
                    <a:lnTo>
                      <a:pt x="301" y="241"/>
                    </a:lnTo>
                    <a:lnTo>
                      <a:pt x="301" y="285"/>
                    </a:lnTo>
                    <a:lnTo>
                      <a:pt x="306" y="366"/>
                    </a:lnTo>
                    <a:lnTo>
                      <a:pt x="306" y="383"/>
                    </a:lnTo>
                    <a:lnTo>
                      <a:pt x="306" y="401"/>
                    </a:lnTo>
                    <a:lnTo>
                      <a:pt x="306" y="437"/>
                    </a:lnTo>
                    <a:lnTo>
                      <a:pt x="306" y="455"/>
                    </a:lnTo>
                    <a:lnTo>
                      <a:pt x="311" y="473"/>
                    </a:lnTo>
                    <a:lnTo>
                      <a:pt x="311" y="508"/>
                    </a:lnTo>
                    <a:lnTo>
                      <a:pt x="311" y="526"/>
                    </a:lnTo>
                    <a:lnTo>
                      <a:pt x="311" y="535"/>
                    </a:lnTo>
                    <a:lnTo>
                      <a:pt x="311" y="553"/>
                    </a:lnTo>
                    <a:lnTo>
                      <a:pt x="311" y="562"/>
                    </a:lnTo>
                    <a:lnTo>
                      <a:pt x="311" y="571"/>
                    </a:lnTo>
                    <a:lnTo>
                      <a:pt x="311" y="580"/>
                    </a:lnTo>
                    <a:lnTo>
                      <a:pt x="316" y="589"/>
                    </a:lnTo>
                    <a:lnTo>
                      <a:pt x="316" y="598"/>
                    </a:lnTo>
                    <a:lnTo>
                      <a:pt x="316" y="607"/>
                    </a:lnTo>
                    <a:lnTo>
                      <a:pt x="316" y="607"/>
                    </a:lnTo>
                    <a:lnTo>
                      <a:pt x="316" y="616"/>
                    </a:lnTo>
                    <a:lnTo>
                      <a:pt x="316" y="616"/>
                    </a:lnTo>
                    <a:lnTo>
                      <a:pt x="316" y="616"/>
                    </a:lnTo>
                    <a:lnTo>
                      <a:pt x="316" y="616"/>
                    </a:lnTo>
                    <a:lnTo>
                      <a:pt x="316" y="616"/>
                    </a:lnTo>
                    <a:lnTo>
                      <a:pt x="320" y="607"/>
                    </a:lnTo>
                    <a:lnTo>
                      <a:pt x="320" y="607"/>
                    </a:lnTo>
                    <a:lnTo>
                      <a:pt x="320" y="598"/>
                    </a:lnTo>
                    <a:lnTo>
                      <a:pt x="320" y="589"/>
                    </a:lnTo>
                    <a:lnTo>
                      <a:pt x="320" y="580"/>
                    </a:lnTo>
                    <a:lnTo>
                      <a:pt x="320" y="571"/>
                    </a:lnTo>
                    <a:lnTo>
                      <a:pt x="320" y="562"/>
                    </a:lnTo>
                    <a:lnTo>
                      <a:pt x="320" y="553"/>
                    </a:lnTo>
                    <a:lnTo>
                      <a:pt x="320" y="535"/>
                    </a:lnTo>
                    <a:lnTo>
                      <a:pt x="325" y="526"/>
                    </a:lnTo>
                    <a:lnTo>
                      <a:pt x="325" y="517"/>
                    </a:lnTo>
                    <a:lnTo>
                      <a:pt x="325" y="482"/>
                    </a:lnTo>
                  </a:path>
                </a:pathLst>
              </a:custGeom>
              <a:noFill/>
              <a:ln w="15875">
                <a:solidFill>
                  <a:srgbClr val="88F6FF"/>
                </a:solidFill>
                <a:prstDash val="solid"/>
                <a:round/>
                <a:headEnd/>
                <a:tailEnd/>
              </a:ln>
            </p:spPr>
            <p:txBody>
              <a:bodyPr/>
              <a:lstStyle/>
              <a:p>
                <a:endParaRPr lang="es-ES"/>
              </a:p>
            </p:txBody>
          </p:sp>
          <p:sp>
            <p:nvSpPr>
              <p:cNvPr id="59466" name="Freeform 74"/>
              <p:cNvSpPr>
                <a:spLocks/>
              </p:cNvSpPr>
              <p:nvPr/>
            </p:nvSpPr>
            <p:spPr bwMode="auto">
              <a:xfrm>
                <a:off x="1808" y="2495"/>
                <a:ext cx="326" cy="616"/>
              </a:xfrm>
              <a:custGeom>
                <a:avLst/>
                <a:gdLst/>
                <a:ahLst/>
                <a:cxnLst>
                  <a:cxn ang="0">
                    <a:pos x="5" y="232"/>
                  </a:cxn>
                  <a:cxn ang="0">
                    <a:pos x="10" y="71"/>
                  </a:cxn>
                  <a:cxn ang="0">
                    <a:pos x="15" y="8"/>
                  </a:cxn>
                  <a:cxn ang="0">
                    <a:pos x="19" y="8"/>
                  </a:cxn>
                  <a:cxn ang="0">
                    <a:pos x="24" y="80"/>
                  </a:cxn>
                  <a:cxn ang="0">
                    <a:pos x="29" y="303"/>
                  </a:cxn>
                  <a:cxn ang="0">
                    <a:pos x="34" y="491"/>
                  </a:cxn>
                  <a:cxn ang="0">
                    <a:pos x="39" y="589"/>
                  </a:cxn>
                  <a:cxn ang="0">
                    <a:pos x="43" y="616"/>
                  </a:cxn>
                  <a:cxn ang="0">
                    <a:pos x="48" y="553"/>
                  </a:cxn>
                  <a:cxn ang="0">
                    <a:pos x="58" y="321"/>
                  </a:cxn>
                  <a:cxn ang="0">
                    <a:pos x="63" y="133"/>
                  </a:cxn>
                  <a:cxn ang="0">
                    <a:pos x="67" y="26"/>
                  </a:cxn>
                  <a:cxn ang="0">
                    <a:pos x="72" y="0"/>
                  </a:cxn>
                  <a:cxn ang="0">
                    <a:pos x="72" y="44"/>
                  </a:cxn>
                  <a:cxn ang="0">
                    <a:pos x="82" y="187"/>
                  </a:cxn>
                  <a:cxn ang="0">
                    <a:pos x="86" y="482"/>
                  </a:cxn>
                  <a:cxn ang="0">
                    <a:pos x="91" y="589"/>
                  </a:cxn>
                  <a:cxn ang="0">
                    <a:pos x="96" y="616"/>
                  </a:cxn>
                  <a:cxn ang="0">
                    <a:pos x="101" y="571"/>
                  </a:cxn>
                  <a:cxn ang="0">
                    <a:pos x="106" y="375"/>
                  </a:cxn>
                  <a:cxn ang="0">
                    <a:pos x="115" y="125"/>
                  </a:cxn>
                  <a:cxn ang="0">
                    <a:pos x="120" y="35"/>
                  </a:cxn>
                  <a:cxn ang="0">
                    <a:pos x="120" y="0"/>
                  </a:cxn>
                  <a:cxn ang="0">
                    <a:pos x="125" y="35"/>
                  </a:cxn>
                  <a:cxn ang="0">
                    <a:pos x="130" y="160"/>
                  </a:cxn>
                  <a:cxn ang="0">
                    <a:pos x="139" y="464"/>
                  </a:cxn>
                  <a:cxn ang="0">
                    <a:pos x="144" y="580"/>
                  </a:cxn>
                  <a:cxn ang="0">
                    <a:pos x="149" y="616"/>
                  </a:cxn>
                  <a:cxn ang="0">
                    <a:pos x="153" y="571"/>
                  </a:cxn>
                  <a:cxn ang="0">
                    <a:pos x="158" y="437"/>
                  </a:cxn>
                  <a:cxn ang="0">
                    <a:pos x="163" y="133"/>
                  </a:cxn>
                  <a:cxn ang="0">
                    <a:pos x="168" y="35"/>
                  </a:cxn>
                  <a:cxn ang="0">
                    <a:pos x="173" y="0"/>
                  </a:cxn>
                  <a:cxn ang="0">
                    <a:pos x="177" y="35"/>
                  </a:cxn>
                  <a:cxn ang="0">
                    <a:pos x="182" y="178"/>
                  </a:cxn>
                  <a:cxn ang="0">
                    <a:pos x="192" y="464"/>
                  </a:cxn>
                  <a:cxn ang="0">
                    <a:pos x="197" y="580"/>
                  </a:cxn>
                  <a:cxn ang="0">
                    <a:pos x="201" y="616"/>
                  </a:cxn>
                  <a:cxn ang="0">
                    <a:pos x="206" y="562"/>
                  </a:cxn>
                  <a:cxn ang="0">
                    <a:pos x="216" y="223"/>
                  </a:cxn>
                  <a:cxn ang="0">
                    <a:pos x="221" y="62"/>
                  </a:cxn>
                  <a:cxn ang="0">
                    <a:pos x="225" y="0"/>
                  </a:cxn>
                  <a:cxn ang="0">
                    <a:pos x="230" y="26"/>
                  </a:cxn>
                  <a:cxn ang="0">
                    <a:pos x="235" y="160"/>
                  </a:cxn>
                  <a:cxn ang="0">
                    <a:pos x="244" y="455"/>
                  </a:cxn>
                  <a:cxn ang="0">
                    <a:pos x="249" y="571"/>
                  </a:cxn>
                  <a:cxn ang="0">
                    <a:pos x="249" y="616"/>
                  </a:cxn>
                  <a:cxn ang="0">
                    <a:pos x="254" y="580"/>
                  </a:cxn>
                  <a:cxn ang="0">
                    <a:pos x="259" y="464"/>
                  </a:cxn>
                  <a:cxn ang="0">
                    <a:pos x="268" y="205"/>
                  </a:cxn>
                  <a:cxn ang="0">
                    <a:pos x="273" y="71"/>
                  </a:cxn>
                  <a:cxn ang="0">
                    <a:pos x="273" y="8"/>
                  </a:cxn>
                  <a:cxn ang="0">
                    <a:pos x="278" y="8"/>
                  </a:cxn>
                  <a:cxn ang="0">
                    <a:pos x="283" y="89"/>
                  </a:cxn>
                  <a:cxn ang="0">
                    <a:pos x="288" y="303"/>
                  </a:cxn>
                  <a:cxn ang="0">
                    <a:pos x="297" y="535"/>
                  </a:cxn>
                  <a:cxn ang="0">
                    <a:pos x="302" y="607"/>
                  </a:cxn>
                  <a:cxn ang="0">
                    <a:pos x="307" y="598"/>
                  </a:cxn>
                  <a:cxn ang="0">
                    <a:pos x="312" y="491"/>
                  </a:cxn>
                  <a:cxn ang="0">
                    <a:pos x="316" y="241"/>
                  </a:cxn>
                  <a:cxn ang="0">
                    <a:pos x="326" y="62"/>
                  </a:cxn>
                </a:cxnLst>
                <a:rect l="0" t="0" r="r" b="b"/>
                <a:pathLst>
                  <a:path w="326" h="616">
                    <a:moveTo>
                      <a:pt x="0" y="482"/>
                    </a:moveTo>
                    <a:lnTo>
                      <a:pt x="0" y="419"/>
                    </a:lnTo>
                    <a:lnTo>
                      <a:pt x="0" y="401"/>
                    </a:lnTo>
                    <a:lnTo>
                      <a:pt x="5" y="383"/>
                    </a:lnTo>
                    <a:lnTo>
                      <a:pt x="5" y="348"/>
                    </a:lnTo>
                    <a:lnTo>
                      <a:pt x="5" y="267"/>
                    </a:lnTo>
                    <a:lnTo>
                      <a:pt x="5" y="250"/>
                    </a:lnTo>
                    <a:lnTo>
                      <a:pt x="5" y="232"/>
                    </a:lnTo>
                    <a:lnTo>
                      <a:pt x="10" y="196"/>
                    </a:lnTo>
                    <a:lnTo>
                      <a:pt x="10" y="178"/>
                    </a:lnTo>
                    <a:lnTo>
                      <a:pt x="10" y="160"/>
                    </a:lnTo>
                    <a:lnTo>
                      <a:pt x="10" y="133"/>
                    </a:lnTo>
                    <a:lnTo>
                      <a:pt x="10" y="116"/>
                    </a:lnTo>
                    <a:lnTo>
                      <a:pt x="10" y="98"/>
                    </a:lnTo>
                    <a:lnTo>
                      <a:pt x="10" y="89"/>
                    </a:lnTo>
                    <a:lnTo>
                      <a:pt x="10" y="71"/>
                    </a:lnTo>
                    <a:lnTo>
                      <a:pt x="15" y="62"/>
                    </a:lnTo>
                    <a:lnTo>
                      <a:pt x="15" y="53"/>
                    </a:lnTo>
                    <a:lnTo>
                      <a:pt x="15" y="44"/>
                    </a:lnTo>
                    <a:lnTo>
                      <a:pt x="15" y="35"/>
                    </a:lnTo>
                    <a:lnTo>
                      <a:pt x="15" y="26"/>
                    </a:lnTo>
                    <a:lnTo>
                      <a:pt x="15" y="17"/>
                    </a:lnTo>
                    <a:lnTo>
                      <a:pt x="15" y="8"/>
                    </a:lnTo>
                    <a:lnTo>
                      <a:pt x="15" y="8"/>
                    </a:lnTo>
                    <a:lnTo>
                      <a:pt x="15" y="0"/>
                    </a:lnTo>
                    <a:lnTo>
                      <a:pt x="15" y="0"/>
                    </a:lnTo>
                    <a:lnTo>
                      <a:pt x="19" y="0"/>
                    </a:lnTo>
                    <a:lnTo>
                      <a:pt x="19" y="0"/>
                    </a:lnTo>
                    <a:lnTo>
                      <a:pt x="19" y="0"/>
                    </a:lnTo>
                    <a:lnTo>
                      <a:pt x="19" y="0"/>
                    </a:lnTo>
                    <a:lnTo>
                      <a:pt x="19" y="8"/>
                    </a:lnTo>
                    <a:lnTo>
                      <a:pt x="19" y="8"/>
                    </a:lnTo>
                    <a:lnTo>
                      <a:pt x="19" y="17"/>
                    </a:lnTo>
                    <a:lnTo>
                      <a:pt x="19" y="17"/>
                    </a:lnTo>
                    <a:lnTo>
                      <a:pt x="19" y="26"/>
                    </a:lnTo>
                    <a:lnTo>
                      <a:pt x="24" y="35"/>
                    </a:lnTo>
                    <a:lnTo>
                      <a:pt x="24" y="44"/>
                    </a:lnTo>
                    <a:lnTo>
                      <a:pt x="24" y="62"/>
                    </a:lnTo>
                    <a:lnTo>
                      <a:pt x="24" y="71"/>
                    </a:lnTo>
                    <a:lnTo>
                      <a:pt x="24" y="80"/>
                    </a:lnTo>
                    <a:lnTo>
                      <a:pt x="24" y="98"/>
                    </a:lnTo>
                    <a:lnTo>
                      <a:pt x="24" y="107"/>
                    </a:lnTo>
                    <a:lnTo>
                      <a:pt x="24" y="142"/>
                    </a:lnTo>
                    <a:lnTo>
                      <a:pt x="24" y="151"/>
                    </a:lnTo>
                    <a:lnTo>
                      <a:pt x="29" y="169"/>
                    </a:lnTo>
                    <a:lnTo>
                      <a:pt x="29" y="205"/>
                    </a:lnTo>
                    <a:lnTo>
                      <a:pt x="29" y="276"/>
                    </a:lnTo>
                    <a:lnTo>
                      <a:pt x="29" y="303"/>
                    </a:lnTo>
                    <a:lnTo>
                      <a:pt x="29" y="321"/>
                    </a:lnTo>
                    <a:lnTo>
                      <a:pt x="34" y="357"/>
                    </a:lnTo>
                    <a:lnTo>
                      <a:pt x="34" y="383"/>
                    </a:lnTo>
                    <a:lnTo>
                      <a:pt x="34" y="401"/>
                    </a:lnTo>
                    <a:lnTo>
                      <a:pt x="34" y="437"/>
                    </a:lnTo>
                    <a:lnTo>
                      <a:pt x="34" y="455"/>
                    </a:lnTo>
                    <a:lnTo>
                      <a:pt x="34" y="473"/>
                    </a:lnTo>
                    <a:lnTo>
                      <a:pt x="34" y="491"/>
                    </a:lnTo>
                    <a:lnTo>
                      <a:pt x="39" y="508"/>
                    </a:lnTo>
                    <a:lnTo>
                      <a:pt x="39" y="517"/>
                    </a:lnTo>
                    <a:lnTo>
                      <a:pt x="39" y="535"/>
                    </a:lnTo>
                    <a:lnTo>
                      <a:pt x="39" y="553"/>
                    </a:lnTo>
                    <a:lnTo>
                      <a:pt x="39" y="562"/>
                    </a:lnTo>
                    <a:lnTo>
                      <a:pt x="39" y="571"/>
                    </a:lnTo>
                    <a:lnTo>
                      <a:pt x="39" y="580"/>
                    </a:lnTo>
                    <a:lnTo>
                      <a:pt x="39" y="589"/>
                    </a:lnTo>
                    <a:lnTo>
                      <a:pt x="43" y="598"/>
                    </a:lnTo>
                    <a:lnTo>
                      <a:pt x="43" y="607"/>
                    </a:lnTo>
                    <a:lnTo>
                      <a:pt x="43" y="607"/>
                    </a:lnTo>
                    <a:lnTo>
                      <a:pt x="43" y="616"/>
                    </a:lnTo>
                    <a:lnTo>
                      <a:pt x="43" y="616"/>
                    </a:lnTo>
                    <a:lnTo>
                      <a:pt x="43" y="616"/>
                    </a:lnTo>
                    <a:lnTo>
                      <a:pt x="43" y="616"/>
                    </a:lnTo>
                    <a:lnTo>
                      <a:pt x="43" y="616"/>
                    </a:lnTo>
                    <a:lnTo>
                      <a:pt x="43" y="607"/>
                    </a:lnTo>
                    <a:lnTo>
                      <a:pt x="48" y="607"/>
                    </a:lnTo>
                    <a:lnTo>
                      <a:pt x="48" y="598"/>
                    </a:lnTo>
                    <a:lnTo>
                      <a:pt x="48" y="589"/>
                    </a:lnTo>
                    <a:lnTo>
                      <a:pt x="48" y="580"/>
                    </a:lnTo>
                    <a:lnTo>
                      <a:pt x="48" y="571"/>
                    </a:lnTo>
                    <a:lnTo>
                      <a:pt x="48" y="562"/>
                    </a:lnTo>
                    <a:lnTo>
                      <a:pt x="48" y="553"/>
                    </a:lnTo>
                    <a:lnTo>
                      <a:pt x="48" y="535"/>
                    </a:lnTo>
                    <a:lnTo>
                      <a:pt x="48" y="526"/>
                    </a:lnTo>
                    <a:lnTo>
                      <a:pt x="53" y="508"/>
                    </a:lnTo>
                    <a:lnTo>
                      <a:pt x="53" y="473"/>
                    </a:lnTo>
                    <a:lnTo>
                      <a:pt x="53" y="455"/>
                    </a:lnTo>
                    <a:lnTo>
                      <a:pt x="53" y="437"/>
                    </a:lnTo>
                    <a:lnTo>
                      <a:pt x="53" y="401"/>
                    </a:lnTo>
                    <a:lnTo>
                      <a:pt x="58" y="321"/>
                    </a:lnTo>
                    <a:lnTo>
                      <a:pt x="58" y="303"/>
                    </a:lnTo>
                    <a:lnTo>
                      <a:pt x="58" y="285"/>
                    </a:lnTo>
                    <a:lnTo>
                      <a:pt x="58" y="241"/>
                    </a:lnTo>
                    <a:lnTo>
                      <a:pt x="58" y="223"/>
                    </a:lnTo>
                    <a:lnTo>
                      <a:pt x="58" y="205"/>
                    </a:lnTo>
                    <a:lnTo>
                      <a:pt x="63" y="160"/>
                    </a:lnTo>
                    <a:lnTo>
                      <a:pt x="63" y="142"/>
                    </a:lnTo>
                    <a:lnTo>
                      <a:pt x="63" y="133"/>
                    </a:lnTo>
                    <a:lnTo>
                      <a:pt x="63" y="116"/>
                    </a:lnTo>
                    <a:lnTo>
                      <a:pt x="63" y="98"/>
                    </a:lnTo>
                    <a:lnTo>
                      <a:pt x="63" y="80"/>
                    </a:lnTo>
                    <a:lnTo>
                      <a:pt x="63" y="71"/>
                    </a:lnTo>
                    <a:lnTo>
                      <a:pt x="63" y="53"/>
                    </a:lnTo>
                    <a:lnTo>
                      <a:pt x="67" y="44"/>
                    </a:lnTo>
                    <a:lnTo>
                      <a:pt x="67" y="35"/>
                    </a:lnTo>
                    <a:lnTo>
                      <a:pt x="67" y="26"/>
                    </a:lnTo>
                    <a:lnTo>
                      <a:pt x="67" y="17"/>
                    </a:lnTo>
                    <a:lnTo>
                      <a:pt x="67" y="17"/>
                    </a:lnTo>
                    <a:lnTo>
                      <a:pt x="67" y="8"/>
                    </a:lnTo>
                    <a:lnTo>
                      <a:pt x="67" y="8"/>
                    </a:lnTo>
                    <a:lnTo>
                      <a:pt x="67" y="0"/>
                    </a:lnTo>
                    <a:lnTo>
                      <a:pt x="67" y="0"/>
                    </a:lnTo>
                    <a:lnTo>
                      <a:pt x="67" y="0"/>
                    </a:lnTo>
                    <a:lnTo>
                      <a:pt x="72" y="0"/>
                    </a:lnTo>
                    <a:lnTo>
                      <a:pt x="72" y="0"/>
                    </a:lnTo>
                    <a:lnTo>
                      <a:pt x="72" y="8"/>
                    </a:lnTo>
                    <a:lnTo>
                      <a:pt x="72" y="8"/>
                    </a:lnTo>
                    <a:lnTo>
                      <a:pt x="72" y="17"/>
                    </a:lnTo>
                    <a:lnTo>
                      <a:pt x="72" y="17"/>
                    </a:lnTo>
                    <a:lnTo>
                      <a:pt x="72" y="26"/>
                    </a:lnTo>
                    <a:lnTo>
                      <a:pt x="72" y="35"/>
                    </a:lnTo>
                    <a:lnTo>
                      <a:pt x="72" y="44"/>
                    </a:lnTo>
                    <a:lnTo>
                      <a:pt x="77" y="53"/>
                    </a:lnTo>
                    <a:lnTo>
                      <a:pt x="77" y="71"/>
                    </a:lnTo>
                    <a:lnTo>
                      <a:pt x="77" y="80"/>
                    </a:lnTo>
                    <a:lnTo>
                      <a:pt x="77" y="89"/>
                    </a:lnTo>
                    <a:lnTo>
                      <a:pt x="77" y="125"/>
                    </a:lnTo>
                    <a:lnTo>
                      <a:pt x="77" y="133"/>
                    </a:lnTo>
                    <a:lnTo>
                      <a:pt x="77" y="151"/>
                    </a:lnTo>
                    <a:lnTo>
                      <a:pt x="82" y="187"/>
                    </a:lnTo>
                    <a:lnTo>
                      <a:pt x="82" y="258"/>
                    </a:lnTo>
                    <a:lnTo>
                      <a:pt x="82" y="276"/>
                    </a:lnTo>
                    <a:lnTo>
                      <a:pt x="82" y="294"/>
                    </a:lnTo>
                    <a:lnTo>
                      <a:pt x="82" y="339"/>
                    </a:lnTo>
                    <a:lnTo>
                      <a:pt x="86" y="410"/>
                    </a:lnTo>
                    <a:lnTo>
                      <a:pt x="86" y="428"/>
                    </a:lnTo>
                    <a:lnTo>
                      <a:pt x="86" y="446"/>
                    </a:lnTo>
                    <a:lnTo>
                      <a:pt x="86" y="482"/>
                    </a:lnTo>
                    <a:lnTo>
                      <a:pt x="86" y="491"/>
                    </a:lnTo>
                    <a:lnTo>
                      <a:pt x="86" y="508"/>
                    </a:lnTo>
                    <a:lnTo>
                      <a:pt x="91" y="535"/>
                    </a:lnTo>
                    <a:lnTo>
                      <a:pt x="91" y="544"/>
                    </a:lnTo>
                    <a:lnTo>
                      <a:pt x="91" y="562"/>
                    </a:lnTo>
                    <a:lnTo>
                      <a:pt x="91" y="571"/>
                    </a:lnTo>
                    <a:lnTo>
                      <a:pt x="91" y="580"/>
                    </a:lnTo>
                    <a:lnTo>
                      <a:pt x="91" y="589"/>
                    </a:lnTo>
                    <a:lnTo>
                      <a:pt x="91" y="598"/>
                    </a:lnTo>
                    <a:lnTo>
                      <a:pt x="91" y="598"/>
                    </a:lnTo>
                    <a:lnTo>
                      <a:pt x="91" y="607"/>
                    </a:lnTo>
                    <a:lnTo>
                      <a:pt x="96" y="607"/>
                    </a:lnTo>
                    <a:lnTo>
                      <a:pt x="96" y="616"/>
                    </a:lnTo>
                    <a:lnTo>
                      <a:pt x="96" y="616"/>
                    </a:lnTo>
                    <a:lnTo>
                      <a:pt x="96" y="616"/>
                    </a:lnTo>
                    <a:lnTo>
                      <a:pt x="96" y="616"/>
                    </a:lnTo>
                    <a:lnTo>
                      <a:pt x="96" y="616"/>
                    </a:lnTo>
                    <a:lnTo>
                      <a:pt x="96" y="607"/>
                    </a:lnTo>
                    <a:lnTo>
                      <a:pt x="96" y="607"/>
                    </a:lnTo>
                    <a:lnTo>
                      <a:pt x="96" y="598"/>
                    </a:lnTo>
                    <a:lnTo>
                      <a:pt x="101" y="589"/>
                    </a:lnTo>
                    <a:lnTo>
                      <a:pt x="101" y="589"/>
                    </a:lnTo>
                    <a:lnTo>
                      <a:pt x="101" y="580"/>
                    </a:lnTo>
                    <a:lnTo>
                      <a:pt x="101" y="571"/>
                    </a:lnTo>
                    <a:lnTo>
                      <a:pt x="101" y="553"/>
                    </a:lnTo>
                    <a:lnTo>
                      <a:pt x="101" y="535"/>
                    </a:lnTo>
                    <a:lnTo>
                      <a:pt x="101" y="517"/>
                    </a:lnTo>
                    <a:lnTo>
                      <a:pt x="101" y="508"/>
                    </a:lnTo>
                    <a:lnTo>
                      <a:pt x="106" y="482"/>
                    </a:lnTo>
                    <a:lnTo>
                      <a:pt x="106" y="410"/>
                    </a:lnTo>
                    <a:lnTo>
                      <a:pt x="106" y="392"/>
                    </a:lnTo>
                    <a:lnTo>
                      <a:pt x="106" y="375"/>
                    </a:lnTo>
                    <a:lnTo>
                      <a:pt x="106" y="339"/>
                    </a:lnTo>
                    <a:lnTo>
                      <a:pt x="110" y="267"/>
                    </a:lnTo>
                    <a:lnTo>
                      <a:pt x="110" y="250"/>
                    </a:lnTo>
                    <a:lnTo>
                      <a:pt x="110" y="223"/>
                    </a:lnTo>
                    <a:lnTo>
                      <a:pt x="110" y="196"/>
                    </a:lnTo>
                    <a:lnTo>
                      <a:pt x="110" y="178"/>
                    </a:lnTo>
                    <a:lnTo>
                      <a:pt x="110" y="160"/>
                    </a:lnTo>
                    <a:lnTo>
                      <a:pt x="115" y="125"/>
                    </a:lnTo>
                    <a:lnTo>
                      <a:pt x="115" y="116"/>
                    </a:lnTo>
                    <a:lnTo>
                      <a:pt x="115" y="98"/>
                    </a:lnTo>
                    <a:lnTo>
                      <a:pt x="115" y="89"/>
                    </a:lnTo>
                    <a:lnTo>
                      <a:pt x="115" y="71"/>
                    </a:lnTo>
                    <a:lnTo>
                      <a:pt x="115" y="62"/>
                    </a:lnTo>
                    <a:lnTo>
                      <a:pt x="115" y="53"/>
                    </a:lnTo>
                    <a:lnTo>
                      <a:pt x="115" y="44"/>
                    </a:lnTo>
                    <a:lnTo>
                      <a:pt x="120" y="35"/>
                    </a:lnTo>
                    <a:lnTo>
                      <a:pt x="120" y="26"/>
                    </a:lnTo>
                    <a:lnTo>
                      <a:pt x="120" y="17"/>
                    </a:lnTo>
                    <a:lnTo>
                      <a:pt x="120" y="8"/>
                    </a:lnTo>
                    <a:lnTo>
                      <a:pt x="120" y="8"/>
                    </a:lnTo>
                    <a:lnTo>
                      <a:pt x="120" y="0"/>
                    </a:lnTo>
                    <a:lnTo>
                      <a:pt x="120" y="0"/>
                    </a:lnTo>
                    <a:lnTo>
                      <a:pt x="120" y="0"/>
                    </a:lnTo>
                    <a:lnTo>
                      <a:pt x="120" y="0"/>
                    </a:lnTo>
                    <a:lnTo>
                      <a:pt x="120" y="0"/>
                    </a:lnTo>
                    <a:lnTo>
                      <a:pt x="125" y="0"/>
                    </a:lnTo>
                    <a:lnTo>
                      <a:pt x="125" y="8"/>
                    </a:lnTo>
                    <a:lnTo>
                      <a:pt x="125" y="8"/>
                    </a:lnTo>
                    <a:lnTo>
                      <a:pt x="125" y="17"/>
                    </a:lnTo>
                    <a:lnTo>
                      <a:pt x="125" y="26"/>
                    </a:lnTo>
                    <a:lnTo>
                      <a:pt x="125" y="26"/>
                    </a:lnTo>
                    <a:lnTo>
                      <a:pt x="125" y="35"/>
                    </a:lnTo>
                    <a:lnTo>
                      <a:pt x="125" y="44"/>
                    </a:lnTo>
                    <a:lnTo>
                      <a:pt x="125" y="62"/>
                    </a:lnTo>
                    <a:lnTo>
                      <a:pt x="130" y="71"/>
                    </a:lnTo>
                    <a:lnTo>
                      <a:pt x="130" y="80"/>
                    </a:lnTo>
                    <a:lnTo>
                      <a:pt x="130" y="98"/>
                    </a:lnTo>
                    <a:lnTo>
                      <a:pt x="130" y="107"/>
                    </a:lnTo>
                    <a:lnTo>
                      <a:pt x="130" y="142"/>
                    </a:lnTo>
                    <a:lnTo>
                      <a:pt x="130" y="160"/>
                    </a:lnTo>
                    <a:lnTo>
                      <a:pt x="130" y="178"/>
                    </a:lnTo>
                    <a:lnTo>
                      <a:pt x="130" y="214"/>
                    </a:lnTo>
                    <a:lnTo>
                      <a:pt x="134" y="294"/>
                    </a:lnTo>
                    <a:lnTo>
                      <a:pt x="134" y="312"/>
                    </a:lnTo>
                    <a:lnTo>
                      <a:pt x="134" y="330"/>
                    </a:lnTo>
                    <a:lnTo>
                      <a:pt x="134" y="375"/>
                    </a:lnTo>
                    <a:lnTo>
                      <a:pt x="139" y="446"/>
                    </a:lnTo>
                    <a:lnTo>
                      <a:pt x="139" y="464"/>
                    </a:lnTo>
                    <a:lnTo>
                      <a:pt x="139" y="482"/>
                    </a:lnTo>
                    <a:lnTo>
                      <a:pt x="139" y="500"/>
                    </a:lnTo>
                    <a:lnTo>
                      <a:pt x="139" y="517"/>
                    </a:lnTo>
                    <a:lnTo>
                      <a:pt x="139" y="526"/>
                    </a:lnTo>
                    <a:lnTo>
                      <a:pt x="144" y="544"/>
                    </a:lnTo>
                    <a:lnTo>
                      <a:pt x="144" y="553"/>
                    </a:lnTo>
                    <a:lnTo>
                      <a:pt x="144" y="562"/>
                    </a:lnTo>
                    <a:lnTo>
                      <a:pt x="144" y="580"/>
                    </a:lnTo>
                    <a:lnTo>
                      <a:pt x="144" y="589"/>
                    </a:lnTo>
                    <a:lnTo>
                      <a:pt x="144" y="598"/>
                    </a:lnTo>
                    <a:lnTo>
                      <a:pt x="144" y="598"/>
                    </a:lnTo>
                    <a:lnTo>
                      <a:pt x="144" y="607"/>
                    </a:lnTo>
                    <a:lnTo>
                      <a:pt x="144" y="607"/>
                    </a:lnTo>
                    <a:lnTo>
                      <a:pt x="149" y="616"/>
                    </a:lnTo>
                    <a:lnTo>
                      <a:pt x="149" y="616"/>
                    </a:lnTo>
                    <a:lnTo>
                      <a:pt x="149" y="616"/>
                    </a:lnTo>
                    <a:lnTo>
                      <a:pt x="149" y="616"/>
                    </a:lnTo>
                    <a:lnTo>
                      <a:pt x="149" y="607"/>
                    </a:lnTo>
                    <a:lnTo>
                      <a:pt x="149" y="607"/>
                    </a:lnTo>
                    <a:lnTo>
                      <a:pt x="149" y="598"/>
                    </a:lnTo>
                    <a:lnTo>
                      <a:pt x="149" y="598"/>
                    </a:lnTo>
                    <a:lnTo>
                      <a:pt x="149" y="589"/>
                    </a:lnTo>
                    <a:lnTo>
                      <a:pt x="153" y="580"/>
                    </a:lnTo>
                    <a:lnTo>
                      <a:pt x="153" y="571"/>
                    </a:lnTo>
                    <a:lnTo>
                      <a:pt x="153" y="562"/>
                    </a:lnTo>
                    <a:lnTo>
                      <a:pt x="153" y="544"/>
                    </a:lnTo>
                    <a:lnTo>
                      <a:pt x="153" y="535"/>
                    </a:lnTo>
                    <a:lnTo>
                      <a:pt x="153" y="517"/>
                    </a:lnTo>
                    <a:lnTo>
                      <a:pt x="153" y="500"/>
                    </a:lnTo>
                    <a:lnTo>
                      <a:pt x="153" y="473"/>
                    </a:lnTo>
                    <a:lnTo>
                      <a:pt x="158" y="455"/>
                    </a:lnTo>
                    <a:lnTo>
                      <a:pt x="158" y="437"/>
                    </a:lnTo>
                    <a:lnTo>
                      <a:pt x="158" y="392"/>
                    </a:lnTo>
                    <a:lnTo>
                      <a:pt x="158" y="321"/>
                    </a:lnTo>
                    <a:lnTo>
                      <a:pt x="158" y="294"/>
                    </a:lnTo>
                    <a:lnTo>
                      <a:pt x="163" y="276"/>
                    </a:lnTo>
                    <a:lnTo>
                      <a:pt x="163" y="241"/>
                    </a:lnTo>
                    <a:lnTo>
                      <a:pt x="163" y="160"/>
                    </a:lnTo>
                    <a:lnTo>
                      <a:pt x="163" y="142"/>
                    </a:lnTo>
                    <a:lnTo>
                      <a:pt x="163" y="133"/>
                    </a:lnTo>
                    <a:lnTo>
                      <a:pt x="168" y="116"/>
                    </a:lnTo>
                    <a:lnTo>
                      <a:pt x="168" y="98"/>
                    </a:lnTo>
                    <a:lnTo>
                      <a:pt x="168" y="89"/>
                    </a:lnTo>
                    <a:lnTo>
                      <a:pt x="168" y="71"/>
                    </a:lnTo>
                    <a:lnTo>
                      <a:pt x="168" y="62"/>
                    </a:lnTo>
                    <a:lnTo>
                      <a:pt x="168" y="53"/>
                    </a:lnTo>
                    <a:lnTo>
                      <a:pt x="168" y="44"/>
                    </a:lnTo>
                    <a:lnTo>
                      <a:pt x="168" y="35"/>
                    </a:lnTo>
                    <a:lnTo>
                      <a:pt x="168" y="26"/>
                    </a:lnTo>
                    <a:lnTo>
                      <a:pt x="173" y="17"/>
                    </a:lnTo>
                    <a:lnTo>
                      <a:pt x="173" y="8"/>
                    </a:lnTo>
                    <a:lnTo>
                      <a:pt x="173" y="8"/>
                    </a:lnTo>
                    <a:lnTo>
                      <a:pt x="173" y="0"/>
                    </a:lnTo>
                    <a:lnTo>
                      <a:pt x="173" y="0"/>
                    </a:lnTo>
                    <a:lnTo>
                      <a:pt x="173" y="0"/>
                    </a:lnTo>
                    <a:lnTo>
                      <a:pt x="173" y="0"/>
                    </a:lnTo>
                    <a:lnTo>
                      <a:pt x="173" y="0"/>
                    </a:lnTo>
                    <a:lnTo>
                      <a:pt x="173" y="0"/>
                    </a:lnTo>
                    <a:lnTo>
                      <a:pt x="177" y="8"/>
                    </a:lnTo>
                    <a:lnTo>
                      <a:pt x="177" y="8"/>
                    </a:lnTo>
                    <a:lnTo>
                      <a:pt x="177" y="17"/>
                    </a:lnTo>
                    <a:lnTo>
                      <a:pt x="177" y="26"/>
                    </a:lnTo>
                    <a:lnTo>
                      <a:pt x="177" y="26"/>
                    </a:lnTo>
                    <a:lnTo>
                      <a:pt x="177" y="35"/>
                    </a:lnTo>
                    <a:lnTo>
                      <a:pt x="177" y="53"/>
                    </a:lnTo>
                    <a:lnTo>
                      <a:pt x="177" y="62"/>
                    </a:lnTo>
                    <a:lnTo>
                      <a:pt x="177" y="71"/>
                    </a:lnTo>
                    <a:lnTo>
                      <a:pt x="177" y="89"/>
                    </a:lnTo>
                    <a:lnTo>
                      <a:pt x="182" y="116"/>
                    </a:lnTo>
                    <a:lnTo>
                      <a:pt x="182" y="125"/>
                    </a:lnTo>
                    <a:lnTo>
                      <a:pt x="182" y="142"/>
                    </a:lnTo>
                    <a:lnTo>
                      <a:pt x="182" y="178"/>
                    </a:lnTo>
                    <a:lnTo>
                      <a:pt x="187" y="250"/>
                    </a:lnTo>
                    <a:lnTo>
                      <a:pt x="187" y="267"/>
                    </a:lnTo>
                    <a:lnTo>
                      <a:pt x="187" y="285"/>
                    </a:lnTo>
                    <a:lnTo>
                      <a:pt x="187" y="321"/>
                    </a:lnTo>
                    <a:lnTo>
                      <a:pt x="187" y="401"/>
                    </a:lnTo>
                    <a:lnTo>
                      <a:pt x="187" y="419"/>
                    </a:lnTo>
                    <a:lnTo>
                      <a:pt x="192" y="428"/>
                    </a:lnTo>
                    <a:lnTo>
                      <a:pt x="192" y="464"/>
                    </a:lnTo>
                    <a:lnTo>
                      <a:pt x="192" y="482"/>
                    </a:lnTo>
                    <a:lnTo>
                      <a:pt x="192" y="500"/>
                    </a:lnTo>
                    <a:lnTo>
                      <a:pt x="192" y="526"/>
                    </a:lnTo>
                    <a:lnTo>
                      <a:pt x="192" y="535"/>
                    </a:lnTo>
                    <a:lnTo>
                      <a:pt x="192" y="553"/>
                    </a:lnTo>
                    <a:lnTo>
                      <a:pt x="197" y="562"/>
                    </a:lnTo>
                    <a:lnTo>
                      <a:pt x="197" y="571"/>
                    </a:lnTo>
                    <a:lnTo>
                      <a:pt x="197" y="580"/>
                    </a:lnTo>
                    <a:lnTo>
                      <a:pt x="197" y="589"/>
                    </a:lnTo>
                    <a:lnTo>
                      <a:pt x="197" y="598"/>
                    </a:lnTo>
                    <a:lnTo>
                      <a:pt x="197" y="598"/>
                    </a:lnTo>
                    <a:lnTo>
                      <a:pt x="197" y="607"/>
                    </a:lnTo>
                    <a:lnTo>
                      <a:pt x="197" y="607"/>
                    </a:lnTo>
                    <a:lnTo>
                      <a:pt x="197" y="616"/>
                    </a:lnTo>
                    <a:lnTo>
                      <a:pt x="201" y="616"/>
                    </a:lnTo>
                    <a:lnTo>
                      <a:pt x="201" y="616"/>
                    </a:lnTo>
                    <a:lnTo>
                      <a:pt x="201" y="616"/>
                    </a:lnTo>
                    <a:lnTo>
                      <a:pt x="201" y="607"/>
                    </a:lnTo>
                    <a:lnTo>
                      <a:pt x="201" y="607"/>
                    </a:lnTo>
                    <a:lnTo>
                      <a:pt x="201" y="598"/>
                    </a:lnTo>
                    <a:lnTo>
                      <a:pt x="201" y="589"/>
                    </a:lnTo>
                    <a:lnTo>
                      <a:pt x="201" y="589"/>
                    </a:lnTo>
                    <a:lnTo>
                      <a:pt x="201" y="580"/>
                    </a:lnTo>
                    <a:lnTo>
                      <a:pt x="206" y="562"/>
                    </a:lnTo>
                    <a:lnTo>
                      <a:pt x="206" y="553"/>
                    </a:lnTo>
                    <a:lnTo>
                      <a:pt x="206" y="544"/>
                    </a:lnTo>
                    <a:lnTo>
                      <a:pt x="206" y="526"/>
                    </a:lnTo>
                    <a:lnTo>
                      <a:pt x="206" y="508"/>
                    </a:lnTo>
                    <a:lnTo>
                      <a:pt x="206" y="500"/>
                    </a:lnTo>
                    <a:lnTo>
                      <a:pt x="206" y="464"/>
                    </a:lnTo>
                    <a:lnTo>
                      <a:pt x="211" y="383"/>
                    </a:lnTo>
                    <a:lnTo>
                      <a:pt x="216" y="223"/>
                    </a:lnTo>
                    <a:lnTo>
                      <a:pt x="216" y="205"/>
                    </a:lnTo>
                    <a:lnTo>
                      <a:pt x="216" y="187"/>
                    </a:lnTo>
                    <a:lnTo>
                      <a:pt x="216" y="151"/>
                    </a:lnTo>
                    <a:lnTo>
                      <a:pt x="216" y="133"/>
                    </a:lnTo>
                    <a:lnTo>
                      <a:pt x="216" y="116"/>
                    </a:lnTo>
                    <a:lnTo>
                      <a:pt x="221" y="89"/>
                    </a:lnTo>
                    <a:lnTo>
                      <a:pt x="221" y="71"/>
                    </a:lnTo>
                    <a:lnTo>
                      <a:pt x="221" y="62"/>
                    </a:lnTo>
                    <a:lnTo>
                      <a:pt x="221" y="44"/>
                    </a:lnTo>
                    <a:lnTo>
                      <a:pt x="221" y="35"/>
                    </a:lnTo>
                    <a:lnTo>
                      <a:pt x="221" y="26"/>
                    </a:lnTo>
                    <a:lnTo>
                      <a:pt x="221" y="17"/>
                    </a:lnTo>
                    <a:lnTo>
                      <a:pt x="221" y="17"/>
                    </a:lnTo>
                    <a:lnTo>
                      <a:pt x="225" y="8"/>
                    </a:lnTo>
                    <a:lnTo>
                      <a:pt x="225" y="0"/>
                    </a:lnTo>
                    <a:lnTo>
                      <a:pt x="225" y="0"/>
                    </a:lnTo>
                    <a:lnTo>
                      <a:pt x="225" y="0"/>
                    </a:lnTo>
                    <a:lnTo>
                      <a:pt x="225" y="0"/>
                    </a:lnTo>
                    <a:lnTo>
                      <a:pt x="225" y="0"/>
                    </a:lnTo>
                    <a:lnTo>
                      <a:pt x="225" y="0"/>
                    </a:lnTo>
                    <a:lnTo>
                      <a:pt x="225" y="8"/>
                    </a:lnTo>
                    <a:lnTo>
                      <a:pt x="225" y="8"/>
                    </a:lnTo>
                    <a:lnTo>
                      <a:pt x="230" y="17"/>
                    </a:lnTo>
                    <a:lnTo>
                      <a:pt x="230" y="26"/>
                    </a:lnTo>
                    <a:lnTo>
                      <a:pt x="230" y="35"/>
                    </a:lnTo>
                    <a:lnTo>
                      <a:pt x="230" y="44"/>
                    </a:lnTo>
                    <a:lnTo>
                      <a:pt x="230" y="53"/>
                    </a:lnTo>
                    <a:lnTo>
                      <a:pt x="230" y="71"/>
                    </a:lnTo>
                    <a:lnTo>
                      <a:pt x="230" y="98"/>
                    </a:lnTo>
                    <a:lnTo>
                      <a:pt x="235" y="116"/>
                    </a:lnTo>
                    <a:lnTo>
                      <a:pt x="235" y="125"/>
                    </a:lnTo>
                    <a:lnTo>
                      <a:pt x="235" y="160"/>
                    </a:lnTo>
                    <a:lnTo>
                      <a:pt x="235" y="232"/>
                    </a:lnTo>
                    <a:lnTo>
                      <a:pt x="235" y="250"/>
                    </a:lnTo>
                    <a:lnTo>
                      <a:pt x="235" y="267"/>
                    </a:lnTo>
                    <a:lnTo>
                      <a:pt x="240" y="303"/>
                    </a:lnTo>
                    <a:lnTo>
                      <a:pt x="240" y="383"/>
                    </a:lnTo>
                    <a:lnTo>
                      <a:pt x="240" y="401"/>
                    </a:lnTo>
                    <a:lnTo>
                      <a:pt x="240" y="419"/>
                    </a:lnTo>
                    <a:lnTo>
                      <a:pt x="244" y="455"/>
                    </a:lnTo>
                    <a:lnTo>
                      <a:pt x="244" y="473"/>
                    </a:lnTo>
                    <a:lnTo>
                      <a:pt x="244" y="491"/>
                    </a:lnTo>
                    <a:lnTo>
                      <a:pt x="244" y="517"/>
                    </a:lnTo>
                    <a:lnTo>
                      <a:pt x="244" y="526"/>
                    </a:lnTo>
                    <a:lnTo>
                      <a:pt x="244" y="544"/>
                    </a:lnTo>
                    <a:lnTo>
                      <a:pt x="244" y="553"/>
                    </a:lnTo>
                    <a:lnTo>
                      <a:pt x="244" y="562"/>
                    </a:lnTo>
                    <a:lnTo>
                      <a:pt x="249" y="571"/>
                    </a:lnTo>
                    <a:lnTo>
                      <a:pt x="249" y="580"/>
                    </a:lnTo>
                    <a:lnTo>
                      <a:pt x="249" y="589"/>
                    </a:lnTo>
                    <a:lnTo>
                      <a:pt x="249" y="598"/>
                    </a:lnTo>
                    <a:lnTo>
                      <a:pt x="249" y="607"/>
                    </a:lnTo>
                    <a:lnTo>
                      <a:pt x="249" y="607"/>
                    </a:lnTo>
                    <a:lnTo>
                      <a:pt x="249" y="616"/>
                    </a:lnTo>
                    <a:lnTo>
                      <a:pt x="249" y="616"/>
                    </a:lnTo>
                    <a:lnTo>
                      <a:pt x="249" y="616"/>
                    </a:lnTo>
                    <a:lnTo>
                      <a:pt x="249" y="616"/>
                    </a:lnTo>
                    <a:lnTo>
                      <a:pt x="254" y="616"/>
                    </a:lnTo>
                    <a:lnTo>
                      <a:pt x="254" y="607"/>
                    </a:lnTo>
                    <a:lnTo>
                      <a:pt x="254" y="607"/>
                    </a:lnTo>
                    <a:lnTo>
                      <a:pt x="254" y="598"/>
                    </a:lnTo>
                    <a:lnTo>
                      <a:pt x="254" y="598"/>
                    </a:lnTo>
                    <a:lnTo>
                      <a:pt x="254" y="589"/>
                    </a:lnTo>
                    <a:lnTo>
                      <a:pt x="254" y="580"/>
                    </a:lnTo>
                    <a:lnTo>
                      <a:pt x="254" y="571"/>
                    </a:lnTo>
                    <a:lnTo>
                      <a:pt x="254" y="562"/>
                    </a:lnTo>
                    <a:lnTo>
                      <a:pt x="259" y="544"/>
                    </a:lnTo>
                    <a:lnTo>
                      <a:pt x="259" y="535"/>
                    </a:lnTo>
                    <a:lnTo>
                      <a:pt x="259" y="526"/>
                    </a:lnTo>
                    <a:lnTo>
                      <a:pt x="259" y="491"/>
                    </a:lnTo>
                    <a:lnTo>
                      <a:pt x="259" y="482"/>
                    </a:lnTo>
                    <a:lnTo>
                      <a:pt x="259" y="464"/>
                    </a:lnTo>
                    <a:lnTo>
                      <a:pt x="259" y="428"/>
                    </a:lnTo>
                    <a:lnTo>
                      <a:pt x="259" y="410"/>
                    </a:lnTo>
                    <a:lnTo>
                      <a:pt x="264" y="392"/>
                    </a:lnTo>
                    <a:lnTo>
                      <a:pt x="264" y="357"/>
                    </a:lnTo>
                    <a:lnTo>
                      <a:pt x="264" y="276"/>
                    </a:lnTo>
                    <a:lnTo>
                      <a:pt x="264" y="258"/>
                    </a:lnTo>
                    <a:lnTo>
                      <a:pt x="264" y="241"/>
                    </a:lnTo>
                    <a:lnTo>
                      <a:pt x="268" y="205"/>
                    </a:lnTo>
                    <a:lnTo>
                      <a:pt x="268" y="187"/>
                    </a:lnTo>
                    <a:lnTo>
                      <a:pt x="268" y="169"/>
                    </a:lnTo>
                    <a:lnTo>
                      <a:pt x="268" y="142"/>
                    </a:lnTo>
                    <a:lnTo>
                      <a:pt x="268" y="125"/>
                    </a:lnTo>
                    <a:lnTo>
                      <a:pt x="268" y="107"/>
                    </a:lnTo>
                    <a:lnTo>
                      <a:pt x="268" y="98"/>
                    </a:lnTo>
                    <a:lnTo>
                      <a:pt x="273" y="80"/>
                    </a:lnTo>
                    <a:lnTo>
                      <a:pt x="273" y="71"/>
                    </a:lnTo>
                    <a:lnTo>
                      <a:pt x="273" y="62"/>
                    </a:lnTo>
                    <a:lnTo>
                      <a:pt x="273" y="44"/>
                    </a:lnTo>
                    <a:lnTo>
                      <a:pt x="273" y="35"/>
                    </a:lnTo>
                    <a:lnTo>
                      <a:pt x="273" y="26"/>
                    </a:lnTo>
                    <a:lnTo>
                      <a:pt x="273" y="17"/>
                    </a:lnTo>
                    <a:lnTo>
                      <a:pt x="273" y="17"/>
                    </a:lnTo>
                    <a:lnTo>
                      <a:pt x="273" y="8"/>
                    </a:lnTo>
                    <a:lnTo>
                      <a:pt x="273" y="8"/>
                    </a:lnTo>
                    <a:lnTo>
                      <a:pt x="278" y="0"/>
                    </a:lnTo>
                    <a:lnTo>
                      <a:pt x="278" y="0"/>
                    </a:lnTo>
                    <a:lnTo>
                      <a:pt x="278" y="0"/>
                    </a:lnTo>
                    <a:lnTo>
                      <a:pt x="278" y="0"/>
                    </a:lnTo>
                    <a:lnTo>
                      <a:pt x="278" y="0"/>
                    </a:lnTo>
                    <a:lnTo>
                      <a:pt x="278" y="0"/>
                    </a:lnTo>
                    <a:lnTo>
                      <a:pt x="278" y="8"/>
                    </a:lnTo>
                    <a:lnTo>
                      <a:pt x="278" y="8"/>
                    </a:lnTo>
                    <a:lnTo>
                      <a:pt x="278" y="17"/>
                    </a:lnTo>
                    <a:lnTo>
                      <a:pt x="283" y="26"/>
                    </a:lnTo>
                    <a:lnTo>
                      <a:pt x="283" y="35"/>
                    </a:lnTo>
                    <a:lnTo>
                      <a:pt x="283" y="44"/>
                    </a:lnTo>
                    <a:lnTo>
                      <a:pt x="283" y="53"/>
                    </a:lnTo>
                    <a:lnTo>
                      <a:pt x="283" y="62"/>
                    </a:lnTo>
                    <a:lnTo>
                      <a:pt x="283" y="71"/>
                    </a:lnTo>
                    <a:lnTo>
                      <a:pt x="283" y="89"/>
                    </a:lnTo>
                    <a:lnTo>
                      <a:pt x="283" y="98"/>
                    </a:lnTo>
                    <a:lnTo>
                      <a:pt x="283" y="133"/>
                    </a:lnTo>
                    <a:lnTo>
                      <a:pt x="288" y="142"/>
                    </a:lnTo>
                    <a:lnTo>
                      <a:pt x="288" y="160"/>
                    </a:lnTo>
                    <a:lnTo>
                      <a:pt x="288" y="196"/>
                    </a:lnTo>
                    <a:lnTo>
                      <a:pt x="288" y="267"/>
                    </a:lnTo>
                    <a:lnTo>
                      <a:pt x="288" y="285"/>
                    </a:lnTo>
                    <a:lnTo>
                      <a:pt x="288" y="303"/>
                    </a:lnTo>
                    <a:lnTo>
                      <a:pt x="292" y="339"/>
                    </a:lnTo>
                    <a:lnTo>
                      <a:pt x="292" y="419"/>
                    </a:lnTo>
                    <a:lnTo>
                      <a:pt x="292" y="437"/>
                    </a:lnTo>
                    <a:lnTo>
                      <a:pt x="292" y="446"/>
                    </a:lnTo>
                    <a:lnTo>
                      <a:pt x="297" y="482"/>
                    </a:lnTo>
                    <a:lnTo>
                      <a:pt x="297" y="500"/>
                    </a:lnTo>
                    <a:lnTo>
                      <a:pt x="297" y="508"/>
                    </a:lnTo>
                    <a:lnTo>
                      <a:pt x="297" y="535"/>
                    </a:lnTo>
                    <a:lnTo>
                      <a:pt x="297" y="553"/>
                    </a:lnTo>
                    <a:lnTo>
                      <a:pt x="297" y="562"/>
                    </a:lnTo>
                    <a:lnTo>
                      <a:pt x="297" y="571"/>
                    </a:lnTo>
                    <a:lnTo>
                      <a:pt x="297" y="580"/>
                    </a:lnTo>
                    <a:lnTo>
                      <a:pt x="302" y="589"/>
                    </a:lnTo>
                    <a:lnTo>
                      <a:pt x="302" y="598"/>
                    </a:lnTo>
                    <a:lnTo>
                      <a:pt x="302" y="607"/>
                    </a:lnTo>
                    <a:lnTo>
                      <a:pt x="302" y="607"/>
                    </a:lnTo>
                    <a:lnTo>
                      <a:pt x="302" y="616"/>
                    </a:lnTo>
                    <a:lnTo>
                      <a:pt x="302" y="616"/>
                    </a:lnTo>
                    <a:lnTo>
                      <a:pt x="302" y="616"/>
                    </a:lnTo>
                    <a:lnTo>
                      <a:pt x="302" y="616"/>
                    </a:lnTo>
                    <a:lnTo>
                      <a:pt x="302" y="616"/>
                    </a:lnTo>
                    <a:lnTo>
                      <a:pt x="307" y="607"/>
                    </a:lnTo>
                    <a:lnTo>
                      <a:pt x="307" y="607"/>
                    </a:lnTo>
                    <a:lnTo>
                      <a:pt x="307" y="598"/>
                    </a:lnTo>
                    <a:lnTo>
                      <a:pt x="307" y="589"/>
                    </a:lnTo>
                    <a:lnTo>
                      <a:pt x="307" y="580"/>
                    </a:lnTo>
                    <a:lnTo>
                      <a:pt x="307" y="571"/>
                    </a:lnTo>
                    <a:lnTo>
                      <a:pt x="307" y="562"/>
                    </a:lnTo>
                    <a:lnTo>
                      <a:pt x="307" y="553"/>
                    </a:lnTo>
                    <a:lnTo>
                      <a:pt x="307" y="535"/>
                    </a:lnTo>
                    <a:lnTo>
                      <a:pt x="312" y="508"/>
                    </a:lnTo>
                    <a:lnTo>
                      <a:pt x="312" y="491"/>
                    </a:lnTo>
                    <a:lnTo>
                      <a:pt x="312" y="473"/>
                    </a:lnTo>
                    <a:lnTo>
                      <a:pt x="312" y="437"/>
                    </a:lnTo>
                    <a:lnTo>
                      <a:pt x="316" y="366"/>
                    </a:lnTo>
                    <a:lnTo>
                      <a:pt x="316" y="339"/>
                    </a:lnTo>
                    <a:lnTo>
                      <a:pt x="316" y="321"/>
                    </a:lnTo>
                    <a:lnTo>
                      <a:pt x="316" y="285"/>
                    </a:lnTo>
                    <a:lnTo>
                      <a:pt x="316" y="258"/>
                    </a:lnTo>
                    <a:lnTo>
                      <a:pt x="316" y="241"/>
                    </a:lnTo>
                    <a:lnTo>
                      <a:pt x="321" y="205"/>
                    </a:lnTo>
                    <a:lnTo>
                      <a:pt x="321" y="187"/>
                    </a:lnTo>
                    <a:lnTo>
                      <a:pt x="321" y="160"/>
                    </a:lnTo>
                    <a:lnTo>
                      <a:pt x="321" y="133"/>
                    </a:lnTo>
                    <a:lnTo>
                      <a:pt x="321" y="116"/>
                    </a:lnTo>
                    <a:lnTo>
                      <a:pt x="321" y="98"/>
                    </a:lnTo>
                    <a:lnTo>
                      <a:pt x="321" y="71"/>
                    </a:lnTo>
                    <a:lnTo>
                      <a:pt x="326" y="62"/>
                    </a:lnTo>
                    <a:lnTo>
                      <a:pt x="326" y="44"/>
                    </a:lnTo>
                    <a:lnTo>
                      <a:pt x="326" y="35"/>
                    </a:lnTo>
                    <a:lnTo>
                      <a:pt x="326" y="26"/>
                    </a:lnTo>
                    <a:lnTo>
                      <a:pt x="326" y="17"/>
                    </a:lnTo>
                  </a:path>
                </a:pathLst>
              </a:custGeom>
              <a:noFill/>
              <a:ln w="15875">
                <a:solidFill>
                  <a:srgbClr val="88F6FF"/>
                </a:solidFill>
                <a:prstDash val="solid"/>
                <a:round/>
                <a:headEnd/>
                <a:tailEnd/>
              </a:ln>
            </p:spPr>
            <p:txBody>
              <a:bodyPr/>
              <a:lstStyle/>
              <a:p>
                <a:endParaRPr lang="es-ES"/>
              </a:p>
            </p:txBody>
          </p:sp>
          <p:sp>
            <p:nvSpPr>
              <p:cNvPr id="59467" name="Freeform 75"/>
              <p:cNvSpPr>
                <a:spLocks/>
              </p:cNvSpPr>
              <p:nvPr/>
            </p:nvSpPr>
            <p:spPr bwMode="auto">
              <a:xfrm>
                <a:off x="2134" y="2495"/>
                <a:ext cx="330" cy="616"/>
              </a:xfrm>
              <a:custGeom>
                <a:avLst/>
                <a:gdLst/>
                <a:ahLst/>
                <a:cxnLst>
                  <a:cxn ang="0">
                    <a:pos x="5" y="0"/>
                  </a:cxn>
                  <a:cxn ang="0">
                    <a:pos x="9" y="53"/>
                  </a:cxn>
                  <a:cxn ang="0">
                    <a:pos x="14" y="258"/>
                  </a:cxn>
                  <a:cxn ang="0">
                    <a:pos x="19" y="491"/>
                  </a:cxn>
                  <a:cxn ang="0">
                    <a:pos x="24" y="598"/>
                  </a:cxn>
                  <a:cxn ang="0">
                    <a:pos x="29" y="616"/>
                  </a:cxn>
                  <a:cxn ang="0">
                    <a:pos x="33" y="562"/>
                  </a:cxn>
                  <a:cxn ang="0">
                    <a:pos x="38" y="410"/>
                  </a:cxn>
                  <a:cxn ang="0">
                    <a:pos x="48" y="151"/>
                  </a:cxn>
                  <a:cxn ang="0">
                    <a:pos x="53" y="26"/>
                  </a:cxn>
                  <a:cxn ang="0">
                    <a:pos x="57" y="0"/>
                  </a:cxn>
                  <a:cxn ang="0">
                    <a:pos x="62" y="62"/>
                  </a:cxn>
                  <a:cxn ang="0">
                    <a:pos x="67" y="223"/>
                  </a:cxn>
                  <a:cxn ang="0">
                    <a:pos x="72" y="482"/>
                  </a:cxn>
                  <a:cxn ang="0">
                    <a:pos x="77" y="589"/>
                  </a:cxn>
                  <a:cxn ang="0">
                    <a:pos x="81" y="616"/>
                  </a:cxn>
                  <a:cxn ang="0">
                    <a:pos x="86" y="544"/>
                  </a:cxn>
                  <a:cxn ang="0">
                    <a:pos x="91" y="321"/>
                  </a:cxn>
                  <a:cxn ang="0">
                    <a:pos x="100" y="89"/>
                  </a:cxn>
                  <a:cxn ang="0">
                    <a:pos x="105" y="8"/>
                  </a:cxn>
                  <a:cxn ang="0">
                    <a:pos x="110" y="8"/>
                  </a:cxn>
                  <a:cxn ang="0">
                    <a:pos x="115" y="89"/>
                  </a:cxn>
                  <a:cxn ang="0">
                    <a:pos x="120" y="366"/>
                  </a:cxn>
                  <a:cxn ang="0">
                    <a:pos x="129" y="553"/>
                  </a:cxn>
                  <a:cxn ang="0">
                    <a:pos x="129" y="607"/>
                  </a:cxn>
                  <a:cxn ang="0">
                    <a:pos x="134" y="598"/>
                  </a:cxn>
                  <a:cxn ang="0">
                    <a:pos x="139" y="517"/>
                  </a:cxn>
                  <a:cxn ang="0">
                    <a:pos x="148" y="276"/>
                  </a:cxn>
                  <a:cxn ang="0">
                    <a:pos x="153" y="71"/>
                  </a:cxn>
                  <a:cxn ang="0">
                    <a:pos x="158" y="0"/>
                  </a:cxn>
                  <a:cxn ang="0">
                    <a:pos x="163" y="17"/>
                  </a:cxn>
                  <a:cxn ang="0">
                    <a:pos x="168" y="116"/>
                  </a:cxn>
                  <a:cxn ang="0">
                    <a:pos x="172" y="383"/>
                  </a:cxn>
                  <a:cxn ang="0">
                    <a:pos x="177" y="562"/>
                  </a:cxn>
                  <a:cxn ang="0">
                    <a:pos x="182" y="616"/>
                  </a:cxn>
                  <a:cxn ang="0">
                    <a:pos x="187" y="589"/>
                  </a:cxn>
                  <a:cxn ang="0">
                    <a:pos x="191" y="491"/>
                  </a:cxn>
                  <a:cxn ang="0">
                    <a:pos x="201" y="196"/>
                  </a:cxn>
                  <a:cxn ang="0">
                    <a:pos x="206" y="53"/>
                  </a:cxn>
                  <a:cxn ang="0">
                    <a:pos x="211" y="0"/>
                  </a:cxn>
                  <a:cxn ang="0">
                    <a:pos x="215" y="26"/>
                  </a:cxn>
                  <a:cxn ang="0">
                    <a:pos x="220" y="142"/>
                  </a:cxn>
                  <a:cxn ang="0">
                    <a:pos x="230" y="491"/>
                  </a:cxn>
                  <a:cxn ang="0">
                    <a:pos x="235" y="589"/>
                  </a:cxn>
                  <a:cxn ang="0">
                    <a:pos x="235" y="616"/>
                  </a:cxn>
                  <a:cxn ang="0">
                    <a:pos x="239" y="571"/>
                  </a:cxn>
                  <a:cxn ang="0">
                    <a:pos x="244" y="437"/>
                  </a:cxn>
                  <a:cxn ang="0">
                    <a:pos x="254" y="187"/>
                  </a:cxn>
                  <a:cxn ang="0">
                    <a:pos x="258" y="44"/>
                  </a:cxn>
                  <a:cxn ang="0">
                    <a:pos x="263" y="0"/>
                  </a:cxn>
                  <a:cxn ang="0">
                    <a:pos x="268" y="35"/>
                  </a:cxn>
                  <a:cxn ang="0">
                    <a:pos x="273" y="178"/>
                  </a:cxn>
                  <a:cxn ang="0">
                    <a:pos x="278" y="428"/>
                  </a:cxn>
                  <a:cxn ang="0">
                    <a:pos x="282" y="562"/>
                  </a:cxn>
                  <a:cxn ang="0">
                    <a:pos x="287" y="616"/>
                  </a:cxn>
                  <a:cxn ang="0">
                    <a:pos x="292" y="598"/>
                  </a:cxn>
                  <a:cxn ang="0">
                    <a:pos x="297" y="491"/>
                  </a:cxn>
                  <a:cxn ang="0">
                    <a:pos x="302" y="205"/>
                  </a:cxn>
                  <a:cxn ang="0">
                    <a:pos x="311" y="53"/>
                  </a:cxn>
                  <a:cxn ang="0">
                    <a:pos x="311" y="0"/>
                  </a:cxn>
                  <a:cxn ang="0">
                    <a:pos x="316" y="35"/>
                  </a:cxn>
                  <a:cxn ang="0">
                    <a:pos x="326" y="187"/>
                  </a:cxn>
                </a:cxnLst>
                <a:rect l="0" t="0" r="r" b="b"/>
                <a:pathLst>
                  <a:path w="330" h="616">
                    <a:moveTo>
                      <a:pt x="0" y="17"/>
                    </a:moveTo>
                    <a:lnTo>
                      <a:pt x="0" y="8"/>
                    </a:lnTo>
                    <a:lnTo>
                      <a:pt x="0" y="8"/>
                    </a:lnTo>
                    <a:lnTo>
                      <a:pt x="0" y="0"/>
                    </a:lnTo>
                    <a:lnTo>
                      <a:pt x="0" y="0"/>
                    </a:lnTo>
                    <a:lnTo>
                      <a:pt x="5" y="0"/>
                    </a:lnTo>
                    <a:lnTo>
                      <a:pt x="5" y="0"/>
                    </a:lnTo>
                    <a:lnTo>
                      <a:pt x="5" y="0"/>
                    </a:lnTo>
                    <a:lnTo>
                      <a:pt x="5" y="0"/>
                    </a:lnTo>
                    <a:lnTo>
                      <a:pt x="5" y="8"/>
                    </a:lnTo>
                    <a:lnTo>
                      <a:pt x="5" y="8"/>
                    </a:lnTo>
                    <a:lnTo>
                      <a:pt x="5" y="17"/>
                    </a:lnTo>
                    <a:lnTo>
                      <a:pt x="5" y="26"/>
                    </a:lnTo>
                    <a:lnTo>
                      <a:pt x="5" y="35"/>
                    </a:lnTo>
                    <a:lnTo>
                      <a:pt x="9" y="44"/>
                    </a:lnTo>
                    <a:lnTo>
                      <a:pt x="9" y="53"/>
                    </a:lnTo>
                    <a:lnTo>
                      <a:pt x="9" y="62"/>
                    </a:lnTo>
                    <a:lnTo>
                      <a:pt x="9" y="80"/>
                    </a:lnTo>
                    <a:lnTo>
                      <a:pt x="9" y="107"/>
                    </a:lnTo>
                    <a:lnTo>
                      <a:pt x="9" y="125"/>
                    </a:lnTo>
                    <a:lnTo>
                      <a:pt x="9" y="133"/>
                    </a:lnTo>
                    <a:lnTo>
                      <a:pt x="14" y="169"/>
                    </a:lnTo>
                    <a:lnTo>
                      <a:pt x="14" y="241"/>
                    </a:lnTo>
                    <a:lnTo>
                      <a:pt x="14" y="258"/>
                    </a:lnTo>
                    <a:lnTo>
                      <a:pt x="14" y="276"/>
                    </a:lnTo>
                    <a:lnTo>
                      <a:pt x="14" y="312"/>
                    </a:lnTo>
                    <a:lnTo>
                      <a:pt x="19" y="392"/>
                    </a:lnTo>
                    <a:lnTo>
                      <a:pt x="19" y="410"/>
                    </a:lnTo>
                    <a:lnTo>
                      <a:pt x="19" y="428"/>
                    </a:lnTo>
                    <a:lnTo>
                      <a:pt x="19" y="464"/>
                    </a:lnTo>
                    <a:lnTo>
                      <a:pt x="19" y="473"/>
                    </a:lnTo>
                    <a:lnTo>
                      <a:pt x="19" y="491"/>
                    </a:lnTo>
                    <a:lnTo>
                      <a:pt x="24" y="517"/>
                    </a:lnTo>
                    <a:lnTo>
                      <a:pt x="24" y="535"/>
                    </a:lnTo>
                    <a:lnTo>
                      <a:pt x="24" y="544"/>
                    </a:lnTo>
                    <a:lnTo>
                      <a:pt x="24" y="553"/>
                    </a:lnTo>
                    <a:lnTo>
                      <a:pt x="24" y="571"/>
                    </a:lnTo>
                    <a:lnTo>
                      <a:pt x="24" y="580"/>
                    </a:lnTo>
                    <a:lnTo>
                      <a:pt x="24" y="589"/>
                    </a:lnTo>
                    <a:lnTo>
                      <a:pt x="24" y="598"/>
                    </a:lnTo>
                    <a:lnTo>
                      <a:pt x="29" y="598"/>
                    </a:lnTo>
                    <a:lnTo>
                      <a:pt x="29" y="607"/>
                    </a:lnTo>
                    <a:lnTo>
                      <a:pt x="29" y="607"/>
                    </a:lnTo>
                    <a:lnTo>
                      <a:pt x="29" y="616"/>
                    </a:lnTo>
                    <a:lnTo>
                      <a:pt x="29" y="616"/>
                    </a:lnTo>
                    <a:lnTo>
                      <a:pt x="29" y="616"/>
                    </a:lnTo>
                    <a:lnTo>
                      <a:pt x="29" y="616"/>
                    </a:lnTo>
                    <a:lnTo>
                      <a:pt x="29" y="616"/>
                    </a:lnTo>
                    <a:lnTo>
                      <a:pt x="29" y="607"/>
                    </a:lnTo>
                    <a:lnTo>
                      <a:pt x="29" y="607"/>
                    </a:lnTo>
                    <a:lnTo>
                      <a:pt x="33" y="598"/>
                    </a:lnTo>
                    <a:lnTo>
                      <a:pt x="33" y="598"/>
                    </a:lnTo>
                    <a:lnTo>
                      <a:pt x="33" y="589"/>
                    </a:lnTo>
                    <a:lnTo>
                      <a:pt x="33" y="580"/>
                    </a:lnTo>
                    <a:lnTo>
                      <a:pt x="33" y="571"/>
                    </a:lnTo>
                    <a:lnTo>
                      <a:pt x="33" y="562"/>
                    </a:lnTo>
                    <a:lnTo>
                      <a:pt x="33" y="544"/>
                    </a:lnTo>
                    <a:lnTo>
                      <a:pt x="33" y="535"/>
                    </a:lnTo>
                    <a:lnTo>
                      <a:pt x="33" y="517"/>
                    </a:lnTo>
                    <a:lnTo>
                      <a:pt x="38" y="491"/>
                    </a:lnTo>
                    <a:lnTo>
                      <a:pt x="38" y="473"/>
                    </a:lnTo>
                    <a:lnTo>
                      <a:pt x="38" y="464"/>
                    </a:lnTo>
                    <a:lnTo>
                      <a:pt x="38" y="428"/>
                    </a:lnTo>
                    <a:lnTo>
                      <a:pt x="38" y="410"/>
                    </a:lnTo>
                    <a:lnTo>
                      <a:pt x="38" y="392"/>
                    </a:lnTo>
                    <a:lnTo>
                      <a:pt x="43" y="348"/>
                    </a:lnTo>
                    <a:lnTo>
                      <a:pt x="43" y="267"/>
                    </a:lnTo>
                    <a:lnTo>
                      <a:pt x="43" y="250"/>
                    </a:lnTo>
                    <a:lnTo>
                      <a:pt x="43" y="223"/>
                    </a:lnTo>
                    <a:lnTo>
                      <a:pt x="43" y="187"/>
                    </a:lnTo>
                    <a:lnTo>
                      <a:pt x="48" y="169"/>
                    </a:lnTo>
                    <a:lnTo>
                      <a:pt x="48" y="151"/>
                    </a:lnTo>
                    <a:lnTo>
                      <a:pt x="48" y="116"/>
                    </a:lnTo>
                    <a:lnTo>
                      <a:pt x="48" y="98"/>
                    </a:lnTo>
                    <a:lnTo>
                      <a:pt x="48" y="89"/>
                    </a:lnTo>
                    <a:lnTo>
                      <a:pt x="48" y="71"/>
                    </a:lnTo>
                    <a:lnTo>
                      <a:pt x="48" y="62"/>
                    </a:lnTo>
                    <a:lnTo>
                      <a:pt x="48" y="44"/>
                    </a:lnTo>
                    <a:lnTo>
                      <a:pt x="53" y="35"/>
                    </a:lnTo>
                    <a:lnTo>
                      <a:pt x="53" y="26"/>
                    </a:lnTo>
                    <a:lnTo>
                      <a:pt x="53" y="17"/>
                    </a:lnTo>
                    <a:lnTo>
                      <a:pt x="53" y="17"/>
                    </a:lnTo>
                    <a:lnTo>
                      <a:pt x="53" y="8"/>
                    </a:lnTo>
                    <a:lnTo>
                      <a:pt x="53" y="0"/>
                    </a:lnTo>
                    <a:lnTo>
                      <a:pt x="53" y="0"/>
                    </a:lnTo>
                    <a:lnTo>
                      <a:pt x="53" y="0"/>
                    </a:lnTo>
                    <a:lnTo>
                      <a:pt x="57" y="0"/>
                    </a:lnTo>
                    <a:lnTo>
                      <a:pt x="57" y="0"/>
                    </a:lnTo>
                    <a:lnTo>
                      <a:pt x="57" y="0"/>
                    </a:lnTo>
                    <a:lnTo>
                      <a:pt x="57" y="8"/>
                    </a:lnTo>
                    <a:lnTo>
                      <a:pt x="57" y="8"/>
                    </a:lnTo>
                    <a:lnTo>
                      <a:pt x="57" y="17"/>
                    </a:lnTo>
                    <a:lnTo>
                      <a:pt x="57" y="26"/>
                    </a:lnTo>
                    <a:lnTo>
                      <a:pt x="57" y="35"/>
                    </a:lnTo>
                    <a:lnTo>
                      <a:pt x="57" y="44"/>
                    </a:lnTo>
                    <a:lnTo>
                      <a:pt x="62" y="62"/>
                    </a:lnTo>
                    <a:lnTo>
                      <a:pt x="62" y="71"/>
                    </a:lnTo>
                    <a:lnTo>
                      <a:pt x="62" y="89"/>
                    </a:lnTo>
                    <a:lnTo>
                      <a:pt x="62" y="98"/>
                    </a:lnTo>
                    <a:lnTo>
                      <a:pt x="62" y="133"/>
                    </a:lnTo>
                    <a:lnTo>
                      <a:pt x="62" y="151"/>
                    </a:lnTo>
                    <a:lnTo>
                      <a:pt x="62" y="169"/>
                    </a:lnTo>
                    <a:lnTo>
                      <a:pt x="67" y="205"/>
                    </a:lnTo>
                    <a:lnTo>
                      <a:pt x="67" y="223"/>
                    </a:lnTo>
                    <a:lnTo>
                      <a:pt x="67" y="250"/>
                    </a:lnTo>
                    <a:lnTo>
                      <a:pt x="67" y="285"/>
                    </a:lnTo>
                    <a:lnTo>
                      <a:pt x="72" y="366"/>
                    </a:lnTo>
                    <a:lnTo>
                      <a:pt x="72" y="383"/>
                    </a:lnTo>
                    <a:lnTo>
                      <a:pt x="72" y="410"/>
                    </a:lnTo>
                    <a:lnTo>
                      <a:pt x="72" y="446"/>
                    </a:lnTo>
                    <a:lnTo>
                      <a:pt x="72" y="464"/>
                    </a:lnTo>
                    <a:lnTo>
                      <a:pt x="72" y="482"/>
                    </a:lnTo>
                    <a:lnTo>
                      <a:pt x="72" y="508"/>
                    </a:lnTo>
                    <a:lnTo>
                      <a:pt x="77" y="526"/>
                    </a:lnTo>
                    <a:lnTo>
                      <a:pt x="77" y="544"/>
                    </a:lnTo>
                    <a:lnTo>
                      <a:pt x="77" y="553"/>
                    </a:lnTo>
                    <a:lnTo>
                      <a:pt x="77" y="562"/>
                    </a:lnTo>
                    <a:lnTo>
                      <a:pt x="77" y="580"/>
                    </a:lnTo>
                    <a:lnTo>
                      <a:pt x="77" y="589"/>
                    </a:lnTo>
                    <a:lnTo>
                      <a:pt x="77" y="589"/>
                    </a:lnTo>
                    <a:lnTo>
                      <a:pt x="77" y="598"/>
                    </a:lnTo>
                    <a:lnTo>
                      <a:pt x="77" y="607"/>
                    </a:lnTo>
                    <a:lnTo>
                      <a:pt x="81" y="607"/>
                    </a:lnTo>
                    <a:lnTo>
                      <a:pt x="81" y="616"/>
                    </a:lnTo>
                    <a:lnTo>
                      <a:pt x="81" y="616"/>
                    </a:lnTo>
                    <a:lnTo>
                      <a:pt x="81" y="616"/>
                    </a:lnTo>
                    <a:lnTo>
                      <a:pt x="81" y="616"/>
                    </a:lnTo>
                    <a:lnTo>
                      <a:pt x="81" y="616"/>
                    </a:lnTo>
                    <a:lnTo>
                      <a:pt x="81" y="607"/>
                    </a:lnTo>
                    <a:lnTo>
                      <a:pt x="81" y="607"/>
                    </a:lnTo>
                    <a:lnTo>
                      <a:pt x="81" y="598"/>
                    </a:lnTo>
                    <a:lnTo>
                      <a:pt x="86" y="589"/>
                    </a:lnTo>
                    <a:lnTo>
                      <a:pt x="86" y="580"/>
                    </a:lnTo>
                    <a:lnTo>
                      <a:pt x="86" y="571"/>
                    </a:lnTo>
                    <a:lnTo>
                      <a:pt x="86" y="562"/>
                    </a:lnTo>
                    <a:lnTo>
                      <a:pt x="86" y="544"/>
                    </a:lnTo>
                    <a:lnTo>
                      <a:pt x="86" y="535"/>
                    </a:lnTo>
                    <a:lnTo>
                      <a:pt x="86" y="517"/>
                    </a:lnTo>
                    <a:lnTo>
                      <a:pt x="86" y="508"/>
                    </a:lnTo>
                    <a:lnTo>
                      <a:pt x="91" y="473"/>
                    </a:lnTo>
                    <a:lnTo>
                      <a:pt x="91" y="401"/>
                    </a:lnTo>
                    <a:lnTo>
                      <a:pt x="91" y="383"/>
                    </a:lnTo>
                    <a:lnTo>
                      <a:pt x="91" y="357"/>
                    </a:lnTo>
                    <a:lnTo>
                      <a:pt x="91" y="321"/>
                    </a:lnTo>
                    <a:lnTo>
                      <a:pt x="96" y="241"/>
                    </a:lnTo>
                    <a:lnTo>
                      <a:pt x="96" y="223"/>
                    </a:lnTo>
                    <a:lnTo>
                      <a:pt x="96" y="205"/>
                    </a:lnTo>
                    <a:lnTo>
                      <a:pt x="96" y="169"/>
                    </a:lnTo>
                    <a:lnTo>
                      <a:pt x="100" y="151"/>
                    </a:lnTo>
                    <a:lnTo>
                      <a:pt x="100" y="133"/>
                    </a:lnTo>
                    <a:lnTo>
                      <a:pt x="100" y="98"/>
                    </a:lnTo>
                    <a:lnTo>
                      <a:pt x="100" y="89"/>
                    </a:lnTo>
                    <a:lnTo>
                      <a:pt x="100" y="71"/>
                    </a:lnTo>
                    <a:lnTo>
                      <a:pt x="100" y="62"/>
                    </a:lnTo>
                    <a:lnTo>
                      <a:pt x="100" y="44"/>
                    </a:lnTo>
                    <a:lnTo>
                      <a:pt x="100" y="35"/>
                    </a:lnTo>
                    <a:lnTo>
                      <a:pt x="105" y="26"/>
                    </a:lnTo>
                    <a:lnTo>
                      <a:pt x="105" y="17"/>
                    </a:lnTo>
                    <a:lnTo>
                      <a:pt x="105" y="17"/>
                    </a:lnTo>
                    <a:lnTo>
                      <a:pt x="105" y="8"/>
                    </a:lnTo>
                    <a:lnTo>
                      <a:pt x="105" y="0"/>
                    </a:lnTo>
                    <a:lnTo>
                      <a:pt x="105" y="0"/>
                    </a:lnTo>
                    <a:lnTo>
                      <a:pt x="105" y="0"/>
                    </a:lnTo>
                    <a:lnTo>
                      <a:pt x="105" y="0"/>
                    </a:lnTo>
                    <a:lnTo>
                      <a:pt x="105" y="0"/>
                    </a:lnTo>
                    <a:lnTo>
                      <a:pt x="110" y="0"/>
                    </a:lnTo>
                    <a:lnTo>
                      <a:pt x="110" y="8"/>
                    </a:lnTo>
                    <a:lnTo>
                      <a:pt x="110" y="8"/>
                    </a:lnTo>
                    <a:lnTo>
                      <a:pt x="110" y="17"/>
                    </a:lnTo>
                    <a:lnTo>
                      <a:pt x="110" y="26"/>
                    </a:lnTo>
                    <a:lnTo>
                      <a:pt x="110" y="35"/>
                    </a:lnTo>
                    <a:lnTo>
                      <a:pt x="110" y="44"/>
                    </a:lnTo>
                    <a:lnTo>
                      <a:pt x="110" y="53"/>
                    </a:lnTo>
                    <a:lnTo>
                      <a:pt x="110" y="62"/>
                    </a:lnTo>
                    <a:lnTo>
                      <a:pt x="115" y="71"/>
                    </a:lnTo>
                    <a:lnTo>
                      <a:pt x="115" y="89"/>
                    </a:lnTo>
                    <a:lnTo>
                      <a:pt x="115" y="98"/>
                    </a:lnTo>
                    <a:lnTo>
                      <a:pt x="115" y="133"/>
                    </a:lnTo>
                    <a:lnTo>
                      <a:pt x="115" y="196"/>
                    </a:lnTo>
                    <a:lnTo>
                      <a:pt x="115" y="214"/>
                    </a:lnTo>
                    <a:lnTo>
                      <a:pt x="120" y="232"/>
                    </a:lnTo>
                    <a:lnTo>
                      <a:pt x="120" y="267"/>
                    </a:lnTo>
                    <a:lnTo>
                      <a:pt x="120" y="339"/>
                    </a:lnTo>
                    <a:lnTo>
                      <a:pt x="120" y="366"/>
                    </a:lnTo>
                    <a:lnTo>
                      <a:pt x="120" y="383"/>
                    </a:lnTo>
                    <a:lnTo>
                      <a:pt x="124" y="419"/>
                    </a:lnTo>
                    <a:lnTo>
                      <a:pt x="124" y="482"/>
                    </a:lnTo>
                    <a:lnTo>
                      <a:pt x="124" y="500"/>
                    </a:lnTo>
                    <a:lnTo>
                      <a:pt x="124" y="508"/>
                    </a:lnTo>
                    <a:lnTo>
                      <a:pt x="124" y="526"/>
                    </a:lnTo>
                    <a:lnTo>
                      <a:pt x="124" y="535"/>
                    </a:lnTo>
                    <a:lnTo>
                      <a:pt x="129" y="553"/>
                    </a:lnTo>
                    <a:lnTo>
                      <a:pt x="129" y="562"/>
                    </a:lnTo>
                    <a:lnTo>
                      <a:pt x="129" y="571"/>
                    </a:lnTo>
                    <a:lnTo>
                      <a:pt x="129" y="580"/>
                    </a:lnTo>
                    <a:lnTo>
                      <a:pt x="129" y="589"/>
                    </a:lnTo>
                    <a:lnTo>
                      <a:pt x="129" y="598"/>
                    </a:lnTo>
                    <a:lnTo>
                      <a:pt x="129" y="598"/>
                    </a:lnTo>
                    <a:lnTo>
                      <a:pt x="129" y="607"/>
                    </a:lnTo>
                    <a:lnTo>
                      <a:pt x="129" y="607"/>
                    </a:lnTo>
                    <a:lnTo>
                      <a:pt x="134" y="616"/>
                    </a:lnTo>
                    <a:lnTo>
                      <a:pt x="134" y="616"/>
                    </a:lnTo>
                    <a:lnTo>
                      <a:pt x="134" y="616"/>
                    </a:lnTo>
                    <a:lnTo>
                      <a:pt x="134" y="616"/>
                    </a:lnTo>
                    <a:lnTo>
                      <a:pt x="134" y="616"/>
                    </a:lnTo>
                    <a:lnTo>
                      <a:pt x="134" y="607"/>
                    </a:lnTo>
                    <a:lnTo>
                      <a:pt x="134" y="607"/>
                    </a:lnTo>
                    <a:lnTo>
                      <a:pt x="134" y="598"/>
                    </a:lnTo>
                    <a:lnTo>
                      <a:pt x="134" y="589"/>
                    </a:lnTo>
                    <a:lnTo>
                      <a:pt x="134" y="589"/>
                    </a:lnTo>
                    <a:lnTo>
                      <a:pt x="139" y="580"/>
                    </a:lnTo>
                    <a:lnTo>
                      <a:pt x="139" y="562"/>
                    </a:lnTo>
                    <a:lnTo>
                      <a:pt x="139" y="553"/>
                    </a:lnTo>
                    <a:lnTo>
                      <a:pt x="139" y="544"/>
                    </a:lnTo>
                    <a:lnTo>
                      <a:pt x="139" y="535"/>
                    </a:lnTo>
                    <a:lnTo>
                      <a:pt x="139" y="517"/>
                    </a:lnTo>
                    <a:lnTo>
                      <a:pt x="139" y="508"/>
                    </a:lnTo>
                    <a:lnTo>
                      <a:pt x="139" y="473"/>
                    </a:lnTo>
                    <a:lnTo>
                      <a:pt x="144" y="455"/>
                    </a:lnTo>
                    <a:lnTo>
                      <a:pt x="144" y="437"/>
                    </a:lnTo>
                    <a:lnTo>
                      <a:pt x="144" y="401"/>
                    </a:lnTo>
                    <a:lnTo>
                      <a:pt x="144" y="321"/>
                    </a:lnTo>
                    <a:lnTo>
                      <a:pt x="144" y="303"/>
                    </a:lnTo>
                    <a:lnTo>
                      <a:pt x="148" y="276"/>
                    </a:lnTo>
                    <a:lnTo>
                      <a:pt x="148" y="241"/>
                    </a:lnTo>
                    <a:lnTo>
                      <a:pt x="148" y="160"/>
                    </a:lnTo>
                    <a:lnTo>
                      <a:pt x="148" y="142"/>
                    </a:lnTo>
                    <a:lnTo>
                      <a:pt x="148" y="125"/>
                    </a:lnTo>
                    <a:lnTo>
                      <a:pt x="153" y="116"/>
                    </a:lnTo>
                    <a:lnTo>
                      <a:pt x="153" y="98"/>
                    </a:lnTo>
                    <a:lnTo>
                      <a:pt x="153" y="80"/>
                    </a:lnTo>
                    <a:lnTo>
                      <a:pt x="153" y="71"/>
                    </a:lnTo>
                    <a:lnTo>
                      <a:pt x="153" y="53"/>
                    </a:lnTo>
                    <a:lnTo>
                      <a:pt x="153" y="44"/>
                    </a:lnTo>
                    <a:lnTo>
                      <a:pt x="153" y="35"/>
                    </a:lnTo>
                    <a:lnTo>
                      <a:pt x="153" y="26"/>
                    </a:lnTo>
                    <a:lnTo>
                      <a:pt x="153" y="17"/>
                    </a:lnTo>
                    <a:lnTo>
                      <a:pt x="158" y="8"/>
                    </a:lnTo>
                    <a:lnTo>
                      <a:pt x="158" y="8"/>
                    </a:lnTo>
                    <a:lnTo>
                      <a:pt x="158" y="0"/>
                    </a:lnTo>
                    <a:lnTo>
                      <a:pt x="158" y="0"/>
                    </a:lnTo>
                    <a:lnTo>
                      <a:pt x="158" y="0"/>
                    </a:lnTo>
                    <a:lnTo>
                      <a:pt x="158" y="0"/>
                    </a:lnTo>
                    <a:lnTo>
                      <a:pt x="158" y="0"/>
                    </a:lnTo>
                    <a:lnTo>
                      <a:pt x="158" y="0"/>
                    </a:lnTo>
                    <a:lnTo>
                      <a:pt x="163" y="8"/>
                    </a:lnTo>
                    <a:lnTo>
                      <a:pt x="163" y="17"/>
                    </a:lnTo>
                    <a:lnTo>
                      <a:pt x="163" y="17"/>
                    </a:lnTo>
                    <a:lnTo>
                      <a:pt x="163" y="26"/>
                    </a:lnTo>
                    <a:lnTo>
                      <a:pt x="163" y="35"/>
                    </a:lnTo>
                    <a:lnTo>
                      <a:pt x="163" y="44"/>
                    </a:lnTo>
                    <a:lnTo>
                      <a:pt x="163" y="62"/>
                    </a:lnTo>
                    <a:lnTo>
                      <a:pt x="163" y="71"/>
                    </a:lnTo>
                    <a:lnTo>
                      <a:pt x="163" y="89"/>
                    </a:lnTo>
                    <a:lnTo>
                      <a:pt x="168" y="98"/>
                    </a:lnTo>
                    <a:lnTo>
                      <a:pt x="168" y="116"/>
                    </a:lnTo>
                    <a:lnTo>
                      <a:pt x="168" y="151"/>
                    </a:lnTo>
                    <a:lnTo>
                      <a:pt x="168" y="169"/>
                    </a:lnTo>
                    <a:lnTo>
                      <a:pt x="168" y="187"/>
                    </a:lnTo>
                    <a:lnTo>
                      <a:pt x="168" y="223"/>
                    </a:lnTo>
                    <a:lnTo>
                      <a:pt x="172" y="303"/>
                    </a:lnTo>
                    <a:lnTo>
                      <a:pt x="172" y="330"/>
                    </a:lnTo>
                    <a:lnTo>
                      <a:pt x="172" y="348"/>
                    </a:lnTo>
                    <a:lnTo>
                      <a:pt x="172" y="383"/>
                    </a:lnTo>
                    <a:lnTo>
                      <a:pt x="177" y="464"/>
                    </a:lnTo>
                    <a:lnTo>
                      <a:pt x="177" y="482"/>
                    </a:lnTo>
                    <a:lnTo>
                      <a:pt x="177" y="491"/>
                    </a:lnTo>
                    <a:lnTo>
                      <a:pt x="177" y="508"/>
                    </a:lnTo>
                    <a:lnTo>
                      <a:pt x="177" y="526"/>
                    </a:lnTo>
                    <a:lnTo>
                      <a:pt x="177" y="535"/>
                    </a:lnTo>
                    <a:lnTo>
                      <a:pt x="177" y="544"/>
                    </a:lnTo>
                    <a:lnTo>
                      <a:pt x="177" y="562"/>
                    </a:lnTo>
                    <a:lnTo>
                      <a:pt x="182" y="571"/>
                    </a:lnTo>
                    <a:lnTo>
                      <a:pt x="182" y="580"/>
                    </a:lnTo>
                    <a:lnTo>
                      <a:pt x="182" y="589"/>
                    </a:lnTo>
                    <a:lnTo>
                      <a:pt x="182" y="598"/>
                    </a:lnTo>
                    <a:lnTo>
                      <a:pt x="182" y="598"/>
                    </a:lnTo>
                    <a:lnTo>
                      <a:pt x="182" y="607"/>
                    </a:lnTo>
                    <a:lnTo>
                      <a:pt x="182" y="607"/>
                    </a:lnTo>
                    <a:lnTo>
                      <a:pt x="182" y="616"/>
                    </a:lnTo>
                    <a:lnTo>
                      <a:pt x="182" y="616"/>
                    </a:lnTo>
                    <a:lnTo>
                      <a:pt x="187" y="616"/>
                    </a:lnTo>
                    <a:lnTo>
                      <a:pt x="187" y="616"/>
                    </a:lnTo>
                    <a:lnTo>
                      <a:pt x="187" y="616"/>
                    </a:lnTo>
                    <a:lnTo>
                      <a:pt x="187" y="607"/>
                    </a:lnTo>
                    <a:lnTo>
                      <a:pt x="187" y="607"/>
                    </a:lnTo>
                    <a:lnTo>
                      <a:pt x="187" y="598"/>
                    </a:lnTo>
                    <a:lnTo>
                      <a:pt x="187" y="589"/>
                    </a:lnTo>
                    <a:lnTo>
                      <a:pt x="187" y="580"/>
                    </a:lnTo>
                    <a:lnTo>
                      <a:pt x="187" y="580"/>
                    </a:lnTo>
                    <a:lnTo>
                      <a:pt x="191" y="562"/>
                    </a:lnTo>
                    <a:lnTo>
                      <a:pt x="191" y="553"/>
                    </a:lnTo>
                    <a:lnTo>
                      <a:pt x="191" y="544"/>
                    </a:lnTo>
                    <a:lnTo>
                      <a:pt x="191" y="526"/>
                    </a:lnTo>
                    <a:lnTo>
                      <a:pt x="191" y="517"/>
                    </a:lnTo>
                    <a:lnTo>
                      <a:pt x="191" y="491"/>
                    </a:lnTo>
                    <a:lnTo>
                      <a:pt x="191" y="473"/>
                    </a:lnTo>
                    <a:lnTo>
                      <a:pt x="191" y="455"/>
                    </a:lnTo>
                    <a:lnTo>
                      <a:pt x="196" y="419"/>
                    </a:lnTo>
                    <a:lnTo>
                      <a:pt x="196" y="348"/>
                    </a:lnTo>
                    <a:lnTo>
                      <a:pt x="196" y="330"/>
                    </a:lnTo>
                    <a:lnTo>
                      <a:pt x="196" y="312"/>
                    </a:lnTo>
                    <a:lnTo>
                      <a:pt x="196" y="267"/>
                    </a:lnTo>
                    <a:lnTo>
                      <a:pt x="201" y="196"/>
                    </a:lnTo>
                    <a:lnTo>
                      <a:pt x="201" y="178"/>
                    </a:lnTo>
                    <a:lnTo>
                      <a:pt x="201" y="160"/>
                    </a:lnTo>
                    <a:lnTo>
                      <a:pt x="201" y="133"/>
                    </a:lnTo>
                    <a:lnTo>
                      <a:pt x="201" y="116"/>
                    </a:lnTo>
                    <a:lnTo>
                      <a:pt x="201" y="98"/>
                    </a:lnTo>
                    <a:lnTo>
                      <a:pt x="206" y="71"/>
                    </a:lnTo>
                    <a:lnTo>
                      <a:pt x="206" y="62"/>
                    </a:lnTo>
                    <a:lnTo>
                      <a:pt x="206" y="53"/>
                    </a:lnTo>
                    <a:lnTo>
                      <a:pt x="206" y="44"/>
                    </a:lnTo>
                    <a:lnTo>
                      <a:pt x="206" y="35"/>
                    </a:lnTo>
                    <a:lnTo>
                      <a:pt x="206" y="26"/>
                    </a:lnTo>
                    <a:lnTo>
                      <a:pt x="206" y="17"/>
                    </a:lnTo>
                    <a:lnTo>
                      <a:pt x="206" y="8"/>
                    </a:lnTo>
                    <a:lnTo>
                      <a:pt x="211" y="8"/>
                    </a:lnTo>
                    <a:lnTo>
                      <a:pt x="211" y="0"/>
                    </a:lnTo>
                    <a:lnTo>
                      <a:pt x="211" y="0"/>
                    </a:lnTo>
                    <a:lnTo>
                      <a:pt x="211" y="0"/>
                    </a:lnTo>
                    <a:lnTo>
                      <a:pt x="211" y="0"/>
                    </a:lnTo>
                    <a:lnTo>
                      <a:pt x="211" y="0"/>
                    </a:lnTo>
                    <a:lnTo>
                      <a:pt x="211" y="0"/>
                    </a:lnTo>
                    <a:lnTo>
                      <a:pt x="211" y="8"/>
                    </a:lnTo>
                    <a:lnTo>
                      <a:pt x="211" y="8"/>
                    </a:lnTo>
                    <a:lnTo>
                      <a:pt x="215" y="17"/>
                    </a:lnTo>
                    <a:lnTo>
                      <a:pt x="215" y="26"/>
                    </a:lnTo>
                    <a:lnTo>
                      <a:pt x="215" y="26"/>
                    </a:lnTo>
                    <a:lnTo>
                      <a:pt x="215" y="35"/>
                    </a:lnTo>
                    <a:lnTo>
                      <a:pt x="215" y="44"/>
                    </a:lnTo>
                    <a:lnTo>
                      <a:pt x="215" y="62"/>
                    </a:lnTo>
                    <a:lnTo>
                      <a:pt x="215" y="80"/>
                    </a:lnTo>
                    <a:lnTo>
                      <a:pt x="215" y="98"/>
                    </a:lnTo>
                    <a:lnTo>
                      <a:pt x="215" y="107"/>
                    </a:lnTo>
                    <a:lnTo>
                      <a:pt x="220" y="142"/>
                    </a:lnTo>
                    <a:lnTo>
                      <a:pt x="220" y="205"/>
                    </a:lnTo>
                    <a:lnTo>
                      <a:pt x="225" y="357"/>
                    </a:lnTo>
                    <a:lnTo>
                      <a:pt x="225" y="375"/>
                    </a:lnTo>
                    <a:lnTo>
                      <a:pt x="225" y="392"/>
                    </a:lnTo>
                    <a:lnTo>
                      <a:pt x="225" y="428"/>
                    </a:lnTo>
                    <a:lnTo>
                      <a:pt x="225" y="446"/>
                    </a:lnTo>
                    <a:lnTo>
                      <a:pt x="230" y="464"/>
                    </a:lnTo>
                    <a:lnTo>
                      <a:pt x="230" y="491"/>
                    </a:lnTo>
                    <a:lnTo>
                      <a:pt x="230" y="508"/>
                    </a:lnTo>
                    <a:lnTo>
                      <a:pt x="230" y="517"/>
                    </a:lnTo>
                    <a:lnTo>
                      <a:pt x="230" y="535"/>
                    </a:lnTo>
                    <a:lnTo>
                      <a:pt x="230" y="544"/>
                    </a:lnTo>
                    <a:lnTo>
                      <a:pt x="230" y="553"/>
                    </a:lnTo>
                    <a:lnTo>
                      <a:pt x="230" y="571"/>
                    </a:lnTo>
                    <a:lnTo>
                      <a:pt x="230" y="580"/>
                    </a:lnTo>
                    <a:lnTo>
                      <a:pt x="235" y="589"/>
                    </a:lnTo>
                    <a:lnTo>
                      <a:pt x="235" y="589"/>
                    </a:lnTo>
                    <a:lnTo>
                      <a:pt x="235" y="598"/>
                    </a:lnTo>
                    <a:lnTo>
                      <a:pt x="235" y="607"/>
                    </a:lnTo>
                    <a:lnTo>
                      <a:pt x="235" y="607"/>
                    </a:lnTo>
                    <a:lnTo>
                      <a:pt x="235" y="616"/>
                    </a:lnTo>
                    <a:lnTo>
                      <a:pt x="235" y="616"/>
                    </a:lnTo>
                    <a:lnTo>
                      <a:pt x="235" y="616"/>
                    </a:lnTo>
                    <a:lnTo>
                      <a:pt x="235" y="616"/>
                    </a:lnTo>
                    <a:lnTo>
                      <a:pt x="239" y="616"/>
                    </a:lnTo>
                    <a:lnTo>
                      <a:pt x="239" y="607"/>
                    </a:lnTo>
                    <a:lnTo>
                      <a:pt x="239" y="607"/>
                    </a:lnTo>
                    <a:lnTo>
                      <a:pt x="239" y="598"/>
                    </a:lnTo>
                    <a:lnTo>
                      <a:pt x="239" y="598"/>
                    </a:lnTo>
                    <a:lnTo>
                      <a:pt x="239" y="589"/>
                    </a:lnTo>
                    <a:lnTo>
                      <a:pt x="239" y="580"/>
                    </a:lnTo>
                    <a:lnTo>
                      <a:pt x="239" y="571"/>
                    </a:lnTo>
                    <a:lnTo>
                      <a:pt x="239" y="562"/>
                    </a:lnTo>
                    <a:lnTo>
                      <a:pt x="239" y="553"/>
                    </a:lnTo>
                    <a:lnTo>
                      <a:pt x="244" y="535"/>
                    </a:lnTo>
                    <a:lnTo>
                      <a:pt x="244" y="526"/>
                    </a:lnTo>
                    <a:lnTo>
                      <a:pt x="244" y="508"/>
                    </a:lnTo>
                    <a:lnTo>
                      <a:pt x="244" y="491"/>
                    </a:lnTo>
                    <a:lnTo>
                      <a:pt x="244" y="455"/>
                    </a:lnTo>
                    <a:lnTo>
                      <a:pt x="244" y="437"/>
                    </a:lnTo>
                    <a:lnTo>
                      <a:pt x="244" y="419"/>
                    </a:lnTo>
                    <a:lnTo>
                      <a:pt x="249" y="383"/>
                    </a:lnTo>
                    <a:lnTo>
                      <a:pt x="249" y="303"/>
                    </a:lnTo>
                    <a:lnTo>
                      <a:pt x="249" y="285"/>
                    </a:lnTo>
                    <a:lnTo>
                      <a:pt x="249" y="258"/>
                    </a:lnTo>
                    <a:lnTo>
                      <a:pt x="254" y="223"/>
                    </a:lnTo>
                    <a:lnTo>
                      <a:pt x="254" y="205"/>
                    </a:lnTo>
                    <a:lnTo>
                      <a:pt x="254" y="187"/>
                    </a:lnTo>
                    <a:lnTo>
                      <a:pt x="254" y="151"/>
                    </a:lnTo>
                    <a:lnTo>
                      <a:pt x="254" y="133"/>
                    </a:lnTo>
                    <a:lnTo>
                      <a:pt x="254" y="116"/>
                    </a:lnTo>
                    <a:lnTo>
                      <a:pt x="254" y="98"/>
                    </a:lnTo>
                    <a:lnTo>
                      <a:pt x="254" y="89"/>
                    </a:lnTo>
                    <a:lnTo>
                      <a:pt x="258" y="71"/>
                    </a:lnTo>
                    <a:lnTo>
                      <a:pt x="258" y="62"/>
                    </a:lnTo>
                    <a:lnTo>
                      <a:pt x="258" y="44"/>
                    </a:lnTo>
                    <a:lnTo>
                      <a:pt x="258" y="35"/>
                    </a:lnTo>
                    <a:lnTo>
                      <a:pt x="258" y="26"/>
                    </a:lnTo>
                    <a:lnTo>
                      <a:pt x="258" y="17"/>
                    </a:lnTo>
                    <a:lnTo>
                      <a:pt x="258" y="17"/>
                    </a:lnTo>
                    <a:lnTo>
                      <a:pt x="258" y="8"/>
                    </a:lnTo>
                    <a:lnTo>
                      <a:pt x="258" y="0"/>
                    </a:lnTo>
                    <a:lnTo>
                      <a:pt x="263" y="0"/>
                    </a:lnTo>
                    <a:lnTo>
                      <a:pt x="263" y="0"/>
                    </a:lnTo>
                    <a:lnTo>
                      <a:pt x="263" y="0"/>
                    </a:lnTo>
                    <a:lnTo>
                      <a:pt x="263" y="0"/>
                    </a:lnTo>
                    <a:lnTo>
                      <a:pt x="263" y="0"/>
                    </a:lnTo>
                    <a:lnTo>
                      <a:pt x="263" y="8"/>
                    </a:lnTo>
                    <a:lnTo>
                      <a:pt x="263" y="8"/>
                    </a:lnTo>
                    <a:lnTo>
                      <a:pt x="263" y="17"/>
                    </a:lnTo>
                    <a:lnTo>
                      <a:pt x="263" y="26"/>
                    </a:lnTo>
                    <a:lnTo>
                      <a:pt x="268" y="35"/>
                    </a:lnTo>
                    <a:lnTo>
                      <a:pt x="268" y="44"/>
                    </a:lnTo>
                    <a:lnTo>
                      <a:pt x="268" y="53"/>
                    </a:lnTo>
                    <a:lnTo>
                      <a:pt x="268" y="71"/>
                    </a:lnTo>
                    <a:lnTo>
                      <a:pt x="268" y="98"/>
                    </a:lnTo>
                    <a:lnTo>
                      <a:pt x="268" y="107"/>
                    </a:lnTo>
                    <a:lnTo>
                      <a:pt x="268" y="125"/>
                    </a:lnTo>
                    <a:lnTo>
                      <a:pt x="273" y="160"/>
                    </a:lnTo>
                    <a:lnTo>
                      <a:pt x="273" y="178"/>
                    </a:lnTo>
                    <a:lnTo>
                      <a:pt x="273" y="196"/>
                    </a:lnTo>
                    <a:lnTo>
                      <a:pt x="273" y="241"/>
                    </a:lnTo>
                    <a:lnTo>
                      <a:pt x="278" y="321"/>
                    </a:lnTo>
                    <a:lnTo>
                      <a:pt x="278" y="339"/>
                    </a:lnTo>
                    <a:lnTo>
                      <a:pt x="278" y="357"/>
                    </a:lnTo>
                    <a:lnTo>
                      <a:pt x="278" y="392"/>
                    </a:lnTo>
                    <a:lnTo>
                      <a:pt x="278" y="410"/>
                    </a:lnTo>
                    <a:lnTo>
                      <a:pt x="278" y="428"/>
                    </a:lnTo>
                    <a:lnTo>
                      <a:pt x="278" y="464"/>
                    </a:lnTo>
                    <a:lnTo>
                      <a:pt x="278" y="482"/>
                    </a:lnTo>
                    <a:lnTo>
                      <a:pt x="282" y="491"/>
                    </a:lnTo>
                    <a:lnTo>
                      <a:pt x="282" y="508"/>
                    </a:lnTo>
                    <a:lnTo>
                      <a:pt x="282" y="517"/>
                    </a:lnTo>
                    <a:lnTo>
                      <a:pt x="282" y="535"/>
                    </a:lnTo>
                    <a:lnTo>
                      <a:pt x="282" y="544"/>
                    </a:lnTo>
                    <a:lnTo>
                      <a:pt x="282" y="562"/>
                    </a:lnTo>
                    <a:lnTo>
                      <a:pt x="282" y="571"/>
                    </a:lnTo>
                    <a:lnTo>
                      <a:pt x="282" y="580"/>
                    </a:lnTo>
                    <a:lnTo>
                      <a:pt x="282" y="589"/>
                    </a:lnTo>
                    <a:lnTo>
                      <a:pt x="287" y="598"/>
                    </a:lnTo>
                    <a:lnTo>
                      <a:pt x="287" y="598"/>
                    </a:lnTo>
                    <a:lnTo>
                      <a:pt x="287" y="607"/>
                    </a:lnTo>
                    <a:lnTo>
                      <a:pt x="287" y="607"/>
                    </a:lnTo>
                    <a:lnTo>
                      <a:pt x="287" y="616"/>
                    </a:lnTo>
                    <a:lnTo>
                      <a:pt x="287" y="616"/>
                    </a:lnTo>
                    <a:lnTo>
                      <a:pt x="287" y="616"/>
                    </a:lnTo>
                    <a:lnTo>
                      <a:pt x="287" y="616"/>
                    </a:lnTo>
                    <a:lnTo>
                      <a:pt x="287" y="616"/>
                    </a:lnTo>
                    <a:lnTo>
                      <a:pt x="287" y="607"/>
                    </a:lnTo>
                    <a:lnTo>
                      <a:pt x="292" y="607"/>
                    </a:lnTo>
                    <a:lnTo>
                      <a:pt x="292" y="598"/>
                    </a:lnTo>
                    <a:lnTo>
                      <a:pt x="292" y="598"/>
                    </a:lnTo>
                    <a:lnTo>
                      <a:pt x="292" y="589"/>
                    </a:lnTo>
                    <a:lnTo>
                      <a:pt x="292" y="580"/>
                    </a:lnTo>
                    <a:lnTo>
                      <a:pt x="292" y="571"/>
                    </a:lnTo>
                    <a:lnTo>
                      <a:pt x="292" y="562"/>
                    </a:lnTo>
                    <a:lnTo>
                      <a:pt x="292" y="544"/>
                    </a:lnTo>
                    <a:lnTo>
                      <a:pt x="292" y="535"/>
                    </a:lnTo>
                    <a:lnTo>
                      <a:pt x="297" y="517"/>
                    </a:lnTo>
                    <a:lnTo>
                      <a:pt x="297" y="491"/>
                    </a:lnTo>
                    <a:lnTo>
                      <a:pt x="297" y="473"/>
                    </a:lnTo>
                    <a:lnTo>
                      <a:pt x="297" y="464"/>
                    </a:lnTo>
                    <a:lnTo>
                      <a:pt x="297" y="428"/>
                    </a:lnTo>
                    <a:lnTo>
                      <a:pt x="302" y="357"/>
                    </a:lnTo>
                    <a:lnTo>
                      <a:pt x="302" y="339"/>
                    </a:lnTo>
                    <a:lnTo>
                      <a:pt x="302" y="321"/>
                    </a:lnTo>
                    <a:lnTo>
                      <a:pt x="302" y="276"/>
                    </a:lnTo>
                    <a:lnTo>
                      <a:pt x="302" y="205"/>
                    </a:lnTo>
                    <a:lnTo>
                      <a:pt x="306" y="187"/>
                    </a:lnTo>
                    <a:lnTo>
                      <a:pt x="306" y="169"/>
                    </a:lnTo>
                    <a:lnTo>
                      <a:pt x="306" y="133"/>
                    </a:lnTo>
                    <a:lnTo>
                      <a:pt x="306" y="125"/>
                    </a:lnTo>
                    <a:lnTo>
                      <a:pt x="306" y="107"/>
                    </a:lnTo>
                    <a:lnTo>
                      <a:pt x="306" y="80"/>
                    </a:lnTo>
                    <a:lnTo>
                      <a:pt x="306" y="62"/>
                    </a:lnTo>
                    <a:lnTo>
                      <a:pt x="311" y="53"/>
                    </a:lnTo>
                    <a:lnTo>
                      <a:pt x="311" y="44"/>
                    </a:lnTo>
                    <a:lnTo>
                      <a:pt x="311" y="35"/>
                    </a:lnTo>
                    <a:lnTo>
                      <a:pt x="311" y="26"/>
                    </a:lnTo>
                    <a:lnTo>
                      <a:pt x="311" y="17"/>
                    </a:lnTo>
                    <a:lnTo>
                      <a:pt x="311" y="8"/>
                    </a:lnTo>
                    <a:lnTo>
                      <a:pt x="311" y="8"/>
                    </a:lnTo>
                    <a:lnTo>
                      <a:pt x="311" y="0"/>
                    </a:lnTo>
                    <a:lnTo>
                      <a:pt x="311" y="0"/>
                    </a:lnTo>
                    <a:lnTo>
                      <a:pt x="316" y="0"/>
                    </a:lnTo>
                    <a:lnTo>
                      <a:pt x="316" y="0"/>
                    </a:lnTo>
                    <a:lnTo>
                      <a:pt x="316" y="0"/>
                    </a:lnTo>
                    <a:lnTo>
                      <a:pt x="316" y="8"/>
                    </a:lnTo>
                    <a:lnTo>
                      <a:pt x="316" y="8"/>
                    </a:lnTo>
                    <a:lnTo>
                      <a:pt x="316" y="17"/>
                    </a:lnTo>
                    <a:lnTo>
                      <a:pt x="316" y="26"/>
                    </a:lnTo>
                    <a:lnTo>
                      <a:pt x="316" y="35"/>
                    </a:lnTo>
                    <a:lnTo>
                      <a:pt x="321" y="44"/>
                    </a:lnTo>
                    <a:lnTo>
                      <a:pt x="321" y="62"/>
                    </a:lnTo>
                    <a:lnTo>
                      <a:pt x="321" y="71"/>
                    </a:lnTo>
                    <a:lnTo>
                      <a:pt x="321" y="89"/>
                    </a:lnTo>
                    <a:lnTo>
                      <a:pt x="321" y="116"/>
                    </a:lnTo>
                    <a:lnTo>
                      <a:pt x="321" y="133"/>
                    </a:lnTo>
                    <a:lnTo>
                      <a:pt x="321" y="151"/>
                    </a:lnTo>
                    <a:lnTo>
                      <a:pt x="326" y="187"/>
                    </a:lnTo>
                    <a:lnTo>
                      <a:pt x="326" y="267"/>
                    </a:lnTo>
                    <a:lnTo>
                      <a:pt x="326" y="294"/>
                    </a:lnTo>
                    <a:lnTo>
                      <a:pt x="326" y="312"/>
                    </a:lnTo>
                    <a:lnTo>
                      <a:pt x="330" y="357"/>
                    </a:lnTo>
                  </a:path>
                </a:pathLst>
              </a:custGeom>
              <a:noFill/>
              <a:ln w="15875">
                <a:solidFill>
                  <a:srgbClr val="88F6FF"/>
                </a:solidFill>
                <a:prstDash val="solid"/>
                <a:round/>
                <a:headEnd/>
                <a:tailEnd/>
              </a:ln>
            </p:spPr>
            <p:txBody>
              <a:bodyPr/>
              <a:lstStyle/>
              <a:p>
                <a:endParaRPr lang="es-ES"/>
              </a:p>
            </p:txBody>
          </p:sp>
          <p:sp>
            <p:nvSpPr>
              <p:cNvPr id="59468" name="Freeform 76"/>
              <p:cNvSpPr>
                <a:spLocks/>
              </p:cNvSpPr>
              <p:nvPr/>
            </p:nvSpPr>
            <p:spPr bwMode="auto">
              <a:xfrm>
                <a:off x="2464" y="2852"/>
                <a:ext cx="15" cy="259"/>
              </a:xfrm>
              <a:custGeom>
                <a:avLst/>
                <a:gdLst/>
                <a:ahLst/>
                <a:cxnLst>
                  <a:cxn ang="0">
                    <a:pos x="0" y="0"/>
                  </a:cxn>
                  <a:cxn ang="0">
                    <a:pos x="0" y="18"/>
                  </a:cxn>
                  <a:cxn ang="0">
                    <a:pos x="0" y="35"/>
                  </a:cxn>
                  <a:cxn ang="0">
                    <a:pos x="0" y="80"/>
                  </a:cxn>
                  <a:cxn ang="0">
                    <a:pos x="0" y="98"/>
                  </a:cxn>
                  <a:cxn ang="0">
                    <a:pos x="0" y="116"/>
                  </a:cxn>
                  <a:cxn ang="0">
                    <a:pos x="0" y="134"/>
                  </a:cxn>
                  <a:cxn ang="0">
                    <a:pos x="5" y="151"/>
                  </a:cxn>
                  <a:cxn ang="0">
                    <a:pos x="5" y="169"/>
                  </a:cxn>
                  <a:cxn ang="0">
                    <a:pos x="5" y="178"/>
                  </a:cxn>
                  <a:cxn ang="0">
                    <a:pos x="5" y="196"/>
                  </a:cxn>
                  <a:cxn ang="0">
                    <a:pos x="5" y="205"/>
                  </a:cxn>
                  <a:cxn ang="0">
                    <a:pos x="5" y="214"/>
                  </a:cxn>
                  <a:cxn ang="0">
                    <a:pos x="5" y="223"/>
                  </a:cxn>
                  <a:cxn ang="0">
                    <a:pos x="5" y="232"/>
                  </a:cxn>
                  <a:cxn ang="0">
                    <a:pos x="5" y="241"/>
                  </a:cxn>
                  <a:cxn ang="0">
                    <a:pos x="10" y="250"/>
                  </a:cxn>
                  <a:cxn ang="0">
                    <a:pos x="10" y="250"/>
                  </a:cxn>
                  <a:cxn ang="0">
                    <a:pos x="10" y="259"/>
                  </a:cxn>
                  <a:cxn ang="0">
                    <a:pos x="10" y="259"/>
                  </a:cxn>
                  <a:cxn ang="0">
                    <a:pos x="10" y="259"/>
                  </a:cxn>
                  <a:cxn ang="0">
                    <a:pos x="10" y="259"/>
                  </a:cxn>
                  <a:cxn ang="0">
                    <a:pos x="10" y="250"/>
                  </a:cxn>
                  <a:cxn ang="0">
                    <a:pos x="10" y="250"/>
                  </a:cxn>
                  <a:cxn ang="0">
                    <a:pos x="15" y="241"/>
                  </a:cxn>
                  <a:cxn ang="0">
                    <a:pos x="15" y="241"/>
                  </a:cxn>
                  <a:cxn ang="0">
                    <a:pos x="15" y="232"/>
                  </a:cxn>
                  <a:cxn ang="0">
                    <a:pos x="15" y="223"/>
                  </a:cxn>
                </a:cxnLst>
                <a:rect l="0" t="0" r="r" b="b"/>
                <a:pathLst>
                  <a:path w="15" h="259">
                    <a:moveTo>
                      <a:pt x="0" y="0"/>
                    </a:moveTo>
                    <a:lnTo>
                      <a:pt x="0" y="18"/>
                    </a:lnTo>
                    <a:lnTo>
                      <a:pt x="0" y="35"/>
                    </a:lnTo>
                    <a:lnTo>
                      <a:pt x="0" y="80"/>
                    </a:lnTo>
                    <a:lnTo>
                      <a:pt x="0" y="98"/>
                    </a:lnTo>
                    <a:lnTo>
                      <a:pt x="0" y="116"/>
                    </a:lnTo>
                    <a:lnTo>
                      <a:pt x="0" y="134"/>
                    </a:lnTo>
                    <a:lnTo>
                      <a:pt x="5" y="151"/>
                    </a:lnTo>
                    <a:lnTo>
                      <a:pt x="5" y="169"/>
                    </a:lnTo>
                    <a:lnTo>
                      <a:pt x="5" y="178"/>
                    </a:lnTo>
                    <a:lnTo>
                      <a:pt x="5" y="196"/>
                    </a:lnTo>
                    <a:lnTo>
                      <a:pt x="5" y="205"/>
                    </a:lnTo>
                    <a:lnTo>
                      <a:pt x="5" y="214"/>
                    </a:lnTo>
                    <a:lnTo>
                      <a:pt x="5" y="223"/>
                    </a:lnTo>
                    <a:lnTo>
                      <a:pt x="5" y="232"/>
                    </a:lnTo>
                    <a:lnTo>
                      <a:pt x="5" y="241"/>
                    </a:lnTo>
                    <a:lnTo>
                      <a:pt x="10" y="250"/>
                    </a:lnTo>
                    <a:lnTo>
                      <a:pt x="10" y="250"/>
                    </a:lnTo>
                    <a:lnTo>
                      <a:pt x="10" y="259"/>
                    </a:lnTo>
                    <a:lnTo>
                      <a:pt x="10" y="259"/>
                    </a:lnTo>
                    <a:lnTo>
                      <a:pt x="10" y="259"/>
                    </a:lnTo>
                    <a:lnTo>
                      <a:pt x="10" y="259"/>
                    </a:lnTo>
                    <a:lnTo>
                      <a:pt x="10" y="250"/>
                    </a:lnTo>
                    <a:lnTo>
                      <a:pt x="10" y="250"/>
                    </a:lnTo>
                    <a:lnTo>
                      <a:pt x="15" y="241"/>
                    </a:lnTo>
                    <a:lnTo>
                      <a:pt x="15" y="241"/>
                    </a:lnTo>
                    <a:lnTo>
                      <a:pt x="15" y="232"/>
                    </a:lnTo>
                    <a:lnTo>
                      <a:pt x="15" y="223"/>
                    </a:lnTo>
                  </a:path>
                </a:pathLst>
              </a:custGeom>
              <a:noFill/>
              <a:ln w="15875">
                <a:solidFill>
                  <a:srgbClr val="88F6FF"/>
                </a:solidFill>
                <a:prstDash val="solid"/>
                <a:round/>
                <a:headEnd/>
                <a:tailEnd/>
              </a:ln>
            </p:spPr>
            <p:txBody>
              <a:bodyPr/>
              <a:lstStyle/>
              <a:p>
                <a:endParaRPr lang="es-ES"/>
              </a:p>
            </p:txBody>
          </p:sp>
        </p:grpSp>
        <p:sp>
          <p:nvSpPr>
            <p:cNvPr id="59498" name="Rectangle 106"/>
            <p:cNvSpPr>
              <a:spLocks noChangeArrowheads="1"/>
            </p:cNvSpPr>
            <p:nvPr/>
          </p:nvSpPr>
          <p:spPr bwMode="auto">
            <a:xfrm>
              <a:off x="476" y="3339"/>
              <a:ext cx="1207" cy="233"/>
            </a:xfrm>
            <a:prstGeom prst="rect">
              <a:avLst/>
            </a:prstGeom>
            <a:noFill/>
            <a:ln w="9525">
              <a:noFill/>
              <a:miter lim="800000"/>
              <a:headEnd/>
              <a:tailEnd/>
            </a:ln>
            <a:effectLst/>
          </p:spPr>
          <p:txBody>
            <a:bodyPr wrap="none">
              <a:spAutoFit/>
            </a:bodyPr>
            <a:lstStyle/>
            <a:p>
              <a:r>
                <a:rPr lang="es-ES" dirty="0"/>
                <a:t>Señal </a:t>
              </a:r>
              <a:r>
                <a:rPr lang="es-ES" b="1" dirty="0"/>
                <a:t>portadora</a:t>
              </a:r>
              <a:endParaRPr lang="es-MX" b="1" dirty="0"/>
            </a:p>
          </p:txBody>
        </p:sp>
      </p:grpSp>
      <p:grpSp>
        <p:nvGrpSpPr>
          <p:cNvPr id="59503" name="Group 111"/>
          <p:cNvGrpSpPr>
            <a:grpSpLocks/>
          </p:cNvGrpSpPr>
          <p:nvPr/>
        </p:nvGrpSpPr>
        <p:grpSpPr bwMode="auto">
          <a:xfrm>
            <a:off x="5813426" y="3206750"/>
            <a:ext cx="3186113" cy="1593850"/>
            <a:chOff x="3662" y="2024"/>
            <a:chExt cx="2007" cy="1004"/>
          </a:xfrm>
        </p:grpSpPr>
        <p:grpSp>
          <p:nvGrpSpPr>
            <p:cNvPr id="59480" name="Group 88"/>
            <p:cNvGrpSpPr>
              <a:grpSpLocks/>
            </p:cNvGrpSpPr>
            <p:nvPr/>
          </p:nvGrpSpPr>
          <p:grpSpPr bwMode="auto">
            <a:xfrm>
              <a:off x="3833" y="2024"/>
              <a:ext cx="1700" cy="800"/>
              <a:chOff x="3288" y="1752"/>
              <a:chExt cx="1805" cy="936"/>
            </a:xfrm>
          </p:grpSpPr>
          <p:sp>
            <p:nvSpPr>
              <p:cNvPr id="59471" name="AutoShape 79"/>
              <p:cNvSpPr>
                <a:spLocks noChangeAspect="1" noChangeArrowheads="1" noTextEdit="1"/>
              </p:cNvSpPr>
              <p:nvPr/>
            </p:nvSpPr>
            <p:spPr bwMode="auto">
              <a:xfrm>
                <a:off x="3288" y="1752"/>
                <a:ext cx="1805" cy="936"/>
              </a:xfrm>
              <a:prstGeom prst="rect">
                <a:avLst/>
              </a:prstGeom>
              <a:noFill/>
              <a:ln w="9525">
                <a:noFill/>
                <a:miter lim="800000"/>
                <a:headEnd/>
                <a:tailEnd/>
              </a:ln>
            </p:spPr>
            <p:txBody>
              <a:bodyPr/>
              <a:lstStyle/>
              <a:p>
                <a:endParaRPr lang="es-ES"/>
              </a:p>
            </p:txBody>
          </p:sp>
          <p:sp>
            <p:nvSpPr>
              <p:cNvPr id="59474" name="Freeform 82"/>
              <p:cNvSpPr>
                <a:spLocks/>
              </p:cNvSpPr>
              <p:nvPr/>
            </p:nvSpPr>
            <p:spPr bwMode="auto">
              <a:xfrm>
                <a:off x="3323" y="1831"/>
                <a:ext cx="341" cy="778"/>
              </a:xfrm>
              <a:custGeom>
                <a:avLst/>
                <a:gdLst/>
                <a:ahLst/>
                <a:cxnLst>
                  <a:cxn ang="0">
                    <a:pos x="5" y="383"/>
                  </a:cxn>
                  <a:cxn ang="0">
                    <a:pos x="10" y="372"/>
                  </a:cxn>
                  <a:cxn ang="0">
                    <a:pos x="15" y="350"/>
                  </a:cxn>
                  <a:cxn ang="0">
                    <a:pos x="20" y="350"/>
                  </a:cxn>
                  <a:cxn ang="0">
                    <a:pos x="25" y="361"/>
                  </a:cxn>
                  <a:cxn ang="0">
                    <a:pos x="30" y="406"/>
                  </a:cxn>
                  <a:cxn ang="0">
                    <a:pos x="35" y="462"/>
                  </a:cxn>
                  <a:cxn ang="0">
                    <a:pos x="40" y="474"/>
                  </a:cxn>
                  <a:cxn ang="0">
                    <a:pos x="45" y="474"/>
                  </a:cxn>
                  <a:cxn ang="0">
                    <a:pos x="50" y="440"/>
                  </a:cxn>
                  <a:cxn ang="0">
                    <a:pos x="60" y="338"/>
                  </a:cxn>
                  <a:cxn ang="0">
                    <a:pos x="65" y="271"/>
                  </a:cxn>
                  <a:cxn ang="0">
                    <a:pos x="70" y="237"/>
                  </a:cxn>
                  <a:cxn ang="0">
                    <a:pos x="75" y="248"/>
                  </a:cxn>
                  <a:cxn ang="0">
                    <a:pos x="80" y="304"/>
                  </a:cxn>
                  <a:cxn ang="0">
                    <a:pos x="85" y="440"/>
                  </a:cxn>
                  <a:cxn ang="0">
                    <a:pos x="90" y="553"/>
                  </a:cxn>
                  <a:cxn ang="0">
                    <a:pos x="95" y="586"/>
                  </a:cxn>
                  <a:cxn ang="0">
                    <a:pos x="100" y="575"/>
                  </a:cxn>
                  <a:cxn ang="0">
                    <a:pos x="105" y="496"/>
                  </a:cxn>
                  <a:cxn ang="0">
                    <a:pos x="110" y="316"/>
                  </a:cxn>
                  <a:cxn ang="0">
                    <a:pos x="120" y="169"/>
                  </a:cxn>
                  <a:cxn ang="0">
                    <a:pos x="125" y="135"/>
                  </a:cxn>
                  <a:cxn ang="0">
                    <a:pos x="125" y="158"/>
                  </a:cxn>
                  <a:cxn ang="0">
                    <a:pos x="130" y="248"/>
                  </a:cxn>
                  <a:cxn ang="0">
                    <a:pos x="140" y="564"/>
                  </a:cxn>
                  <a:cxn ang="0">
                    <a:pos x="146" y="665"/>
                  </a:cxn>
                  <a:cxn ang="0">
                    <a:pos x="151" y="677"/>
                  </a:cxn>
                  <a:cxn ang="0">
                    <a:pos x="156" y="609"/>
                  </a:cxn>
                  <a:cxn ang="0">
                    <a:pos x="166" y="350"/>
                  </a:cxn>
                  <a:cxn ang="0">
                    <a:pos x="171" y="124"/>
                  </a:cxn>
                  <a:cxn ang="0">
                    <a:pos x="176" y="56"/>
                  </a:cxn>
                  <a:cxn ang="0">
                    <a:pos x="181" y="79"/>
                  </a:cxn>
                  <a:cxn ang="0">
                    <a:pos x="186" y="192"/>
                  </a:cxn>
                  <a:cxn ang="0">
                    <a:pos x="196" y="598"/>
                  </a:cxn>
                  <a:cxn ang="0">
                    <a:pos x="201" y="722"/>
                  </a:cxn>
                  <a:cxn ang="0">
                    <a:pos x="206" y="744"/>
                  </a:cxn>
                  <a:cxn ang="0">
                    <a:pos x="211" y="688"/>
                  </a:cxn>
                  <a:cxn ang="0">
                    <a:pos x="216" y="496"/>
                  </a:cxn>
                  <a:cxn ang="0">
                    <a:pos x="226" y="192"/>
                  </a:cxn>
                  <a:cxn ang="0">
                    <a:pos x="231" y="45"/>
                  </a:cxn>
                  <a:cxn ang="0">
                    <a:pos x="231" y="11"/>
                  </a:cxn>
                  <a:cxn ang="0">
                    <a:pos x="236" y="90"/>
                  </a:cxn>
                  <a:cxn ang="0">
                    <a:pos x="246" y="293"/>
                  </a:cxn>
                  <a:cxn ang="0">
                    <a:pos x="251" y="609"/>
                  </a:cxn>
                  <a:cxn ang="0">
                    <a:pos x="256" y="744"/>
                  </a:cxn>
                  <a:cxn ang="0">
                    <a:pos x="261" y="767"/>
                  </a:cxn>
                  <a:cxn ang="0">
                    <a:pos x="266" y="688"/>
                  </a:cxn>
                  <a:cxn ang="0">
                    <a:pos x="271" y="406"/>
                  </a:cxn>
                  <a:cxn ang="0">
                    <a:pos x="281" y="101"/>
                  </a:cxn>
                  <a:cxn ang="0">
                    <a:pos x="286" y="11"/>
                  </a:cxn>
                  <a:cxn ang="0">
                    <a:pos x="291" y="11"/>
                  </a:cxn>
                  <a:cxn ang="0">
                    <a:pos x="291" y="101"/>
                  </a:cxn>
                  <a:cxn ang="0">
                    <a:pos x="301" y="327"/>
                  </a:cxn>
                  <a:cxn ang="0">
                    <a:pos x="306" y="620"/>
                  </a:cxn>
                  <a:cxn ang="0">
                    <a:pos x="311" y="733"/>
                  </a:cxn>
                  <a:cxn ang="0">
                    <a:pos x="316" y="767"/>
                  </a:cxn>
                  <a:cxn ang="0">
                    <a:pos x="316" y="710"/>
                  </a:cxn>
                  <a:cxn ang="0">
                    <a:pos x="321" y="541"/>
                  </a:cxn>
                  <a:cxn ang="0">
                    <a:pos x="331" y="214"/>
                  </a:cxn>
                  <a:cxn ang="0">
                    <a:pos x="336" y="79"/>
                  </a:cxn>
                  <a:cxn ang="0">
                    <a:pos x="341" y="22"/>
                  </a:cxn>
                </a:cxnLst>
                <a:rect l="0" t="0" r="r" b="b"/>
                <a:pathLst>
                  <a:path w="341" h="778">
                    <a:moveTo>
                      <a:pt x="0" y="383"/>
                    </a:moveTo>
                    <a:lnTo>
                      <a:pt x="0" y="383"/>
                    </a:lnTo>
                    <a:lnTo>
                      <a:pt x="0" y="383"/>
                    </a:lnTo>
                    <a:lnTo>
                      <a:pt x="5" y="383"/>
                    </a:lnTo>
                    <a:lnTo>
                      <a:pt x="5" y="383"/>
                    </a:lnTo>
                    <a:lnTo>
                      <a:pt x="5" y="383"/>
                    </a:lnTo>
                    <a:lnTo>
                      <a:pt x="5" y="383"/>
                    </a:lnTo>
                    <a:lnTo>
                      <a:pt x="5" y="383"/>
                    </a:lnTo>
                    <a:lnTo>
                      <a:pt x="5" y="383"/>
                    </a:lnTo>
                    <a:lnTo>
                      <a:pt x="5" y="383"/>
                    </a:lnTo>
                    <a:lnTo>
                      <a:pt x="5" y="383"/>
                    </a:lnTo>
                    <a:lnTo>
                      <a:pt x="10" y="372"/>
                    </a:lnTo>
                    <a:lnTo>
                      <a:pt x="10" y="372"/>
                    </a:lnTo>
                    <a:lnTo>
                      <a:pt x="10" y="372"/>
                    </a:lnTo>
                    <a:lnTo>
                      <a:pt x="10" y="372"/>
                    </a:lnTo>
                    <a:lnTo>
                      <a:pt x="10" y="372"/>
                    </a:lnTo>
                    <a:lnTo>
                      <a:pt x="10" y="372"/>
                    </a:lnTo>
                    <a:lnTo>
                      <a:pt x="10" y="361"/>
                    </a:lnTo>
                    <a:lnTo>
                      <a:pt x="10" y="361"/>
                    </a:lnTo>
                    <a:lnTo>
                      <a:pt x="15" y="361"/>
                    </a:lnTo>
                    <a:lnTo>
                      <a:pt x="15" y="361"/>
                    </a:lnTo>
                    <a:lnTo>
                      <a:pt x="15" y="361"/>
                    </a:lnTo>
                    <a:lnTo>
                      <a:pt x="15" y="361"/>
                    </a:lnTo>
                    <a:lnTo>
                      <a:pt x="15" y="350"/>
                    </a:lnTo>
                    <a:lnTo>
                      <a:pt x="15" y="350"/>
                    </a:lnTo>
                    <a:lnTo>
                      <a:pt x="15" y="350"/>
                    </a:lnTo>
                    <a:lnTo>
                      <a:pt x="15" y="350"/>
                    </a:lnTo>
                    <a:lnTo>
                      <a:pt x="20" y="350"/>
                    </a:lnTo>
                    <a:lnTo>
                      <a:pt x="20" y="350"/>
                    </a:lnTo>
                    <a:lnTo>
                      <a:pt x="20" y="350"/>
                    </a:lnTo>
                    <a:lnTo>
                      <a:pt x="20" y="350"/>
                    </a:lnTo>
                    <a:lnTo>
                      <a:pt x="20" y="350"/>
                    </a:lnTo>
                    <a:lnTo>
                      <a:pt x="20" y="350"/>
                    </a:lnTo>
                    <a:lnTo>
                      <a:pt x="20" y="350"/>
                    </a:lnTo>
                    <a:lnTo>
                      <a:pt x="20" y="350"/>
                    </a:lnTo>
                    <a:lnTo>
                      <a:pt x="20" y="361"/>
                    </a:lnTo>
                    <a:lnTo>
                      <a:pt x="20" y="361"/>
                    </a:lnTo>
                    <a:lnTo>
                      <a:pt x="25" y="361"/>
                    </a:lnTo>
                    <a:lnTo>
                      <a:pt x="25" y="361"/>
                    </a:lnTo>
                    <a:lnTo>
                      <a:pt x="25" y="361"/>
                    </a:lnTo>
                    <a:lnTo>
                      <a:pt x="25" y="361"/>
                    </a:lnTo>
                    <a:lnTo>
                      <a:pt x="25" y="372"/>
                    </a:lnTo>
                    <a:lnTo>
                      <a:pt x="25" y="372"/>
                    </a:lnTo>
                    <a:lnTo>
                      <a:pt x="25" y="372"/>
                    </a:lnTo>
                    <a:lnTo>
                      <a:pt x="25" y="383"/>
                    </a:lnTo>
                    <a:lnTo>
                      <a:pt x="30" y="383"/>
                    </a:lnTo>
                    <a:lnTo>
                      <a:pt x="30" y="395"/>
                    </a:lnTo>
                    <a:lnTo>
                      <a:pt x="30" y="406"/>
                    </a:lnTo>
                    <a:lnTo>
                      <a:pt x="30" y="406"/>
                    </a:lnTo>
                    <a:lnTo>
                      <a:pt x="30" y="417"/>
                    </a:lnTo>
                    <a:lnTo>
                      <a:pt x="35" y="428"/>
                    </a:lnTo>
                    <a:lnTo>
                      <a:pt x="35" y="440"/>
                    </a:lnTo>
                    <a:lnTo>
                      <a:pt x="35" y="440"/>
                    </a:lnTo>
                    <a:lnTo>
                      <a:pt x="35" y="451"/>
                    </a:lnTo>
                    <a:lnTo>
                      <a:pt x="35" y="451"/>
                    </a:lnTo>
                    <a:lnTo>
                      <a:pt x="35" y="462"/>
                    </a:lnTo>
                    <a:lnTo>
                      <a:pt x="40" y="462"/>
                    </a:lnTo>
                    <a:lnTo>
                      <a:pt x="40" y="462"/>
                    </a:lnTo>
                    <a:lnTo>
                      <a:pt x="40" y="462"/>
                    </a:lnTo>
                    <a:lnTo>
                      <a:pt x="40" y="474"/>
                    </a:lnTo>
                    <a:lnTo>
                      <a:pt x="40" y="474"/>
                    </a:lnTo>
                    <a:lnTo>
                      <a:pt x="40" y="474"/>
                    </a:lnTo>
                    <a:lnTo>
                      <a:pt x="40" y="474"/>
                    </a:lnTo>
                    <a:lnTo>
                      <a:pt x="40" y="474"/>
                    </a:lnTo>
                    <a:lnTo>
                      <a:pt x="40" y="474"/>
                    </a:lnTo>
                    <a:lnTo>
                      <a:pt x="45" y="485"/>
                    </a:lnTo>
                    <a:lnTo>
                      <a:pt x="45" y="485"/>
                    </a:lnTo>
                    <a:lnTo>
                      <a:pt x="45" y="474"/>
                    </a:lnTo>
                    <a:lnTo>
                      <a:pt x="45" y="474"/>
                    </a:lnTo>
                    <a:lnTo>
                      <a:pt x="45" y="474"/>
                    </a:lnTo>
                    <a:lnTo>
                      <a:pt x="45" y="474"/>
                    </a:lnTo>
                    <a:lnTo>
                      <a:pt x="45" y="474"/>
                    </a:lnTo>
                    <a:lnTo>
                      <a:pt x="45" y="474"/>
                    </a:lnTo>
                    <a:lnTo>
                      <a:pt x="50" y="462"/>
                    </a:lnTo>
                    <a:lnTo>
                      <a:pt x="50" y="462"/>
                    </a:lnTo>
                    <a:lnTo>
                      <a:pt x="50" y="462"/>
                    </a:lnTo>
                    <a:lnTo>
                      <a:pt x="50" y="451"/>
                    </a:lnTo>
                    <a:lnTo>
                      <a:pt x="50" y="451"/>
                    </a:lnTo>
                    <a:lnTo>
                      <a:pt x="50" y="440"/>
                    </a:lnTo>
                    <a:lnTo>
                      <a:pt x="50" y="440"/>
                    </a:lnTo>
                    <a:lnTo>
                      <a:pt x="50" y="428"/>
                    </a:lnTo>
                    <a:lnTo>
                      <a:pt x="50" y="428"/>
                    </a:lnTo>
                    <a:lnTo>
                      <a:pt x="55" y="417"/>
                    </a:lnTo>
                    <a:lnTo>
                      <a:pt x="55" y="406"/>
                    </a:lnTo>
                    <a:lnTo>
                      <a:pt x="55" y="395"/>
                    </a:lnTo>
                    <a:lnTo>
                      <a:pt x="55" y="383"/>
                    </a:lnTo>
                    <a:lnTo>
                      <a:pt x="60" y="350"/>
                    </a:lnTo>
                    <a:lnTo>
                      <a:pt x="60" y="338"/>
                    </a:lnTo>
                    <a:lnTo>
                      <a:pt x="60" y="338"/>
                    </a:lnTo>
                    <a:lnTo>
                      <a:pt x="60" y="316"/>
                    </a:lnTo>
                    <a:lnTo>
                      <a:pt x="60" y="304"/>
                    </a:lnTo>
                    <a:lnTo>
                      <a:pt x="60" y="304"/>
                    </a:lnTo>
                    <a:lnTo>
                      <a:pt x="65" y="282"/>
                    </a:lnTo>
                    <a:lnTo>
                      <a:pt x="65" y="282"/>
                    </a:lnTo>
                    <a:lnTo>
                      <a:pt x="65" y="271"/>
                    </a:lnTo>
                    <a:lnTo>
                      <a:pt x="65" y="271"/>
                    </a:lnTo>
                    <a:lnTo>
                      <a:pt x="65" y="259"/>
                    </a:lnTo>
                    <a:lnTo>
                      <a:pt x="65" y="259"/>
                    </a:lnTo>
                    <a:lnTo>
                      <a:pt x="65" y="248"/>
                    </a:lnTo>
                    <a:lnTo>
                      <a:pt x="65" y="248"/>
                    </a:lnTo>
                    <a:lnTo>
                      <a:pt x="65" y="248"/>
                    </a:lnTo>
                    <a:lnTo>
                      <a:pt x="70" y="237"/>
                    </a:lnTo>
                    <a:lnTo>
                      <a:pt x="70" y="237"/>
                    </a:lnTo>
                    <a:lnTo>
                      <a:pt x="70" y="237"/>
                    </a:lnTo>
                    <a:lnTo>
                      <a:pt x="70" y="237"/>
                    </a:lnTo>
                    <a:lnTo>
                      <a:pt x="70" y="237"/>
                    </a:lnTo>
                    <a:lnTo>
                      <a:pt x="70" y="237"/>
                    </a:lnTo>
                    <a:lnTo>
                      <a:pt x="70" y="237"/>
                    </a:lnTo>
                    <a:lnTo>
                      <a:pt x="70" y="237"/>
                    </a:lnTo>
                    <a:lnTo>
                      <a:pt x="70" y="248"/>
                    </a:lnTo>
                    <a:lnTo>
                      <a:pt x="75" y="248"/>
                    </a:lnTo>
                    <a:lnTo>
                      <a:pt x="75" y="248"/>
                    </a:lnTo>
                    <a:lnTo>
                      <a:pt x="75" y="248"/>
                    </a:lnTo>
                    <a:lnTo>
                      <a:pt x="75" y="259"/>
                    </a:lnTo>
                    <a:lnTo>
                      <a:pt x="75" y="259"/>
                    </a:lnTo>
                    <a:lnTo>
                      <a:pt x="75" y="271"/>
                    </a:lnTo>
                    <a:lnTo>
                      <a:pt x="75" y="271"/>
                    </a:lnTo>
                    <a:lnTo>
                      <a:pt x="75" y="282"/>
                    </a:lnTo>
                    <a:lnTo>
                      <a:pt x="75" y="293"/>
                    </a:lnTo>
                    <a:lnTo>
                      <a:pt x="80" y="304"/>
                    </a:lnTo>
                    <a:lnTo>
                      <a:pt x="80" y="316"/>
                    </a:lnTo>
                    <a:lnTo>
                      <a:pt x="80" y="327"/>
                    </a:lnTo>
                    <a:lnTo>
                      <a:pt x="80" y="350"/>
                    </a:lnTo>
                    <a:lnTo>
                      <a:pt x="80" y="350"/>
                    </a:lnTo>
                    <a:lnTo>
                      <a:pt x="80" y="361"/>
                    </a:lnTo>
                    <a:lnTo>
                      <a:pt x="80" y="383"/>
                    </a:lnTo>
                    <a:lnTo>
                      <a:pt x="85" y="428"/>
                    </a:lnTo>
                    <a:lnTo>
                      <a:pt x="85" y="440"/>
                    </a:lnTo>
                    <a:lnTo>
                      <a:pt x="85" y="451"/>
                    </a:lnTo>
                    <a:lnTo>
                      <a:pt x="85" y="474"/>
                    </a:lnTo>
                    <a:lnTo>
                      <a:pt x="90" y="519"/>
                    </a:lnTo>
                    <a:lnTo>
                      <a:pt x="90" y="519"/>
                    </a:lnTo>
                    <a:lnTo>
                      <a:pt x="90" y="530"/>
                    </a:lnTo>
                    <a:lnTo>
                      <a:pt x="90" y="541"/>
                    </a:lnTo>
                    <a:lnTo>
                      <a:pt x="90" y="553"/>
                    </a:lnTo>
                    <a:lnTo>
                      <a:pt x="90" y="553"/>
                    </a:lnTo>
                    <a:lnTo>
                      <a:pt x="90" y="564"/>
                    </a:lnTo>
                    <a:lnTo>
                      <a:pt x="95" y="564"/>
                    </a:lnTo>
                    <a:lnTo>
                      <a:pt x="95" y="575"/>
                    </a:lnTo>
                    <a:lnTo>
                      <a:pt x="95" y="575"/>
                    </a:lnTo>
                    <a:lnTo>
                      <a:pt x="95" y="586"/>
                    </a:lnTo>
                    <a:lnTo>
                      <a:pt x="95" y="586"/>
                    </a:lnTo>
                    <a:lnTo>
                      <a:pt x="95" y="586"/>
                    </a:lnTo>
                    <a:lnTo>
                      <a:pt x="95" y="586"/>
                    </a:lnTo>
                    <a:lnTo>
                      <a:pt x="95" y="586"/>
                    </a:lnTo>
                    <a:lnTo>
                      <a:pt x="95" y="586"/>
                    </a:lnTo>
                    <a:lnTo>
                      <a:pt x="95" y="586"/>
                    </a:lnTo>
                    <a:lnTo>
                      <a:pt x="100" y="586"/>
                    </a:lnTo>
                    <a:lnTo>
                      <a:pt x="100" y="586"/>
                    </a:lnTo>
                    <a:lnTo>
                      <a:pt x="100" y="586"/>
                    </a:lnTo>
                    <a:lnTo>
                      <a:pt x="100" y="575"/>
                    </a:lnTo>
                    <a:lnTo>
                      <a:pt x="100" y="575"/>
                    </a:lnTo>
                    <a:lnTo>
                      <a:pt x="100" y="564"/>
                    </a:lnTo>
                    <a:lnTo>
                      <a:pt x="100" y="564"/>
                    </a:lnTo>
                    <a:lnTo>
                      <a:pt x="100" y="553"/>
                    </a:lnTo>
                    <a:lnTo>
                      <a:pt x="100" y="553"/>
                    </a:lnTo>
                    <a:lnTo>
                      <a:pt x="105" y="541"/>
                    </a:lnTo>
                    <a:lnTo>
                      <a:pt x="105" y="519"/>
                    </a:lnTo>
                    <a:lnTo>
                      <a:pt x="105" y="507"/>
                    </a:lnTo>
                    <a:lnTo>
                      <a:pt x="105" y="496"/>
                    </a:lnTo>
                    <a:lnTo>
                      <a:pt x="105" y="474"/>
                    </a:lnTo>
                    <a:lnTo>
                      <a:pt x="105" y="462"/>
                    </a:lnTo>
                    <a:lnTo>
                      <a:pt x="105" y="451"/>
                    </a:lnTo>
                    <a:lnTo>
                      <a:pt x="110" y="428"/>
                    </a:lnTo>
                    <a:lnTo>
                      <a:pt x="110" y="372"/>
                    </a:lnTo>
                    <a:lnTo>
                      <a:pt x="110" y="361"/>
                    </a:lnTo>
                    <a:lnTo>
                      <a:pt x="110" y="338"/>
                    </a:lnTo>
                    <a:lnTo>
                      <a:pt x="110" y="316"/>
                    </a:lnTo>
                    <a:lnTo>
                      <a:pt x="115" y="259"/>
                    </a:lnTo>
                    <a:lnTo>
                      <a:pt x="115" y="248"/>
                    </a:lnTo>
                    <a:lnTo>
                      <a:pt x="115" y="237"/>
                    </a:lnTo>
                    <a:lnTo>
                      <a:pt x="115" y="214"/>
                    </a:lnTo>
                    <a:lnTo>
                      <a:pt x="115" y="203"/>
                    </a:lnTo>
                    <a:lnTo>
                      <a:pt x="115" y="192"/>
                    </a:lnTo>
                    <a:lnTo>
                      <a:pt x="120" y="180"/>
                    </a:lnTo>
                    <a:lnTo>
                      <a:pt x="120" y="169"/>
                    </a:lnTo>
                    <a:lnTo>
                      <a:pt x="120" y="169"/>
                    </a:lnTo>
                    <a:lnTo>
                      <a:pt x="120" y="158"/>
                    </a:lnTo>
                    <a:lnTo>
                      <a:pt x="120" y="158"/>
                    </a:lnTo>
                    <a:lnTo>
                      <a:pt x="120" y="147"/>
                    </a:lnTo>
                    <a:lnTo>
                      <a:pt x="120" y="147"/>
                    </a:lnTo>
                    <a:lnTo>
                      <a:pt x="120" y="135"/>
                    </a:lnTo>
                    <a:lnTo>
                      <a:pt x="120" y="135"/>
                    </a:lnTo>
                    <a:lnTo>
                      <a:pt x="125" y="135"/>
                    </a:lnTo>
                    <a:lnTo>
                      <a:pt x="125" y="135"/>
                    </a:lnTo>
                    <a:lnTo>
                      <a:pt x="125" y="135"/>
                    </a:lnTo>
                    <a:lnTo>
                      <a:pt x="125" y="135"/>
                    </a:lnTo>
                    <a:lnTo>
                      <a:pt x="125" y="135"/>
                    </a:lnTo>
                    <a:lnTo>
                      <a:pt x="125" y="135"/>
                    </a:lnTo>
                    <a:lnTo>
                      <a:pt x="125" y="147"/>
                    </a:lnTo>
                    <a:lnTo>
                      <a:pt x="125" y="147"/>
                    </a:lnTo>
                    <a:lnTo>
                      <a:pt x="125" y="158"/>
                    </a:lnTo>
                    <a:lnTo>
                      <a:pt x="125" y="158"/>
                    </a:lnTo>
                    <a:lnTo>
                      <a:pt x="130" y="169"/>
                    </a:lnTo>
                    <a:lnTo>
                      <a:pt x="130" y="180"/>
                    </a:lnTo>
                    <a:lnTo>
                      <a:pt x="130" y="180"/>
                    </a:lnTo>
                    <a:lnTo>
                      <a:pt x="130" y="192"/>
                    </a:lnTo>
                    <a:lnTo>
                      <a:pt x="130" y="203"/>
                    </a:lnTo>
                    <a:lnTo>
                      <a:pt x="130" y="225"/>
                    </a:lnTo>
                    <a:lnTo>
                      <a:pt x="130" y="248"/>
                    </a:lnTo>
                    <a:lnTo>
                      <a:pt x="130" y="259"/>
                    </a:lnTo>
                    <a:lnTo>
                      <a:pt x="135" y="282"/>
                    </a:lnTo>
                    <a:lnTo>
                      <a:pt x="135" y="350"/>
                    </a:lnTo>
                    <a:lnTo>
                      <a:pt x="140" y="485"/>
                    </a:lnTo>
                    <a:lnTo>
                      <a:pt x="140" y="496"/>
                    </a:lnTo>
                    <a:lnTo>
                      <a:pt x="140" y="519"/>
                    </a:lnTo>
                    <a:lnTo>
                      <a:pt x="140" y="553"/>
                    </a:lnTo>
                    <a:lnTo>
                      <a:pt x="140" y="564"/>
                    </a:lnTo>
                    <a:lnTo>
                      <a:pt x="146" y="575"/>
                    </a:lnTo>
                    <a:lnTo>
                      <a:pt x="146" y="609"/>
                    </a:lnTo>
                    <a:lnTo>
                      <a:pt x="146" y="620"/>
                    </a:lnTo>
                    <a:lnTo>
                      <a:pt x="146" y="631"/>
                    </a:lnTo>
                    <a:lnTo>
                      <a:pt x="146" y="643"/>
                    </a:lnTo>
                    <a:lnTo>
                      <a:pt x="146" y="654"/>
                    </a:lnTo>
                    <a:lnTo>
                      <a:pt x="146" y="654"/>
                    </a:lnTo>
                    <a:lnTo>
                      <a:pt x="146" y="665"/>
                    </a:lnTo>
                    <a:lnTo>
                      <a:pt x="151" y="677"/>
                    </a:lnTo>
                    <a:lnTo>
                      <a:pt x="151" y="677"/>
                    </a:lnTo>
                    <a:lnTo>
                      <a:pt x="151" y="677"/>
                    </a:lnTo>
                    <a:lnTo>
                      <a:pt x="151" y="677"/>
                    </a:lnTo>
                    <a:lnTo>
                      <a:pt x="151" y="688"/>
                    </a:lnTo>
                    <a:lnTo>
                      <a:pt x="151" y="688"/>
                    </a:lnTo>
                    <a:lnTo>
                      <a:pt x="151" y="677"/>
                    </a:lnTo>
                    <a:lnTo>
                      <a:pt x="151" y="677"/>
                    </a:lnTo>
                    <a:lnTo>
                      <a:pt x="156" y="677"/>
                    </a:lnTo>
                    <a:lnTo>
                      <a:pt x="156" y="665"/>
                    </a:lnTo>
                    <a:lnTo>
                      <a:pt x="156" y="665"/>
                    </a:lnTo>
                    <a:lnTo>
                      <a:pt x="156" y="654"/>
                    </a:lnTo>
                    <a:lnTo>
                      <a:pt x="156" y="643"/>
                    </a:lnTo>
                    <a:lnTo>
                      <a:pt x="156" y="631"/>
                    </a:lnTo>
                    <a:lnTo>
                      <a:pt x="156" y="620"/>
                    </a:lnTo>
                    <a:lnTo>
                      <a:pt x="156" y="609"/>
                    </a:lnTo>
                    <a:lnTo>
                      <a:pt x="161" y="575"/>
                    </a:lnTo>
                    <a:lnTo>
                      <a:pt x="161" y="564"/>
                    </a:lnTo>
                    <a:lnTo>
                      <a:pt x="161" y="553"/>
                    </a:lnTo>
                    <a:lnTo>
                      <a:pt x="161" y="519"/>
                    </a:lnTo>
                    <a:lnTo>
                      <a:pt x="161" y="440"/>
                    </a:lnTo>
                    <a:lnTo>
                      <a:pt x="166" y="417"/>
                    </a:lnTo>
                    <a:lnTo>
                      <a:pt x="166" y="395"/>
                    </a:lnTo>
                    <a:lnTo>
                      <a:pt x="166" y="350"/>
                    </a:lnTo>
                    <a:lnTo>
                      <a:pt x="166" y="271"/>
                    </a:lnTo>
                    <a:lnTo>
                      <a:pt x="166" y="248"/>
                    </a:lnTo>
                    <a:lnTo>
                      <a:pt x="171" y="237"/>
                    </a:lnTo>
                    <a:lnTo>
                      <a:pt x="171" y="192"/>
                    </a:lnTo>
                    <a:lnTo>
                      <a:pt x="171" y="180"/>
                    </a:lnTo>
                    <a:lnTo>
                      <a:pt x="171" y="158"/>
                    </a:lnTo>
                    <a:lnTo>
                      <a:pt x="171" y="135"/>
                    </a:lnTo>
                    <a:lnTo>
                      <a:pt x="171" y="124"/>
                    </a:lnTo>
                    <a:lnTo>
                      <a:pt x="176" y="113"/>
                    </a:lnTo>
                    <a:lnTo>
                      <a:pt x="176" y="101"/>
                    </a:lnTo>
                    <a:lnTo>
                      <a:pt x="176" y="90"/>
                    </a:lnTo>
                    <a:lnTo>
                      <a:pt x="176" y="79"/>
                    </a:lnTo>
                    <a:lnTo>
                      <a:pt x="176" y="68"/>
                    </a:lnTo>
                    <a:lnTo>
                      <a:pt x="176" y="68"/>
                    </a:lnTo>
                    <a:lnTo>
                      <a:pt x="176" y="56"/>
                    </a:lnTo>
                    <a:lnTo>
                      <a:pt x="176" y="56"/>
                    </a:lnTo>
                    <a:lnTo>
                      <a:pt x="176" y="56"/>
                    </a:lnTo>
                    <a:lnTo>
                      <a:pt x="181" y="56"/>
                    </a:lnTo>
                    <a:lnTo>
                      <a:pt x="181" y="56"/>
                    </a:lnTo>
                    <a:lnTo>
                      <a:pt x="181" y="56"/>
                    </a:lnTo>
                    <a:lnTo>
                      <a:pt x="181" y="56"/>
                    </a:lnTo>
                    <a:lnTo>
                      <a:pt x="181" y="68"/>
                    </a:lnTo>
                    <a:lnTo>
                      <a:pt x="181" y="68"/>
                    </a:lnTo>
                    <a:lnTo>
                      <a:pt x="181" y="79"/>
                    </a:lnTo>
                    <a:lnTo>
                      <a:pt x="181" y="90"/>
                    </a:lnTo>
                    <a:lnTo>
                      <a:pt x="181" y="101"/>
                    </a:lnTo>
                    <a:lnTo>
                      <a:pt x="181" y="113"/>
                    </a:lnTo>
                    <a:lnTo>
                      <a:pt x="186" y="124"/>
                    </a:lnTo>
                    <a:lnTo>
                      <a:pt x="186" y="135"/>
                    </a:lnTo>
                    <a:lnTo>
                      <a:pt x="186" y="158"/>
                    </a:lnTo>
                    <a:lnTo>
                      <a:pt x="186" y="180"/>
                    </a:lnTo>
                    <a:lnTo>
                      <a:pt x="186" y="192"/>
                    </a:lnTo>
                    <a:lnTo>
                      <a:pt x="186" y="225"/>
                    </a:lnTo>
                    <a:lnTo>
                      <a:pt x="191" y="304"/>
                    </a:lnTo>
                    <a:lnTo>
                      <a:pt x="196" y="474"/>
                    </a:lnTo>
                    <a:lnTo>
                      <a:pt x="196" y="496"/>
                    </a:lnTo>
                    <a:lnTo>
                      <a:pt x="196" y="519"/>
                    </a:lnTo>
                    <a:lnTo>
                      <a:pt x="196" y="553"/>
                    </a:lnTo>
                    <a:lnTo>
                      <a:pt x="196" y="575"/>
                    </a:lnTo>
                    <a:lnTo>
                      <a:pt x="196" y="598"/>
                    </a:lnTo>
                    <a:lnTo>
                      <a:pt x="196" y="631"/>
                    </a:lnTo>
                    <a:lnTo>
                      <a:pt x="201" y="643"/>
                    </a:lnTo>
                    <a:lnTo>
                      <a:pt x="201" y="654"/>
                    </a:lnTo>
                    <a:lnTo>
                      <a:pt x="201" y="677"/>
                    </a:lnTo>
                    <a:lnTo>
                      <a:pt x="201" y="688"/>
                    </a:lnTo>
                    <a:lnTo>
                      <a:pt x="201" y="699"/>
                    </a:lnTo>
                    <a:lnTo>
                      <a:pt x="201" y="710"/>
                    </a:lnTo>
                    <a:lnTo>
                      <a:pt x="201" y="722"/>
                    </a:lnTo>
                    <a:lnTo>
                      <a:pt x="201" y="722"/>
                    </a:lnTo>
                    <a:lnTo>
                      <a:pt x="201" y="733"/>
                    </a:lnTo>
                    <a:lnTo>
                      <a:pt x="201" y="733"/>
                    </a:lnTo>
                    <a:lnTo>
                      <a:pt x="206" y="744"/>
                    </a:lnTo>
                    <a:lnTo>
                      <a:pt x="206" y="744"/>
                    </a:lnTo>
                    <a:lnTo>
                      <a:pt x="206" y="744"/>
                    </a:lnTo>
                    <a:lnTo>
                      <a:pt x="206" y="744"/>
                    </a:lnTo>
                    <a:lnTo>
                      <a:pt x="206" y="744"/>
                    </a:lnTo>
                    <a:lnTo>
                      <a:pt x="206" y="744"/>
                    </a:lnTo>
                    <a:lnTo>
                      <a:pt x="206" y="733"/>
                    </a:lnTo>
                    <a:lnTo>
                      <a:pt x="206" y="733"/>
                    </a:lnTo>
                    <a:lnTo>
                      <a:pt x="206" y="722"/>
                    </a:lnTo>
                    <a:lnTo>
                      <a:pt x="211" y="722"/>
                    </a:lnTo>
                    <a:lnTo>
                      <a:pt x="211" y="710"/>
                    </a:lnTo>
                    <a:lnTo>
                      <a:pt x="211" y="699"/>
                    </a:lnTo>
                    <a:lnTo>
                      <a:pt x="211" y="688"/>
                    </a:lnTo>
                    <a:lnTo>
                      <a:pt x="211" y="677"/>
                    </a:lnTo>
                    <a:lnTo>
                      <a:pt x="211" y="654"/>
                    </a:lnTo>
                    <a:lnTo>
                      <a:pt x="211" y="643"/>
                    </a:lnTo>
                    <a:lnTo>
                      <a:pt x="211" y="609"/>
                    </a:lnTo>
                    <a:lnTo>
                      <a:pt x="216" y="586"/>
                    </a:lnTo>
                    <a:lnTo>
                      <a:pt x="216" y="564"/>
                    </a:lnTo>
                    <a:lnTo>
                      <a:pt x="216" y="519"/>
                    </a:lnTo>
                    <a:lnTo>
                      <a:pt x="216" y="496"/>
                    </a:lnTo>
                    <a:lnTo>
                      <a:pt x="216" y="474"/>
                    </a:lnTo>
                    <a:lnTo>
                      <a:pt x="216" y="428"/>
                    </a:lnTo>
                    <a:lnTo>
                      <a:pt x="221" y="327"/>
                    </a:lnTo>
                    <a:lnTo>
                      <a:pt x="221" y="304"/>
                    </a:lnTo>
                    <a:lnTo>
                      <a:pt x="221" y="282"/>
                    </a:lnTo>
                    <a:lnTo>
                      <a:pt x="221" y="237"/>
                    </a:lnTo>
                    <a:lnTo>
                      <a:pt x="221" y="214"/>
                    </a:lnTo>
                    <a:lnTo>
                      <a:pt x="226" y="192"/>
                    </a:lnTo>
                    <a:lnTo>
                      <a:pt x="226" y="147"/>
                    </a:lnTo>
                    <a:lnTo>
                      <a:pt x="226" y="124"/>
                    </a:lnTo>
                    <a:lnTo>
                      <a:pt x="226" y="113"/>
                    </a:lnTo>
                    <a:lnTo>
                      <a:pt x="226" y="90"/>
                    </a:lnTo>
                    <a:lnTo>
                      <a:pt x="226" y="79"/>
                    </a:lnTo>
                    <a:lnTo>
                      <a:pt x="226" y="68"/>
                    </a:lnTo>
                    <a:lnTo>
                      <a:pt x="226" y="56"/>
                    </a:lnTo>
                    <a:lnTo>
                      <a:pt x="231" y="45"/>
                    </a:lnTo>
                    <a:lnTo>
                      <a:pt x="231" y="34"/>
                    </a:lnTo>
                    <a:lnTo>
                      <a:pt x="231" y="22"/>
                    </a:lnTo>
                    <a:lnTo>
                      <a:pt x="231" y="22"/>
                    </a:lnTo>
                    <a:lnTo>
                      <a:pt x="231" y="11"/>
                    </a:lnTo>
                    <a:lnTo>
                      <a:pt x="231" y="11"/>
                    </a:lnTo>
                    <a:lnTo>
                      <a:pt x="231" y="11"/>
                    </a:lnTo>
                    <a:lnTo>
                      <a:pt x="231" y="11"/>
                    </a:lnTo>
                    <a:lnTo>
                      <a:pt x="231" y="11"/>
                    </a:lnTo>
                    <a:lnTo>
                      <a:pt x="236" y="11"/>
                    </a:lnTo>
                    <a:lnTo>
                      <a:pt x="236" y="22"/>
                    </a:lnTo>
                    <a:lnTo>
                      <a:pt x="236" y="22"/>
                    </a:lnTo>
                    <a:lnTo>
                      <a:pt x="236" y="34"/>
                    </a:lnTo>
                    <a:lnTo>
                      <a:pt x="236" y="45"/>
                    </a:lnTo>
                    <a:lnTo>
                      <a:pt x="236" y="56"/>
                    </a:lnTo>
                    <a:lnTo>
                      <a:pt x="236" y="68"/>
                    </a:lnTo>
                    <a:lnTo>
                      <a:pt x="236" y="90"/>
                    </a:lnTo>
                    <a:lnTo>
                      <a:pt x="241" y="101"/>
                    </a:lnTo>
                    <a:lnTo>
                      <a:pt x="241" y="124"/>
                    </a:lnTo>
                    <a:lnTo>
                      <a:pt x="241" y="135"/>
                    </a:lnTo>
                    <a:lnTo>
                      <a:pt x="241" y="180"/>
                    </a:lnTo>
                    <a:lnTo>
                      <a:pt x="241" y="203"/>
                    </a:lnTo>
                    <a:lnTo>
                      <a:pt x="241" y="225"/>
                    </a:lnTo>
                    <a:lnTo>
                      <a:pt x="241" y="271"/>
                    </a:lnTo>
                    <a:lnTo>
                      <a:pt x="246" y="293"/>
                    </a:lnTo>
                    <a:lnTo>
                      <a:pt x="246" y="316"/>
                    </a:lnTo>
                    <a:lnTo>
                      <a:pt x="246" y="372"/>
                    </a:lnTo>
                    <a:lnTo>
                      <a:pt x="246" y="474"/>
                    </a:lnTo>
                    <a:lnTo>
                      <a:pt x="246" y="496"/>
                    </a:lnTo>
                    <a:lnTo>
                      <a:pt x="251" y="519"/>
                    </a:lnTo>
                    <a:lnTo>
                      <a:pt x="251" y="564"/>
                    </a:lnTo>
                    <a:lnTo>
                      <a:pt x="251" y="586"/>
                    </a:lnTo>
                    <a:lnTo>
                      <a:pt x="251" y="609"/>
                    </a:lnTo>
                    <a:lnTo>
                      <a:pt x="251" y="654"/>
                    </a:lnTo>
                    <a:lnTo>
                      <a:pt x="251" y="665"/>
                    </a:lnTo>
                    <a:lnTo>
                      <a:pt x="251" y="688"/>
                    </a:lnTo>
                    <a:lnTo>
                      <a:pt x="256" y="699"/>
                    </a:lnTo>
                    <a:lnTo>
                      <a:pt x="256" y="710"/>
                    </a:lnTo>
                    <a:lnTo>
                      <a:pt x="256" y="722"/>
                    </a:lnTo>
                    <a:lnTo>
                      <a:pt x="256" y="733"/>
                    </a:lnTo>
                    <a:lnTo>
                      <a:pt x="256" y="744"/>
                    </a:lnTo>
                    <a:lnTo>
                      <a:pt x="256" y="756"/>
                    </a:lnTo>
                    <a:lnTo>
                      <a:pt x="256" y="767"/>
                    </a:lnTo>
                    <a:lnTo>
                      <a:pt x="256" y="767"/>
                    </a:lnTo>
                    <a:lnTo>
                      <a:pt x="256" y="767"/>
                    </a:lnTo>
                    <a:lnTo>
                      <a:pt x="261" y="778"/>
                    </a:lnTo>
                    <a:lnTo>
                      <a:pt x="261" y="778"/>
                    </a:lnTo>
                    <a:lnTo>
                      <a:pt x="261" y="778"/>
                    </a:lnTo>
                    <a:lnTo>
                      <a:pt x="261" y="767"/>
                    </a:lnTo>
                    <a:lnTo>
                      <a:pt x="261" y="767"/>
                    </a:lnTo>
                    <a:lnTo>
                      <a:pt x="261" y="756"/>
                    </a:lnTo>
                    <a:lnTo>
                      <a:pt x="261" y="756"/>
                    </a:lnTo>
                    <a:lnTo>
                      <a:pt x="261" y="744"/>
                    </a:lnTo>
                    <a:lnTo>
                      <a:pt x="266" y="733"/>
                    </a:lnTo>
                    <a:lnTo>
                      <a:pt x="266" y="722"/>
                    </a:lnTo>
                    <a:lnTo>
                      <a:pt x="266" y="699"/>
                    </a:lnTo>
                    <a:lnTo>
                      <a:pt x="266" y="688"/>
                    </a:lnTo>
                    <a:lnTo>
                      <a:pt x="266" y="677"/>
                    </a:lnTo>
                    <a:lnTo>
                      <a:pt x="266" y="654"/>
                    </a:lnTo>
                    <a:lnTo>
                      <a:pt x="266" y="631"/>
                    </a:lnTo>
                    <a:lnTo>
                      <a:pt x="266" y="598"/>
                    </a:lnTo>
                    <a:lnTo>
                      <a:pt x="271" y="496"/>
                    </a:lnTo>
                    <a:lnTo>
                      <a:pt x="271" y="474"/>
                    </a:lnTo>
                    <a:lnTo>
                      <a:pt x="271" y="451"/>
                    </a:lnTo>
                    <a:lnTo>
                      <a:pt x="271" y="406"/>
                    </a:lnTo>
                    <a:lnTo>
                      <a:pt x="276" y="304"/>
                    </a:lnTo>
                    <a:lnTo>
                      <a:pt x="276" y="271"/>
                    </a:lnTo>
                    <a:lnTo>
                      <a:pt x="276" y="248"/>
                    </a:lnTo>
                    <a:lnTo>
                      <a:pt x="276" y="203"/>
                    </a:lnTo>
                    <a:lnTo>
                      <a:pt x="276" y="180"/>
                    </a:lnTo>
                    <a:lnTo>
                      <a:pt x="276" y="158"/>
                    </a:lnTo>
                    <a:lnTo>
                      <a:pt x="281" y="124"/>
                    </a:lnTo>
                    <a:lnTo>
                      <a:pt x="281" y="101"/>
                    </a:lnTo>
                    <a:lnTo>
                      <a:pt x="281" y="90"/>
                    </a:lnTo>
                    <a:lnTo>
                      <a:pt x="281" y="68"/>
                    </a:lnTo>
                    <a:lnTo>
                      <a:pt x="281" y="56"/>
                    </a:lnTo>
                    <a:lnTo>
                      <a:pt x="281" y="45"/>
                    </a:lnTo>
                    <a:lnTo>
                      <a:pt x="281" y="34"/>
                    </a:lnTo>
                    <a:lnTo>
                      <a:pt x="281" y="22"/>
                    </a:lnTo>
                    <a:lnTo>
                      <a:pt x="286" y="11"/>
                    </a:lnTo>
                    <a:lnTo>
                      <a:pt x="286" y="11"/>
                    </a:lnTo>
                    <a:lnTo>
                      <a:pt x="286" y="0"/>
                    </a:lnTo>
                    <a:lnTo>
                      <a:pt x="286" y="0"/>
                    </a:lnTo>
                    <a:lnTo>
                      <a:pt x="286" y="0"/>
                    </a:lnTo>
                    <a:lnTo>
                      <a:pt x="286" y="0"/>
                    </a:lnTo>
                    <a:lnTo>
                      <a:pt x="286" y="0"/>
                    </a:lnTo>
                    <a:lnTo>
                      <a:pt x="286" y="0"/>
                    </a:lnTo>
                    <a:lnTo>
                      <a:pt x="286" y="11"/>
                    </a:lnTo>
                    <a:lnTo>
                      <a:pt x="291" y="11"/>
                    </a:lnTo>
                    <a:lnTo>
                      <a:pt x="291" y="22"/>
                    </a:lnTo>
                    <a:lnTo>
                      <a:pt x="291" y="22"/>
                    </a:lnTo>
                    <a:lnTo>
                      <a:pt x="291" y="34"/>
                    </a:lnTo>
                    <a:lnTo>
                      <a:pt x="291" y="45"/>
                    </a:lnTo>
                    <a:lnTo>
                      <a:pt x="291" y="56"/>
                    </a:lnTo>
                    <a:lnTo>
                      <a:pt x="291" y="68"/>
                    </a:lnTo>
                    <a:lnTo>
                      <a:pt x="291" y="90"/>
                    </a:lnTo>
                    <a:lnTo>
                      <a:pt x="291" y="101"/>
                    </a:lnTo>
                    <a:lnTo>
                      <a:pt x="291" y="124"/>
                    </a:lnTo>
                    <a:lnTo>
                      <a:pt x="296" y="158"/>
                    </a:lnTo>
                    <a:lnTo>
                      <a:pt x="296" y="180"/>
                    </a:lnTo>
                    <a:lnTo>
                      <a:pt x="296" y="192"/>
                    </a:lnTo>
                    <a:lnTo>
                      <a:pt x="296" y="237"/>
                    </a:lnTo>
                    <a:lnTo>
                      <a:pt x="296" y="259"/>
                    </a:lnTo>
                    <a:lnTo>
                      <a:pt x="296" y="282"/>
                    </a:lnTo>
                    <a:lnTo>
                      <a:pt x="301" y="327"/>
                    </a:lnTo>
                    <a:lnTo>
                      <a:pt x="301" y="417"/>
                    </a:lnTo>
                    <a:lnTo>
                      <a:pt x="301" y="451"/>
                    </a:lnTo>
                    <a:lnTo>
                      <a:pt x="301" y="474"/>
                    </a:lnTo>
                    <a:lnTo>
                      <a:pt x="301" y="519"/>
                    </a:lnTo>
                    <a:lnTo>
                      <a:pt x="301" y="530"/>
                    </a:lnTo>
                    <a:lnTo>
                      <a:pt x="306" y="553"/>
                    </a:lnTo>
                    <a:lnTo>
                      <a:pt x="306" y="598"/>
                    </a:lnTo>
                    <a:lnTo>
                      <a:pt x="306" y="620"/>
                    </a:lnTo>
                    <a:lnTo>
                      <a:pt x="306" y="631"/>
                    </a:lnTo>
                    <a:lnTo>
                      <a:pt x="306" y="654"/>
                    </a:lnTo>
                    <a:lnTo>
                      <a:pt x="306" y="665"/>
                    </a:lnTo>
                    <a:lnTo>
                      <a:pt x="306" y="677"/>
                    </a:lnTo>
                    <a:lnTo>
                      <a:pt x="306" y="699"/>
                    </a:lnTo>
                    <a:lnTo>
                      <a:pt x="311" y="710"/>
                    </a:lnTo>
                    <a:lnTo>
                      <a:pt x="311" y="722"/>
                    </a:lnTo>
                    <a:lnTo>
                      <a:pt x="311" y="733"/>
                    </a:lnTo>
                    <a:lnTo>
                      <a:pt x="311" y="744"/>
                    </a:lnTo>
                    <a:lnTo>
                      <a:pt x="311" y="744"/>
                    </a:lnTo>
                    <a:lnTo>
                      <a:pt x="311" y="756"/>
                    </a:lnTo>
                    <a:lnTo>
                      <a:pt x="311" y="756"/>
                    </a:lnTo>
                    <a:lnTo>
                      <a:pt x="311" y="767"/>
                    </a:lnTo>
                    <a:lnTo>
                      <a:pt x="311" y="767"/>
                    </a:lnTo>
                    <a:lnTo>
                      <a:pt x="311" y="767"/>
                    </a:lnTo>
                    <a:lnTo>
                      <a:pt x="316" y="767"/>
                    </a:lnTo>
                    <a:lnTo>
                      <a:pt x="316" y="767"/>
                    </a:lnTo>
                    <a:lnTo>
                      <a:pt x="316" y="756"/>
                    </a:lnTo>
                    <a:lnTo>
                      <a:pt x="316" y="756"/>
                    </a:lnTo>
                    <a:lnTo>
                      <a:pt x="316" y="744"/>
                    </a:lnTo>
                    <a:lnTo>
                      <a:pt x="316" y="744"/>
                    </a:lnTo>
                    <a:lnTo>
                      <a:pt x="316" y="733"/>
                    </a:lnTo>
                    <a:lnTo>
                      <a:pt x="316" y="722"/>
                    </a:lnTo>
                    <a:lnTo>
                      <a:pt x="316" y="710"/>
                    </a:lnTo>
                    <a:lnTo>
                      <a:pt x="321" y="699"/>
                    </a:lnTo>
                    <a:lnTo>
                      <a:pt x="321" y="677"/>
                    </a:lnTo>
                    <a:lnTo>
                      <a:pt x="321" y="665"/>
                    </a:lnTo>
                    <a:lnTo>
                      <a:pt x="321" y="643"/>
                    </a:lnTo>
                    <a:lnTo>
                      <a:pt x="321" y="631"/>
                    </a:lnTo>
                    <a:lnTo>
                      <a:pt x="321" y="586"/>
                    </a:lnTo>
                    <a:lnTo>
                      <a:pt x="321" y="564"/>
                    </a:lnTo>
                    <a:lnTo>
                      <a:pt x="321" y="541"/>
                    </a:lnTo>
                    <a:lnTo>
                      <a:pt x="326" y="496"/>
                    </a:lnTo>
                    <a:lnTo>
                      <a:pt x="326" y="395"/>
                    </a:lnTo>
                    <a:lnTo>
                      <a:pt x="326" y="372"/>
                    </a:lnTo>
                    <a:lnTo>
                      <a:pt x="326" y="350"/>
                    </a:lnTo>
                    <a:lnTo>
                      <a:pt x="331" y="304"/>
                    </a:lnTo>
                    <a:lnTo>
                      <a:pt x="331" y="282"/>
                    </a:lnTo>
                    <a:lnTo>
                      <a:pt x="331" y="259"/>
                    </a:lnTo>
                    <a:lnTo>
                      <a:pt x="331" y="214"/>
                    </a:lnTo>
                    <a:lnTo>
                      <a:pt x="331" y="192"/>
                    </a:lnTo>
                    <a:lnTo>
                      <a:pt x="331" y="169"/>
                    </a:lnTo>
                    <a:lnTo>
                      <a:pt x="331" y="147"/>
                    </a:lnTo>
                    <a:lnTo>
                      <a:pt x="336" y="135"/>
                    </a:lnTo>
                    <a:lnTo>
                      <a:pt x="336" y="113"/>
                    </a:lnTo>
                    <a:lnTo>
                      <a:pt x="336" y="101"/>
                    </a:lnTo>
                    <a:lnTo>
                      <a:pt x="336" y="90"/>
                    </a:lnTo>
                    <a:lnTo>
                      <a:pt x="336" y="79"/>
                    </a:lnTo>
                    <a:lnTo>
                      <a:pt x="336" y="68"/>
                    </a:lnTo>
                    <a:lnTo>
                      <a:pt x="336" y="56"/>
                    </a:lnTo>
                    <a:lnTo>
                      <a:pt x="336" y="45"/>
                    </a:lnTo>
                    <a:lnTo>
                      <a:pt x="336" y="34"/>
                    </a:lnTo>
                    <a:lnTo>
                      <a:pt x="341" y="34"/>
                    </a:lnTo>
                    <a:lnTo>
                      <a:pt x="341" y="34"/>
                    </a:lnTo>
                    <a:lnTo>
                      <a:pt x="341" y="34"/>
                    </a:lnTo>
                    <a:lnTo>
                      <a:pt x="341" y="22"/>
                    </a:lnTo>
                    <a:lnTo>
                      <a:pt x="341" y="34"/>
                    </a:lnTo>
                    <a:lnTo>
                      <a:pt x="341" y="34"/>
                    </a:lnTo>
                    <a:lnTo>
                      <a:pt x="341" y="34"/>
                    </a:lnTo>
                    <a:lnTo>
                      <a:pt x="341" y="45"/>
                    </a:lnTo>
                  </a:path>
                </a:pathLst>
              </a:custGeom>
              <a:noFill/>
              <a:ln w="15875">
                <a:solidFill>
                  <a:srgbClr val="22F8FF"/>
                </a:solidFill>
                <a:prstDash val="solid"/>
                <a:round/>
                <a:headEnd/>
                <a:tailEnd/>
              </a:ln>
            </p:spPr>
            <p:txBody>
              <a:bodyPr/>
              <a:lstStyle/>
              <a:p>
                <a:endParaRPr lang="es-ES"/>
              </a:p>
            </p:txBody>
          </p:sp>
          <p:sp>
            <p:nvSpPr>
              <p:cNvPr id="59475" name="Freeform 83"/>
              <p:cNvSpPr>
                <a:spLocks/>
              </p:cNvSpPr>
              <p:nvPr/>
            </p:nvSpPr>
            <p:spPr bwMode="auto">
              <a:xfrm>
                <a:off x="3664" y="1876"/>
                <a:ext cx="331" cy="677"/>
              </a:xfrm>
              <a:custGeom>
                <a:avLst/>
                <a:gdLst/>
                <a:ahLst/>
                <a:cxnLst>
                  <a:cxn ang="0">
                    <a:pos x="5" y="90"/>
                  </a:cxn>
                  <a:cxn ang="0">
                    <a:pos x="15" y="372"/>
                  </a:cxn>
                  <a:cxn ang="0">
                    <a:pos x="20" y="564"/>
                  </a:cxn>
                  <a:cxn ang="0">
                    <a:pos x="25" y="654"/>
                  </a:cxn>
                  <a:cxn ang="0">
                    <a:pos x="30" y="665"/>
                  </a:cxn>
                  <a:cxn ang="0">
                    <a:pos x="30" y="609"/>
                  </a:cxn>
                  <a:cxn ang="0">
                    <a:pos x="40" y="395"/>
                  </a:cxn>
                  <a:cxn ang="0">
                    <a:pos x="45" y="203"/>
                  </a:cxn>
                  <a:cxn ang="0">
                    <a:pos x="50" y="79"/>
                  </a:cxn>
                  <a:cxn ang="0">
                    <a:pos x="55" y="45"/>
                  </a:cxn>
                  <a:cxn ang="0">
                    <a:pos x="60" y="79"/>
                  </a:cxn>
                  <a:cxn ang="0">
                    <a:pos x="65" y="259"/>
                  </a:cxn>
                  <a:cxn ang="0">
                    <a:pos x="70" y="462"/>
                  </a:cxn>
                  <a:cxn ang="0">
                    <a:pos x="75" y="564"/>
                  </a:cxn>
                  <a:cxn ang="0">
                    <a:pos x="80" y="598"/>
                  </a:cxn>
                  <a:cxn ang="0">
                    <a:pos x="85" y="564"/>
                  </a:cxn>
                  <a:cxn ang="0">
                    <a:pos x="90" y="440"/>
                  </a:cxn>
                  <a:cxn ang="0">
                    <a:pos x="100" y="248"/>
                  </a:cxn>
                  <a:cxn ang="0">
                    <a:pos x="105" y="158"/>
                  </a:cxn>
                  <a:cxn ang="0">
                    <a:pos x="105" y="135"/>
                  </a:cxn>
                  <a:cxn ang="0">
                    <a:pos x="110" y="169"/>
                  </a:cxn>
                  <a:cxn ang="0">
                    <a:pos x="120" y="259"/>
                  </a:cxn>
                  <a:cxn ang="0">
                    <a:pos x="125" y="406"/>
                  </a:cxn>
                  <a:cxn ang="0">
                    <a:pos x="130" y="474"/>
                  </a:cxn>
                  <a:cxn ang="0">
                    <a:pos x="135" y="496"/>
                  </a:cxn>
                  <a:cxn ang="0">
                    <a:pos x="140" y="474"/>
                  </a:cxn>
                  <a:cxn ang="0">
                    <a:pos x="145" y="417"/>
                  </a:cxn>
                  <a:cxn ang="0">
                    <a:pos x="150" y="305"/>
                  </a:cxn>
                  <a:cxn ang="0">
                    <a:pos x="155" y="259"/>
                  </a:cxn>
                  <a:cxn ang="0">
                    <a:pos x="160" y="248"/>
                  </a:cxn>
                  <a:cxn ang="0">
                    <a:pos x="166" y="259"/>
                  </a:cxn>
                  <a:cxn ang="0">
                    <a:pos x="171" y="316"/>
                  </a:cxn>
                  <a:cxn ang="0">
                    <a:pos x="176" y="350"/>
                  </a:cxn>
                  <a:cxn ang="0">
                    <a:pos x="186" y="372"/>
                  </a:cxn>
                  <a:cxn ang="0">
                    <a:pos x="186" y="372"/>
                  </a:cxn>
                  <a:cxn ang="0">
                    <a:pos x="191" y="361"/>
                  </a:cxn>
                  <a:cxn ang="0">
                    <a:pos x="201" y="350"/>
                  </a:cxn>
                  <a:cxn ang="0">
                    <a:pos x="201" y="338"/>
                  </a:cxn>
                  <a:cxn ang="0">
                    <a:pos x="206" y="350"/>
                  </a:cxn>
                  <a:cxn ang="0">
                    <a:pos x="216" y="361"/>
                  </a:cxn>
                  <a:cxn ang="0">
                    <a:pos x="221" y="372"/>
                  </a:cxn>
                  <a:cxn ang="0">
                    <a:pos x="221" y="372"/>
                  </a:cxn>
                  <a:cxn ang="0">
                    <a:pos x="226" y="361"/>
                  </a:cxn>
                  <a:cxn ang="0">
                    <a:pos x="236" y="316"/>
                  </a:cxn>
                  <a:cxn ang="0">
                    <a:pos x="241" y="271"/>
                  </a:cxn>
                  <a:cxn ang="0">
                    <a:pos x="246" y="248"/>
                  </a:cxn>
                  <a:cxn ang="0">
                    <a:pos x="246" y="248"/>
                  </a:cxn>
                  <a:cxn ang="0">
                    <a:pos x="251" y="282"/>
                  </a:cxn>
                  <a:cxn ang="0">
                    <a:pos x="261" y="372"/>
                  </a:cxn>
                  <a:cxn ang="0">
                    <a:pos x="266" y="451"/>
                  </a:cxn>
                  <a:cxn ang="0">
                    <a:pos x="271" y="485"/>
                  </a:cxn>
                  <a:cxn ang="0">
                    <a:pos x="276" y="485"/>
                  </a:cxn>
                  <a:cxn ang="0">
                    <a:pos x="281" y="440"/>
                  </a:cxn>
                  <a:cxn ang="0">
                    <a:pos x="286" y="305"/>
                  </a:cxn>
                  <a:cxn ang="0">
                    <a:pos x="291" y="203"/>
                  </a:cxn>
                  <a:cxn ang="0">
                    <a:pos x="296" y="147"/>
                  </a:cxn>
                  <a:cxn ang="0">
                    <a:pos x="301" y="147"/>
                  </a:cxn>
                  <a:cxn ang="0">
                    <a:pos x="306" y="192"/>
                  </a:cxn>
                  <a:cxn ang="0">
                    <a:pos x="311" y="338"/>
                  </a:cxn>
                  <a:cxn ang="0">
                    <a:pos x="316" y="485"/>
                  </a:cxn>
                  <a:cxn ang="0">
                    <a:pos x="321" y="575"/>
                  </a:cxn>
                  <a:cxn ang="0">
                    <a:pos x="326" y="598"/>
                  </a:cxn>
                </a:cxnLst>
                <a:rect l="0" t="0" r="r" b="b"/>
                <a:pathLst>
                  <a:path w="331" h="677">
                    <a:moveTo>
                      <a:pt x="0" y="0"/>
                    </a:moveTo>
                    <a:lnTo>
                      <a:pt x="0" y="0"/>
                    </a:lnTo>
                    <a:lnTo>
                      <a:pt x="5" y="11"/>
                    </a:lnTo>
                    <a:lnTo>
                      <a:pt x="5" y="23"/>
                    </a:lnTo>
                    <a:lnTo>
                      <a:pt x="5" y="34"/>
                    </a:lnTo>
                    <a:lnTo>
                      <a:pt x="5" y="45"/>
                    </a:lnTo>
                    <a:lnTo>
                      <a:pt x="5" y="56"/>
                    </a:lnTo>
                    <a:lnTo>
                      <a:pt x="5" y="90"/>
                    </a:lnTo>
                    <a:lnTo>
                      <a:pt x="5" y="113"/>
                    </a:lnTo>
                    <a:lnTo>
                      <a:pt x="5" y="124"/>
                    </a:lnTo>
                    <a:lnTo>
                      <a:pt x="10" y="169"/>
                    </a:lnTo>
                    <a:lnTo>
                      <a:pt x="10" y="192"/>
                    </a:lnTo>
                    <a:lnTo>
                      <a:pt x="10" y="214"/>
                    </a:lnTo>
                    <a:lnTo>
                      <a:pt x="10" y="259"/>
                    </a:lnTo>
                    <a:lnTo>
                      <a:pt x="15" y="350"/>
                    </a:lnTo>
                    <a:lnTo>
                      <a:pt x="15" y="372"/>
                    </a:lnTo>
                    <a:lnTo>
                      <a:pt x="15" y="383"/>
                    </a:lnTo>
                    <a:lnTo>
                      <a:pt x="15" y="429"/>
                    </a:lnTo>
                    <a:lnTo>
                      <a:pt x="15" y="451"/>
                    </a:lnTo>
                    <a:lnTo>
                      <a:pt x="15" y="474"/>
                    </a:lnTo>
                    <a:lnTo>
                      <a:pt x="15" y="508"/>
                    </a:lnTo>
                    <a:lnTo>
                      <a:pt x="20" y="530"/>
                    </a:lnTo>
                    <a:lnTo>
                      <a:pt x="20" y="541"/>
                    </a:lnTo>
                    <a:lnTo>
                      <a:pt x="20" y="564"/>
                    </a:lnTo>
                    <a:lnTo>
                      <a:pt x="20" y="575"/>
                    </a:lnTo>
                    <a:lnTo>
                      <a:pt x="20" y="586"/>
                    </a:lnTo>
                    <a:lnTo>
                      <a:pt x="20" y="598"/>
                    </a:lnTo>
                    <a:lnTo>
                      <a:pt x="20" y="609"/>
                    </a:lnTo>
                    <a:lnTo>
                      <a:pt x="20" y="620"/>
                    </a:lnTo>
                    <a:lnTo>
                      <a:pt x="20" y="632"/>
                    </a:lnTo>
                    <a:lnTo>
                      <a:pt x="25" y="643"/>
                    </a:lnTo>
                    <a:lnTo>
                      <a:pt x="25" y="654"/>
                    </a:lnTo>
                    <a:lnTo>
                      <a:pt x="25" y="654"/>
                    </a:lnTo>
                    <a:lnTo>
                      <a:pt x="25" y="665"/>
                    </a:lnTo>
                    <a:lnTo>
                      <a:pt x="25" y="665"/>
                    </a:lnTo>
                    <a:lnTo>
                      <a:pt x="25" y="677"/>
                    </a:lnTo>
                    <a:lnTo>
                      <a:pt x="25" y="677"/>
                    </a:lnTo>
                    <a:lnTo>
                      <a:pt x="25" y="677"/>
                    </a:lnTo>
                    <a:lnTo>
                      <a:pt x="25" y="677"/>
                    </a:lnTo>
                    <a:lnTo>
                      <a:pt x="30" y="665"/>
                    </a:lnTo>
                    <a:lnTo>
                      <a:pt x="30" y="665"/>
                    </a:lnTo>
                    <a:lnTo>
                      <a:pt x="30" y="665"/>
                    </a:lnTo>
                    <a:lnTo>
                      <a:pt x="30" y="654"/>
                    </a:lnTo>
                    <a:lnTo>
                      <a:pt x="30" y="654"/>
                    </a:lnTo>
                    <a:lnTo>
                      <a:pt x="30" y="643"/>
                    </a:lnTo>
                    <a:lnTo>
                      <a:pt x="30" y="632"/>
                    </a:lnTo>
                    <a:lnTo>
                      <a:pt x="30" y="620"/>
                    </a:lnTo>
                    <a:lnTo>
                      <a:pt x="30" y="609"/>
                    </a:lnTo>
                    <a:lnTo>
                      <a:pt x="30" y="598"/>
                    </a:lnTo>
                    <a:lnTo>
                      <a:pt x="35" y="586"/>
                    </a:lnTo>
                    <a:lnTo>
                      <a:pt x="35" y="564"/>
                    </a:lnTo>
                    <a:lnTo>
                      <a:pt x="35" y="541"/>
                    </a:lnTo>
                    <a:lnTo>
                      <a:pt x="35" y="519"/>
                    </a:lnTo>
                    <a:lnTo>
                      <a:pt x="35" y="508"/>
                    </a:lnTo>
                    <a:lnTo>
                      <a:pt x="35" y="462"/>
                    </a:lnTo>
                    <a:lnTo>
                      <a:pt x="40" y="395"/>
                    </a:lnTo>
                    <a:lnTo>
                      <a:pt x="40" y="372"/>
                    </a:lnTo>
                    <a:lnTo>
                      <a:pt x="40" y="350"/>
                    </a:lnTo>
                    <a:lnTo>
                      <a:pt x="40" y="316"/>
                    </a:lnTo>
                    <a:lnTo>
                      <a:pt x="40" y="293"/>
                    </a:lnTo>
                    <a:lnTo>
                      <a:pt x="40" y="271"/>
                    </a:lnTo>
                    <a:lnTo>
                      <a:pt x="45" y="237"/>
                    </a:lnTo>
                    <a:lnTo>
                      <a:pt x="45" y="226"/>
                    </a:lnTo>
                    <a:lnTo>
                      <a:pt x="45" y="203"/>
                    </a:lnTo>
                    <a:lnTo>
                      <a:pt x="45" y="169"/>
                    </a:lnTo>
                    <a:lnTo>
                      <a:pt x="45" y="158"/>
                    </a:lnTo>
                    <a:lnTo>
                      <a:pt x="45" y="147"/>
                    </a:lnTo>
                    <a:lnTo>
                      <a:pt x="45" y="113"/>
                    </a:lnTo>
                    <a:lnTo>
                      <a:pt x="50" y="102"/>
                    </a:lnTo>
                    <a:lnTo>
                      <a:pt x="50" y="90"/>
                    </a:lnTo>
                    <a:lnTo>
                      <a:pt x="50" y="90"/>
                    </a:lnTo>
                    <a:lnTo>
                      <a:pt x="50" y="79"/>
                    </a:lnTo>
                    <a:lnTo>
                      <a:pt x="50" y="68"/>
                    </a:lnTo>
                    <a:lnTo>
                      <a:pt x="50" y="68"/>
                    </a:lnTo>
                    <a:lnTo>
                      <a:pt x="50" y="56"/>
                    </a:lnTo>
                    <a:lnTo>
                      <a:pt x="50" y="56"/>
                    </a:lnTo>
                    <a:lnTo>
                      <a:pt x="50" y="45"/>
                    </a:lnTo>
                    <a:lnTo>
                      <a:pt x="55" y="45"/>
                    </a:lnTo>
                    <a:lnTo>
                      <a:pt x="55" y="45"/>
                    </a:lnTo>
                    <a:lnTo>
                      <a:pt x="55" y="45"/>
                    </a:lnTo>
                    <a:lnTo>
                      <a:pt x="55" y="45"/>
                    </a:lnTo>
                    <a:lnTo>
                      <a:pt x="55" y="45"/>
                    </a:lnTo>
                    <a:lnTo>
                      <a:pt x="55" y="56"/>
                    </a:lnTo>
                    <a:lnTo>
                      <a:pt x="55" y="56"/>
                    </a:lnTo>
                    <a:lnTo>
                      <a:pt x="55" y="68"/>
                    </a:lnTo>
                    <a:lnTo>
                      <a:pt x="55" y="68"/>
                    </a:lnTo>
                    <a:lnTo>
                      <a:pt x="55" y="79"/>
                    </a:lnTo>
                    <a:lnTo>
                      <a:pt x="60" y="79"/>
                    </a:lnTo>
                    <a:lnTo>
                      <a:pt x="60" y="90"/>
                    </a:lnTo>
                    <a:lnTo>
                      <a:pt x="60" y="102"/>
                    </a:lnTo>
                    <a:lnTo>
                      <a:pt x="60" y="124"/>
                    </a:lnTo>
                    <a:lnTo>
                      <a:pt x="60" y="135"/>
                    </a:lnTo>
                    <a:lnTo>
                      <a:pt x="60" y="147"/>
                    </a:lnTo>
                    <a:lnTo>
                      <a:pt x="60" y="180"/>
                    </a:lnTo>
                    <a:lnTo>
                      <a:pt x="65" y="237"/>
                    </a:lnTo>
                    <a:lnTo>
                      <a:pt x="65" y="259"/>
                    </a:lnTo>
                    <a:lnTo>
                      <a:pt x="65" y="271"/>
                    </a:lnTo>
                    <a:lnTo>
                      <a:pt x="65" y="305"/>
                    </a:lnTo>
                    <a:lnTo>
                      <a:pt x="70" y="372"/>
                    </a:lnTo>
                    <a:lnTo>
                      <a:pt x="70" y="395"/>
                    </a:lnTo>
                    <a:lnTo>
                      <a:pt x="70" y="406"/>
                    </a:lnTo>
                    <a:lnTo>
                      <a:pt x="70" y="440"/>
                    </a:lnTo>
                    <a:lnTo>
                      <a:pt x="70" y="451"/>
                    </a:lnTo>
                    <a:lnTo>
                      <a:pt x="70" y="462"/>
                    </a:lnTo>
                    <a:lnTo>
                      <a:pt x="70" y="496"/>
                    </a:lnTo>
                    <a:lnTo>
                      <a:pt x="75" y="508"/>
                    </a:lnTo>
                    <a:lnTo>
                      <a:pt x="75" y="519"/>
                    </a:lnTo>
                    <a:lnTo>
                      <a:pt x="75" y="530"/>
                    </a:lnTo>
                    <a:lnTo>
                      <a:pt x="75" y="541"/>
                    </a:lnTo>
                    <a:lnTo>
                      <a:pt x="75" y="553"/>
                    </a:lnTo>
                    <a:lnTo>
                      <a:pt x="75" y="553"/>
                    </a:lnTo>
                    <a:lnTo>
                      <a:pt x="75" y="564"/>
                    </a:lnTo>
                    <a:lnTo>
                      <a:pt x="75" y="575"/>
                    </a:lnTo>
                    <a:lnTo>
                      <a:pt x="75" y="575"/>
                    </a:lnTo>
                    <a:lnTo>
                      <a:pt x="80" y="586"/>
                    </a:lnTo>
                    <a:lnTo>
                      <a:pt x="80" y="586"/>
                    </a:lnTo>
                    <a:lnTo>
                      <a:pt x="80" y="586"/>
                    </a:lnTo>
                    <a:lnTo>
                      <a:pt x="80" y="598"/>
                    </a:lnTo>
                    <a:lnTo>
                      <a:pt x="80" y="598"/>
                    </a:lnTo>
                    <a:lnTo>
                      <a:pt x="80" y="598"/>
                    </a:lnTo>
                    <a:lnTo>
                      <a:pt x="80" y="598"/>
                    </a:lnTo>
                    <a:lnTo>
                      <a:pt x="80" y="598"/>
                    </a:lnTo>
                    <a:lnTo>
                      <a:pt x="80" y="586"/>
                    </a:lnTo>
                    <a:lnTo>
                      <a:pt x="80" y="586"/>
                    </a:lnTo>
                    <a:lnTo>
                      <a:pt x="85" y="586"/>
                    </a:lnTo>
                    <a:lnTo>
                      <a:pt x="85" y="575"/>
                    </a:lnTo>
                    <a:lnTo>
                      <a:pt x="85" y="564"/>
                    </a:lnTo>
                    <a:lnTo>
                      <a:pt x="85" y="564"/>
                    </a:lnTo>
                    <a:lnTo>
                      <a:pt x="85" y="553"/>
                    </a:lnTo>
                    <a:lnTo>
                      <a:pt x="85" y="541"/>
                    </a:lnTo>
                    <a:lnTo>
                      <a:pt x="85" y="530"/>
                    </a:lnTo>
                    <a:lnTo>
                      <a:pt x="90" y="508"/>
                    </a:lnTo>
                    <a:lnTo>
                      <a:pt x="90" y="496"/>
                    </a:lnTo>
                    <a:lnTo>
                      <a:pt x="90" y="485"/>
                    </a:lnTo>
                    <a:lnTo>
                      <a:pt x="90" y="462"/>
                    </a:lnTo>
                    <a:lnTo>
                      <a:pt x="90" y="440"/>
                    </a:lnTo>
                    <a:lnTo>
                      <a:pt x="90" y="429"/>
                    </a:lnTo>
                    <a:lnTo>
                      <a:pt x="90" y="395"/>
                    </a:lnTo>
                    <a:lnTo>
                      <a:pt x="95" y="338"/>
                    </a:lnTo>
                    <a:lnTo>
                      <a:pt x="95" y="327"/>
                    </a:lnTo>
                    <a:lnTo>
                      <a:pt x="95" y="305"/>
                    </a:lnTo>
                    <a:lnTo>
                      <a:pt x="95" y="282"/>
                    </a:lnTo>
                    <a:lnTo>
                      <a:pt x="95" y="271"/>
                    </a:lnTo>
                    <a:lnTo>
                      <a:pt x="100" y="248"/>
                    </a:lnTo>
                    <a:lnTo>
                      <a:pt x="100" y="226"/>
                    </a:lnTo>
                    <a:lnTo>
                      <a:pt x="100" y="214"/>
                    </a:lnTo>
                    <a:lnTo>
                      <a:pt x="100" y="203"/>
                    </a:lnTo>
                    <a:lnTo>
                      <a:pt x="100" y="192"/>
                    </a:lnTo>
                    <a:lnTo>
                      <a:pt x="100" y="192"/>
                    </a:lnTo>
                    <a:lnTo>
                      <a:pt x="100" y="180"/>
                    </a:lnTo>
                    <a:lnTo>
                      <a:pt x="100" y="169"/>
                    </a:lnTo>
                    <a:lnTo>
                      <a:pt x="105" y="158"/>
                    </a:lnTo>
                    <a:lnTo>
                      <a:pt x="105" y="158"/>
                    </a:lnTo>
                    <a:lnTo>
                      <a:pt x="105" y="147"/>
                    </a:lnTo>
                    <a:lnTo>
                      <a:pt x="105" y="147"/>
                    </a:lnTo>
                    <a:lnTo>
                      <a:pt x="105" y="147"/>
                    </a:lnTo>
                    <a:lnTo>
                      <a:pt x="105" y="135"/>
                    </a:lnTo>
                    <a:lnTo>
                      <a:pt x="105" y="135"/>
                    </a:lnTo>
                    <a:lnTo>
                      <a:pt x="105" y="135"/>
                    </a:lnTo>
                    <a:lnTo>
                      <a:pt x="105" y="135"/>
                    </a:lnTo>
                    <a:lnTo>
                      <a:pt x="110" y="135"/>
                    </a:lnTo>
                    <a:lnTo>
                      <a:pt x="110" y="147"/>
                    </a:lnTo>
                    <a:lnTo>
                      <a:pt x="110" y="147"/>
                    </a:lnTo>
                    <a:lnTo>
                      <a:pt x="110" y="147"/>
                    </a:lnTo>
                    <a:lnTo>
                      <a:pt x="110" y="147"/>
                    </a:lnTo>
                    <a:lnTo>
                      <a:pt x="110" y="158"/>
                    </a:lnTo>
                    <a:lnTo>
                      <a:pt x="110" y="158"/>
                    </a:lnTo>
                    <a:lnTo>
                      <a:pt x="110" y="169"/>
                    </a:lnTo>
                    <a:lnTo>
                      <a:pt x="115" y="180"/>
                    </a:lnTo>
                    <a:lnTo>
                      <a:pt x="115" y="180"/>
                    </a:lnTo>
                    <a:lnTo>
                      <a:pt x="115" y="192"/>
                    </a:lnTo>
                    <a:lnTo>
                      <a:pt x="115" y="214"/>
                    </a:lnTo>
                    <a:lnTo>
                      <a:pt x="115" y="226"/>
                    </a:lnTo>
                    <a:lnTo>
                      <a:pt x="115" y="237"/>
                    </a:lnTo>
                    <a:lnTo>
                      <a:pt x="115" y="259"/>
                    </a:lnTo>
                    <a:lnTo>
                      <a:pt x="120" y="259"/>
                    </a:lnTo>
                    <a:lnTo>
                      <a:pt x="120" y="271"/>
                    </a:lnTo>
                    <a:lnTo>
                      <a:pt x="120" y="293"/>
                    </a:lnTo>
                    <a:lnTo>
                      <a:pt x="120" y="338"/>
                    </a:lnTo>
                    <a:lnTo>
                      <a:pt x="120" y="350"/>
                    </a:lnTo>
                    <a:lnTo>
                      <a:pt x="120" y="361"/>
                    </a:lnTo>
                    <a:lnTo>
                      <a:pt x="125" y="383"/>
                    </a:lnTo>
                    <a:lnTo>
                      <a:pt x="125" y="395"/>
                    </a:lnTo>
                    <a:lnTo>
                      <a:pt x="125" y="406"/>
                    </a:lnTo>
                    <a:lnTo>
                      <a:pt x="125" y="417"/>
                    </a:lnTo>
                    <a:lnTo>
                      <a:pt x="125" y="429"/>
                    </a:lnTo>
                    <a:lnTo>
                      <a:pt x="125" y="440"/>
                    </a:lnTo>
                    <a:lnTo>
                      <a:pt x="125" y="440"/>
                    </a:lnTo>
                    <a:lnTo>
                      <a:pt x="130" y="451"/>
                    </a:lnTo>
                    <a:lnTo>
                      <a:pt x="130" y="462"/>
                    </a:lnTo>
                    <a:lnTo>
                      <a:pt x="130" y="462"/>
                    </a:lnTo>
                    <a:lnTo>
                      <a:pt x="130" y="474"/>
                    </a:lnTo>
                    <a:lnTo>
                      <a:pt x="130" y="474"/>
                    </a:lnTo>
                    <a:lnTo>
                      <a:pt x="130" y="474"/>
                    </a:lnTo>
                    <a:lnTo>
                      <a:pt x="130" y="485"/>
                    </a:lnTo>
                    <a:lnTo>
                      <a:pt x="130" y="485"/>
                    </a:lnTo>
                    <a:lnTo>
                      <a:pt x="130" y="485"/>
                    </a:lnTo>
                    <a:lnTo>
                      <a:pt x="130" y="485"/>
                    </a:lnTo>
                    <a:lnTo>
                      <a:pt x="135" y="496"/>
                    </a:lnTo>
                    <a:lnTo>
                      <a:pt x="135" y="496"/>
                    </a:lnTo>
                    <a:lnTo>
                      <a:pt x="135" y="496"/>
                    </a:lnTo>
                    <a:lnTo>
                      <a:pt x="135" y="496"/>
                    </a:lnTo>
                    <a:lnTo>
                      <a:pt x="135" y="485"/>
                    </a:lnTo>
                    <a:lnTo>
                      <a:pt x="135" y="485"/>
                    </a:lnTo>
                    <a:lnTo>
                      <a:pt x="135" y="485"/>
                    </a:lnTo>
                    <a:lnTo>
                      <a:pt x="135" y="485"/>
                    </a:lnTo>
                    <a:lnTo>
                      <a:pt x="135" y="485"/>
                    </a:lnTo>
                    <a:lnTo>
                      <a:pt x="140" y="474"/>
                    </a:lnTo>
                    <a:lnTo>
                      <a:pt x="140" y="474"/>
                    </a:lnTo>
                    <a:lnTo>
                      <a:pt x="140" y="474"/>
                    </a:lnTo>
                    <a:lnTo>
                      <a:pt x="140" y="462"/>
                    </a:lnTo>
                    <a:lnTo>
                      <a:pt x="140" y="451"/>
                    </a:lnTo>
                    <a:lnTo>
                      <a:pt x="140" y="451"/>
                    </a:lnTo>
                    <a:lnTo>
                      <a:pt x="140" y="440"/>
                    </a:lnTo>
                    <a:lnTo>
                      <a:pt x="145" y="429"/>
                    </a:lnTo>
                    <a:lnTo>
                      <a:pt x="145" y="417"/>
                    </a:lnTo>
                    <a:lnTo>
                      <a:pt x="145" y="406"/>
                    </a:lnTo>
                    <a:lnTo>
                      <a:pt x="145" y="395"/>
                    </a:lnTo>
                    <a:lnTo>
                      <a:pt x="145" y="361"/>
                    </a:lnTo>
                    <a:lnTo>
                      <a:pt x="145" y="361"/>
                    </a:lnTo>
                    <a:lnTo>
                      <a:pt x="150" y="350"/>
                    </a:lnTo>
                    <a:lnTo>
                      <a:pt x="150" y="338"/>
                    </a:lnTo>
                    <a:lnTo>
                      <a:pt x="150" y="305"/>
                    </a:lnTo>
                    <a:lnTo>
                      <a:pt x="150" y="305"/>
                    </a:lnTo>
                    <a:lnTo>
                      <a:pt x="150" y="293"/>
                    </a:lnTo>
                    <a:lnTo>
                      <a:pt x="155" y="293"/>
                    </a:lnTo>
                    <a:lnTo>
                      <a:pt x="155" y="282"/>
                    </a:lnTo>
                    <a:lnTo>
                      <a:pt x="155" y="282"/>
                    </a:lnTo>
                    <a:lnTo>
                      <a:pt x="155" y="271"/>
                    </a:lnTo>
                    <a:lnTo>
                      <a:pt x="155" y="271"/>
                    </a:lnTo>
                    <a:lnTo>
                      <a:pt x="155" y="259"/>
                    </a:lnTo>
                    <a:lnTo>
                      <a:pt x="155" y="259"/>
                    </a:lnTo>
                    <a:lnTo>
                      <a:pt x="155" y="259"/>
                    </a:lnTo>
                    <a:lnTo>
                      <a:pt x="155" y="259"/>
                    </a:lnTo>
                    <a:lnTo>
                      <a:pt x="160" y="248"/>
                    </a:lnTo>
                    <a:lnTo>
                      <a:pt x="160" y="248"/>
                    </a:lnTo>
                    <a:lnTo>
                      <a:pt x="160" y="248"/>
                    </a:lnTo>
                    <a:lnTo>
                      <a:pt x="160" y="248"/>
                    </a:lnTo>
                    <a:lnTo>
                      <a:pt x="160" y="248"/>
                    </a:lnTo>
                    <a:lnTo>
                      <a:pt x="160" y="248"/>
                    </a:lnTo>
                    <a:lnTo>
                      <a:pt x="160" y="248"/>
                    </a:lnTo>
                    <a:lnTo>
                      <a:pt x="160" y="248"/>
                    </a:lnTo>
                    <a:lnTo>
                      <a:pt x="160" y="248"/>
                    </a:lnTo>
                    <a:lnTo>
                      <a:pt x="166" y="259"/>
                    </a:lnTo>
                    <a:lnTo>
                      <a:pt x="166" y="259"/>
                    </a:lnTo>
                    <a:lnTo>
                      <a:pt x="166" y="259"/>
                    </a:lnTo>
                    <a:lnTo>
                      <a:pt x="166" y="259"/>
                    </a:lnTo>
                    <a:lnTo>
                      <a:pt x="166" y="259"/>
                    </a:lnTo>
                    <a:lnTo>
                      <a:pt x="166" y="271"/>
                    </a:lnTo>
                    <a:lnTo>
                      <a:pt x="166" y="271"/>
                    </a:lnTo>
                    <a:lnTo>
                      <a:pt x="171" y="282"/>
                    </a:lnTo>
                    <a:lnTo>
                      <a:pt x="171" y="282"/>
                    </a:lnTo>
                    <a:lnTo>
                      <a:pt x="171" y="293"/>
                    </a:lnTo>
                    <a:lnTo>
                      <a:pt x="171" y="293"/>
                    </a:lnTo>
                    <a:lnTo>
                      <a:pt x="171" y="305"/>
                    </a:lnTo>
                    <a:lnTo>
                      <a:pt x="171" y="316"/>
                    </a:lnTo>
                    <a:lnTo>
                      <a:pt x="171" y="316"/>
                    </a:lnTo>
                    <a:lnTo>
                      <a:pt x="176" y="316"/>
                    </a:lnTo>
                    <a:lnTo>
                      <a:pt x="176" y="327"/>
                    </a:lnTo>
                    <a:lnTo>
                      <a:pt x="176" y="338"/>
                    </a:lnTo>
                    <a:lnTo>
                      <a:pt x="176" y="338"/>
                    </a:lnTo>
                    <a:lnTo>
                      <a:pt x="176" y="350"/>
                    </a:lnTo>
                    <a:lnTo>
                      <a:pt x="176" y="350"/>
                    </a:lnTo>
                    <a:lnTo>
                      <a:pt x="176" y="350"/>
                    </a:lnTo>
                    <a:lnTo>
                      <a:pt x="181" y="361"/>
                    </a:lnTo>
                    <a:lnTo>
                      <a:pt x="181" y="361"/>
                    </a:lnTo>
                    <a:lnTo>
                      <a:pt x="181" y="361"/>
                    </a:lnTo>
                    <a:lnTo>
                      <a:pt x="181" y="372"/>
                    </a:lnTo>
                    <a:lnTo>
                      <a:pt x="181" y="372"/>
                    </a:lnTo>
                    <a:lnTo>
                      <a:pt x="181" y="372"/>
                    </a:lnTo>
                    <a:lnTo>
                      <a:pt x="181" y="372"/>
                    </a:lnTo>
                    <a:lnTo>
                      <a:pt x="186" y="372"/>
                    </a:lnTo>
                    <a:lnTo>
                      <a:pt x="186" y="372"/>
                    </a:lnTo>
                    <a:lnTo>
                      <a:pt x="186" y="372"/>
                    </a:lnTo>
                    <a:lnTo>
                      <a:pt x="186" y="372"/>
                    </a:lnTo>
                    <a:lnTo>
                      <a:pt x="186" y="372"/>
                    </a:lnTo>
                    <a:lnTo>
                      <a:pt x="186" y="372"/>
                    </a:lnTo>
                    <a:lnTo>
                      <a:pt x="186" y="372"/>
                    </a:lnTo>
                    <a:lnTo>
                      <a:pt x="186" y="372"/>
                    </a:lnTo>
                    <a:lnTo>
                      <a:pt x="186" y="372"/>
                    </a:lnTo>
                    <a:lnTo>
                      <a:pt x="191" y="372"/>
                    </a:lnTo>
                    <a:lnTo>
                      <a:pt x="191" y="372"/>
                    </a:lnTo>
                    <a:lnTo>
                      <a:pt x="191" y="372"/>
                    </a:lnTo>
                    <a:lnTo>
                      <a:pt x="191" y="372"/>
                    </a:lnTo>
                    <a:lnTo>
                      <a:pt x="191" y="372"/>
                    </a:lnTo>
                    <a:lnTo>
                      <a:pt x="191" y="372"/>
                    </a:lnTo>
                    <a:lnTo>
                      <a:pt x="191" y="372"/>
                    </a:lnTo>
                    <a:lnTo>
                      <a:pt x="191" y="361"/>
                    </a:lnTo>
                    <a:lnTo>
                      <a:pt x="196" y="361"/>
                    </a:lnTo>
                    <a:lnTo>
                      <a:pt x="196" y="361"/>
                    </a:lnTo>
                    <a:lnTo>
                      <a:pt x="196" y="361"/>
                    </a:lnTo>
                    <a:lnTo>
                      <a:pt x="196" y="350"/>
                    </a:lnTo>
                    <a:lnTo>
                      <a:pt x="196" y="350"/>
                    </a:lnTo>
                    <a:lnTo>
                      <a:pt x="196" y="350"/>
                    </a:lnTo>
                    <a:lnTo>
                      <a:pt x="196" y="350"/>
                    </a:lnTo>
                    <a:lnTo>
                      <a:pt x="201" y="350"/>
                    </a:lnTo>
                    <a:lnTo>
                      <a:pt x="201" y="350"/>
                    </a:lnTo>
                    <a:lnTo>
                      <a:pt x="201" y="350"/>
                    </a:lnTo>
                    <a:lnTo>
                      <a:pt x="201" y="350"/>
                    </a:lnTo>
                    <a:lnTo>
                      <a:pt x="201" y="338"/>
                    </a:lnTo>
                    <a:lnTo>
                      <a:pt x="201" y="338"/>
                    </a:lnTo>
                    <a:lnTo>
                      <a:pt x="201" y="338"/>
                    </a:lnTo>
                    <a:lnTo>
                      <a:pt x="201" y="338"/>
                    </a:lnTo>
                    <a:lnTo>
                      <a:pt x="201" y="338"/>
                    </a:lnTo>
                    <a:lnTo>
                      <a:pt x="206" y="338"/>
                    </a:lnTo>
                    <a:lnTo>
                      <a:pt x="206" y="338"/>
                    </a:lnTo>
                    <a:lnTo>
                      <a:pt x="206" y="338"/>
                    </a:lnTo>
                    <a:lnTo>
                      <a:pt x="206" y="338"/>
                    </a:lnTo>
                    <a:lnTo>
                      <a:pt x="206" y="338"/>
                    </a:lnTo>
                    <a:lnTo>
                      <a:pt x="206" y="350"/>
                    </a:lnTo>
                    <a:lnTo>
                      <a:pt x="206" y="350"/>
                    </a:lnTo>
                    <a:lnTo>
                      <a:pt x="206" y="350"/>
                    </a:lnTo>
                    <a:lnTo>
                      <a:pt x="206" y="350"/>
                    </a:lnTo>
                    <a:lnTo>
                      <a:pt x="211" y="350"/>
                    </a:lnTo>
                    <a:lnTo>
                      <a:pt x="211" y="350"/>
                    </a:lnTo>
                    <a:lnTo>
                      <a:pt x="211" y="350"/>
                    </a:lnTo>
                    <a:lnTo>
                      <a:pt x="211" y="361"/>
                    </a:lnTo>
                    <a:lnTo>
                      <a:pt x="211" y="361"/>
                    </a:lnTo>
                    <a:lnTo>
                      <a:pt x="211" y="361"/>
                    </a:lnTo>
                    <a:lnTo>
                      <a:pt x="216" y="361"/>
                    </a:lnTo>
                    <a:lnTo>
                      <a:pt x="216" y="361"/>
                    </a:lnTo>
                    <a:lnTo>
                      <a:pt x="216" y="361"/>
                    </a:lnTo>
                    <a:lnTo>
                      <a:pt x="216" y="372"/>
                    </a:lnTo>
                    <a:lnTo>
                      <a:pt x="216" y="372"/>
                    </a:lnTo>
                    <a:lnTo>
                      <a:pt x="216" y="372"/>
                    </a:lnTo>
                    <a:lnTo>
                      <a:pt x="216" y="372"/>
                    </a:lnTo>
                    <a:lnTo>
                      <a:pt x="216" y="372"/>
                    </a:lnTo>
                    <a:lnTo>
                      <a:pt x="221" y="372"/>
                    </a:lnTo>
                    <a:lnTo>
                      <a:pt x="221" y="372"/>
                    </a:lnTo>
                    <a:lnTo>
                      <a:pt x="221" y="372"/>
                    </a:lnTo>
                    <a:lnTo>
                      <a:pt x="221" y="372"/>
                    </a:lnTo>
                    <a:lnTo>
                      <a:pt x="221" y="372"/>
                    </a:lnTo>
                    <a:lnTo>
                      <a:pt x="221" y="372"/>
                    </a:lnTo>
                    <a:lnTo>
                      <a:pt x="221" y="372"/>
                    </a:lnTo>
                    <a:lnTo>
                      <a:pt x="221" y="372"/>
                    </a:lnTo>
                    <a:lnTo>
                      <a:pt x="221" y="372"/>
                    </a:lnTo>
                    <a:lnTo>
                      <a:pt x="226" y="372"/>
                    </a:lnTo>
                    <a:lnTo>
                      <a:pt x="226" y="372"/>
                    </a:lnTo>
                    <a:lnTo>
                      <a:pt x="226" y="372"/>
                    </a:lnTo>
                    <a:lnTo>
                      <a:pt x="226" y="372"/>
                    </a:lnTo>
                    <a:lnTo>
                      <a:pt x="226" y="372"/>
                    </a:lnTo>
                    <a:lnTo>
                      <a:pt x="226" y="361"/>
                    </a:lnTo>
                    <a:lnTo>
                      <a:pt x="226" y="361"/>
                    </a:lnTo>
                    <a:lnTo>
                      <a:pt x="226" y="361"/>
                    </a:lnTo>
                    <a:lnTo>
                      <a:pt x="226" y="361"/>
                    </a:lnTo>
                    <a:lnTo>
                      <a:pt x="231" y="350"/>
                    </a:lnTo>
                    <a:lnTo>
                      <a:pt x="231" y="350"/>
                    </a:lnTo>
                    <a:lnTo>
                      <a:pt x="231" y="350"/>
                    </a:lnTo>
                    <a:lnTo>
                      <a:pt x="231" y="338"/>
                    </a:lnTo>
                    <a:lnTo>
                      <a:pt x="231" y="327"/>
                    </a:lnTo>
                    <a:lnTo>
                      <a:pt x="236" y="316"/>
                    </a:lnTo>
                    <a:lnTo>
                      <a:pt x="236" y="316"/>
                    </a:lnTo>
                    <a:lnTo>
                      <a:pt x="236" y="305"/>
                    </a:lnTo>
                    <a:lnTo>
                      <a:pt x="236" y="305"/>
                    </a:lnTo>
                    <a:lnTo>
                      <a:pt x="236" y="293"/>
                    </a:lnTo>
                    <a:lnTo>
                      <a:pt x="236" y="293"/>
                    </a:lnTo>
                    <a:lnTo>
                      <a:pt x="236" y="282"/>
                    </a:lnTo>
                    <a:lnTo>
                      <a:pt x="236" y="282"/>
                    </a:lnTo>
                    <a:lnTo>
                      <a:pt x="241" y="271"/>
                    </a:lnTo>
                    <a:lnTo>
                      <a:pt x="241" y="271"/>
                    </a:lnTo>
                    <a:lnTo>
                      <a:pt x="241" y="271"/>
                    </a:lnTo>
                    <a:lnTo>
                      <a:pt x="241" y="259"/>
                    </a:lnTo>
                    <a:lnTo>
                      <a:pt x="241" y="259"/>
                    </a:lnTo>
                    <a:lnTo>
                      <a:pt x="241" y="259"/>
                    </a:lnTo>
                    <a:lnTo>
                      <a:pt x="241" y="259"/>
                    </a:lnTo>
                    <a:lnTo>
                      <a:pt x="241" y="259"/>
                    </a:lnTo>
                    <a:lnTo>
                      <a:pt x="246" y="248"/>
                    </a:lnTo>
                    <a:lnTo>
                      <a:pt x="246" y="248"/>
                    </a:lnTo>
                    <a:lnTo>
                      <a:pt x="246" y="248"/>
                    </a:lnTo>
                    <a:lnTo>
                      <a:pt x="246" y="248"/>
                    </a:lnTo>
                    <a:lnTo>
                      <a:pt x="246" y="248"/>
                    </a:lnTo>
                    <a:lnTo>
                      <a:pt x="246" y="248"/>
                    </a:lnTo>
                    <a:lnTo>
                      <a:pt x="246" y="248"/>
                    </a:lnTo>
                    <a:lnTo>
                      <a:pt x="246" y="248"/>
                    </a:lnTo>
                    <a:lnTo>
                      <a:pt x="246" y="248"/>
                    </a:lnTo>
                    <a:lnTo>
                      <a:pt x="246" y="248"/>
                    </a:lnTo>
                    <a:lnTo>
                      <a:pt x="251" y="259"/>
                    </a:lnTo>
                    <a:lnTo>
                      <a:pt x="251" y="259"/>
                    </a:lnTo>
                    <a:lnTo>
                      <a:pt x="251" y="259"/>
                    </a:lnTo>
                    <a:lnTo>
                      <a:pt x="251" y="259"/>
                    </a:lnTo>
                    <a:lnTo>
                      <a:pt x="251" y="271"/>
                    </a:lnTo>
                    <a:lnTo>
                      <a:pt x="251" y="271"/>
                    </a:lnTo>
                    <a:lnTo>
                      <a:pt x="251" y="282"/>
                    </a:lnTo>
                    <a:lnTo>
                      <a:pt x="251" y="282"/>
                    </a:lnTo>
                    <a:lnTo>
                      <a:pt x="251" y="282"/>
                    </a:lnTo>
                    <a:lnTo>
                      <a:pt x="256" y="293"/>
                    </a:lnTo>
                    <a:lnTo>
                      <a:pt x="256" y="305"/>
                    </a:lnTo>
                    <a:lnTo>
                      <a:pt x="256" y="305"/>
                    </a:lnTo>
                    <a:lnTo>
                      <a:pt x="256" y="327"/>
                    </a:lnTo>
                    <a:lnTo>
                      <a:pt x="256" y="350"/>
                    </a:lnTo>
                    <a:lnTo>
                      <a:pt x="261" y="361"/>
                    </a:lnTo>
                    <a:lnTo>
                      <a:pt x="261" y="372"/>
                    </a:lnTo>
                    <a:lnTo>
                      <a:pt x="261" y="383"/>
                    </a:lnTo>
                    <a:lnTo>
                      <a:pt x="261" y="395"/>
                    </a:lnTo>
                    <a:lnTo>
                      <a:pt x="261" y="406"/>
                    </a:lnTo>
                    <a:lnTo>
                      <a:pt x="261" y="417"/>
                    </a:lnTo>
                    <a:lnTo>
                      <a:pt x="266" y="429"/>
                    </a:lnTo>
                    <a:lnTo>
                      <a:pt x="266" y="429"/>
                    </a:lnTo>
                    <a:lnTo>
                      <a:pt x="266" y="440"/>
                    </a:lnTo>
                    <a:lnTo>
                      <a:pt x="266" y="451"/>
                    </a:lnTo>
                    <a:lnTo>
                      <a:pt x="266" y="451"/>
                    </a:lnTo>
                    <a:lnTo>
                      <a:pt x="266" y="462"/>
                    </a:lnTo>
                    <a:lnTo>
                      <a:pt x="266" y="462"/>
                    </a:lnTo>
                    <a:lnTo>
                      <a:pt x="266" y="474"/>
                    </a:lnTo>
                    <a:lnTo>
                      <a:pt x="266" y="474"/>
                    </a:lnTo>
                    <a:lnTo>
                      <a:pt x="271" y="474"/>
                    </a:lnTo>
                    <a:lnTo>
                      <a:pt x="271" y="485"/>
                    </a:lnTo>
                    <a:lnTo>
                      <a:pt x="271" y="485"/>
                    </a:lnTo>
                    <a:lnTo>
                      <a:pt x="271" y="485"/>
                    </a:lnTo>
                    <a:lnTo>
                      <a:pt x="271" y="485"/>
                    </a:lnTo>
                    <a:lnTo>
                      <a:pt x="271" y="496"/>
                    </a:lnTo>
                    <a:lnTo>
                      <a:pt x="271" y="496"/>
                    </a:lnTo>
                    <a:lnTo>
                      <a:pt x="271" y="496"/>
                    </a:lnTo>
                    <a:lnTo>
                      <a:pt x="271" y="496"/>
                    </a:lnTo>
                    <a:lnTo>
                      <a:pt x="276" y="485"/>
                    </a:lnTo>
                    <a:lnTo>
                      <a:pt x="276" y="485"/>
                    </a:lnTo>
                    <a:lnTo>
                      <a:pt x="276" y="485"/>
                    </a:lnTo>
                    <a:lnTo>
                      <a:pt x="276" y="485"/>
                    </a:lnTo>
                    <a:lnTo>
                      <a:pt x="276" y="474"/>
                    </a:lnTo>
                    <a:lnTo>
                      <a:pt x="276" y="474"/>
                    </a:lnTo>
                    <a:lnTo>
                      <a:pt x="276" y="462"/>
                    </a:lnTo>
                    <a:lnTo>
                      <a:pt x="276" y="462"/>
                    </a:lnTo>
                    <a:lnTo>
                      <a:pt x="276" y="451"/>
                    </a:lnTo>
                    <a:lnTo>
                      <a:pt x="281" y="440"/>
                    </a:lnTo>
                    <a:lnTo>
                      <a:pt x="281" y="440"/>
                    </a:lnTo>
                    <a:lnTo>
                      <a:pt x="281" y="429"/>
                    </a:lnTo>
                    <a:lnTo>
                      <a:pt x="281" y="406"/>
                    </a:lnTo>
                    <a:lnTo>
                      <a:pt x="281" y="395"/>
                    </a:lnTo>
                    <a:lnTo>
                      <a:pt x="281" y="395"/>
                    </a:lnTo>
                    <a:lnTo>
                      <a:pt x="281" y="372"/>
                    </a:lnTo>
                    <a:lnTo>
                      <a:pt x="286" y="316"/>
                    </a:lnTo>
                    <a:lnTo>
                      <a:pt x="286" y="305"/>
                    </a:lnTo>
                    <a:lnTo>
                      <a:pt x="286" y="293"/>
                    </a:lnTo>
                    <a:lnTo>
                      <a:pt x="286" y="271"/>
                    </a:lnTo>
                    <a:lnTo>
                      <a:pt x="291" y="259"/>
                    </a:lnTo>
                    <a:lnTo>
                      <a:pt x="291" y="248"/>
                    </a:lnTo>
                    <a:lnTo>
                      <a:pt x="291" y="226"/>
                    </a:lnTo>
                    <a:lnTo>
                      <a:pt x="291" y="214"/>
                    </a:lnTo>
                    <a:lnTo>
                      <a:pt x="291" y="214"/>
                    </a:lnTo>
                    <a:lnTo>
                      <a:pt x="291" y="203"/>
                    </a:lnTo>
                    <a:lnTo>
                      <a:pt x="291" y="192"/>
                    </a:lnTo>
                    <a:lnTo>
                      <a:pt x="291" y="180"/>
                    </a:lnTo>
                    <a:lnTo>
                      <a:pt x="296" y="169"/>
                    </a:lnTo>
                    <a:lnTo>
                      <a:pt x="296" y="169"/>
                    </a:lnTo>
                    <a:lnTo>
                      <a:pt x="296" y="158"/>
                    </a:lnTo>
                    <a:lnTo>
                      <a:pt x="296" y="158"/>
                    </a:lnTo>
                    <a:lnTo>
                      <a:pt x="296" y="147"/>
                    </a:lnTo>
                    <a:lnTo>
                      <a:pt x="296" y="147"/>
                    </a:lnTo>
                    <a:lnTo>
                      <a:pt x="296" y="147"/>
                    </a:lnTo>
                    <a:lnTo>
                      <a:pt x="296" y="135"/>
                    </a:lnTo>
                    <a:lnTo>
                      <a:pt x="296" y="135"/>
                    </a:lnTo>
                    <a:lnTo>
                      <a:pt x="301" y="135"/>
                    </a:lnTo>
                    <a:lnTo>
                      <a:pt x="301" y="135"/>
                    </a:lnTo>
                    <a:lnTo>
                      <a:pt x="301" y="135"/>
                    </a:lnTo>
                    <a:lnTo>
                      <a:pt x="301" y="135"/>
                    </a:lnTo>
                    <a:lnTo>
                      <a:pt x="301" y="147"/>
                    </a:lnTo>
                    <a:lnTo>
                      <a:pt x="301" y="147"/>
                    </a:lnTo>
                    <a:lnTo>
                      <a:pt x="301" y="147"/>
                    </a:lnTo>
                    <a:lnTo>
                      <a:pt x="301" y="158"/>
                    </a:lnTo>
                    <a:lnTo>
                      <a:pt x="301" y="158"/>
                    </a:lnTo>
                    <a:lnTo>
                      <a:pt x="301" y="169"/>
                    </a:lnTo>
                    <a:lnTo>
                      <a:pt x="306" y="169"/>
                    </a:lnTo>
                    <a:lnTo>
                      <a:pt x="306" y="180"/>
                    </a:lnTo>
                    <a:lnTo>
                      <a:pt x="306" y="192"/>
                    </a:lnTo>
                    <a:lnTo>
                      <a:pt x="306" y="192"/>
                    </a:lnTo>
                    <a:lnTo>
                      <a:pt x="306" y="203"/>
                    </a:lnTo>
                    <a:lnTo>
                      <a:pt x="306" y="214"/>
                    </a:lnTo>
                    <a:lnTo>
                      <a:pt x="306" y="237"/>
                    </a:lnTo>
                    <a:lnTo>
                      <a:pt x="306" y="248"/>
                    </a:lnTo>
                    <a:lnTo>
                      <a:pt x="311" y="259"/>
                    </a:lnTo>
                    <a:lnTo>
                      <a:pt x="311" y="293"/>
                    </a:lnTo>
                    <a:lnTo>
                      <a:pt x="311" y="338"/>
                    </a:lnTo>
                    <a:lnTo>
                      <a:pt x="311" y="361"/>
                    </a:lnTo>
                    <a:lnTo>
                      <a:pt x="311" y="372"/>
                    </a:lnTo>
                    <a:lnTo>
                      <a:pt x="316" y="395"/>
                    </a:lnTo>
                    <a:lnTo>
                      <a:pt x="316" y="417"/>
                    </a:lnTo>
                    <a:lnTo>
                      <a:pt x="316" y="429"/>
                    </a:lnTo>
                    <a:lnTo>
                      <a:pt x="316" y="451"/>
                    </a:lnTo>
                    <a:lnTo>
                      <a:pt x="316" y="474"/>
                    </a:lnTo>
                    <a:lnTo>
                      <a:pt x="316" y="485"/>
                    </a:lnTo>
                    <a:lnTo>
                      <a:pt x="316" y="508"/>
                    </a:lnTo>
                    <a:lnTo>
                      <a:pt x="321" y="519"/>
                    </a:lnTo>
                    <a:lnTo>
                      <a:pt x="321" y="530"/>
                    </a:lnTo>
                    <a:lnTo>
                      <a:pt x="321" y="541"/>
                    </a:lnTo>
                    <a:lnTo>
                      <a:pt x="321" y="553"/>
                    </a:lnTo>
                    <a:lnTo>
                      <a:pt x="321" y="564"/>
                    </a:lnTo>
                    <a:lnTo>
                      <a:pt x="321" y="575"/>
                    </a:lnTo>
                    <a:lnTo>
                      <a:pt x="321" y="575"/>
                    </a:lnTo>
                    <a:lnTo>
                      <a:pt x="321" y="586"/>
                    </a:lnTo>
                    <a:lnTo>
                      <a:pt x="326" y="586"/>
                    </a:lnTo>
                    <a:lnTo>
                      <a:pt x="326" y="586"/>
                    </a:lnTo>
                    <a:lnTo>
                      <a:pt x="326" y="598"/>
                    </a:lnTo>
                    <a:lnTo>
                      <a:pt x="326" y="598"/>
                    </a:lnTo>
                    <a:lnTo>
                      <a:pt x="326" y="598"/>
                    </a:lnTo>
                    <a:lnTo>
                      <a:pt x="326" y="598"/>
                    </a:lnTo>
                    <a:lnTo>
                      <a:pt x="326" y="598"/>
                    </a:lnTo>
                    <a:lnTo>
                      <a:pt x="326" y="586"/>
                    </a:lnTo>
                    <a:lnTo>
                      <a:pt x="326" y="586"/>
                    </a:lnTo>
                    <a:lnTo>
                      <a:pt x="326" y="586"/>
                    </a:lnTo>
                    <a:lnTo>
                      <a:pt x="331" y="575"/>
                    </a:lnTo>
                  </a:path>
                </a:pathLst>
              </a:custGeom>
              <a:noFill/>
              <a:ln w="15875">
                <a:solidFill>
                  <a:srgbClr val="22F8FF"/>
                </a:solidFill>
                <a:prstDash val="solid"/>
                <a:round/>
                <a:headEnd/>
                <a:tailEnd/>
              </a:ln>
            </p:spPr>
            <p:txBody>
              <a:bodyPr/>
              <a:lstStyle/>
              <a:p>
                <a:endParaRPr lang="es-ES"/>
              </a:p>
            </p:txBody>
          </p:sp>
          <p:sp>
            <p:nvSpPr>
              <p:cNvPr id="59476" name="Freeform 84"/>
              <p:cNvSpPr>
                <a:spLocks/>
              </p:cNvSpPr>
              <p:nvPr/>
            </p:nvSpPr>
            <p:spPr bwMode="auto">
              <a:xfrm>
                <a:off x="3995" y="1831"/>
                <a:ext cx="346" cy="778"/>
              </a:xfrm>
              <a:custGeom>
                <a:avLst/>
                <a:gdLst/>
                <a:ahLst/>
                <a:cxnLst>
                  <a:cxn ang="0">
                    <a:pos x="5" y="541"/>
                  </a:cxn>
                  <a:cxn ang="0">
                    <a:pos x="10" y="316"/>
                  </a:cxn>
                  <a:cxn ang="0">
                    <a:pos x="15" y="158"/>
                  </a:cxn>
                  <a:cxn ang="0">
                    <a:pos x="20" y="90"/>
                  </a:cxn>
                  <a:cxn ang="0">
                    <a:pos x="25" y="113"/>
                  </a:cxn>
                  <a:cxn ang="0">
                    <a:pos x="30" y="225"/>
                  </a:cxn>
                  <a:cxn ang="0">
                    <a:pos x="40" y="485"/>
                  </a:cxn>
                  <a:cxn ang="0">
                    <a:pos x="45" y="643"/>
                  </a:cxn>
                  <a:cxn ang="0">
                    <a:pos x="45" y="710"/>
                  </a:cxn>
                  <a:cxn ang="0">
                    <a:pos x="50" y="699"/>
                  </a:cxn>
                  <a:cxn ang="0">
                    <a:pos x="55" y="598"/>
                  </a:cxn>
                  <a:cxn ang="0">
                    <a:pos x="65" y="304"/>
                  </a:cxn>
                  <a:cxn ang="0">
                    <a:pos x="70" y="124"/>
                  </a:cxn>
                  <a:cxn ang="0">
                    <a:pos x="75" y="34"/>
                  </a:cxn>
                  <a:cxn ang="0">
                    <a:pos x="80" y="34"/>
                  </a:cxn>
                  <a:cxn ang="0">
                    <a:pos x="80" y="124"/>
                  </a:cxn>
                  <a:cxn ang="0">
                    <a:pos x="90" y="383"/>
                  </a:cxn>
                  <a:cxn ang="0">
                    <a:pos x="95" y="665"/>
                  </a:cxn>
                  <a:cxn ang="0">
                    <a:pos x="100" y="756"/>
                  </a:cxn>
                  <a:cxn ang="0">
                    <a:pos x="105" y="756"/>
                  </a:cxn>
                  <a:cxn ang="0">
                    <a:pos x="110" y="654"/>
                  </a:cxn>
                  <a:cxn ang="0">
                    <a:pos x="120" y="282"/>
                  </a:cxn>
                  <a:cxn ang="0">
                    <a:pos x="125" y="79"/>
                  </a:cxn>
                  <a:cxn ang="0">
                    <a:pos x="130" y="0"/>
                  </a:cxn>
                  <a:cxn ang="0">
                    <a:pos x="135" y="34"/>
                  </a:cxn>
                  <a:cxn ang="0">
                    <a:pos x="140" y="214"/>
                  </a:cxn>
                  <a:cxn ang="0">
                    <a:pos x="150" y="586"/>
                  </a:cxn>
                  <a:cxn ang="0">
                    <a:pos x="155" y="733"/>
                  </a:cxn>
                  <a:cxn ang="0">
                    <a:pos x="155" y="778"/>
                  </a:cxn>
                  <a:cxn ang="0">
                    <a:pos x="160" y="722"/>
                  </a:cxn>
                  <a:cxn ang="0">
                    <a:pos x="165" y="575"/>
                  </a:cxn>
                  <a:cxn ang="0">
                    <a:pos x="175" y="248"/>
                  </a:cxn>
                  <a:cxn ang="0">
                    <a:pos x="180" y="79"/>
                  </a:cxn>
                  <a:cxn ang="0">
                    <a:pos x="180" y="11"/>
                  </a:cxn>
                  <a:cxn ang="0">
                    <a:pos x="185" y="34"/>
                  </a:cxn>
                  <a:cxn ang="0">
                    <a:pos x="190" y="147"/>
                  </a:cxn>
                  <a:cxn ang="0">
                    <a:pos x="201" y="440"/>
                  </a:cxn>
                  <a:cxn ang="0">
                    <a:pos x="206" y="677"/>
                  </a:cxn>
                  <a:cxn ang="0">
                    <a:pos x="211" y="744"/>
                  </a:cxn>
                  <a:cxn ang="0">
                    <a:pos x="216" y="710"/>
                  </a:cxn>
                  <a:cxn ang="0">
                    <a:pos x="221" y="586"/>
                  </a:cxn>
                  <a:cxn ang="0">
                    <a:pos x="231" y="237"/>
                  </a:cxn>
                  <a:cxn ang="0">
                    <a:pos x="236" y="79"/>
                  </a:cxn>
                  <a:cxn ang="0">
                    <a:pos x="241" y="56"/>
                  </a:cxn>
                  <a:cxn ang="0">
                    <a:pos x="246" y="124"/>
                  </a:cxn>
                  <a:cxn ang="0">
                    <a:pos x="251" y="338"/>
                  </a:cxn>
                  <a:cxn ang="0">
                    <a:pos x="256" y="575"/>
                  </a:cxn>
                  <a:cxn ang="0">
                    <a:pos x="261" y="665"/>
                  </a:cxn>
                  <a:cxn ang="0">
                    <a:pos x="266" y="677"/>
                  </a:cxn>
                  <a:cxn ang="0">
                    <a:pos x="271" y="609"/>
                  </a:cxn>
                  <a:cxn ang="0">
                    <a:pos x="281" y="293"/>
                  </a:cxn>
                  <a:cxn ang="0">
                    <a:pos x="286" y="169"/>
                  </a:cxn>
                  <a:cxn ang="0">
                    <a:pos x="291" y="135"/>
                  </a:cxn>
                  <a:cxn ang="0">
                    <a:pos x="296" y="169"/>
                  </a:cxn>
                  <a:cxn ang="0">
                    <a:pos x="306" y="316"/>
                  </a:cxn>
                  <a:cxn ang="0">
                    <a:pos x="311" y="507"/>
                  </a:cxn>
                  <a:cxn ang="0">
                    <a:pos x="316" y="575"/>
                  </a:cxn>
                  <a:cxn ang="0">
                    <a:pos x="321" y="586"/>
                  </a:cxn>
                  <a:cxn ang="0">
                    <a:pos x="326" y="530"/>
                  </a:cxn>
                  <a:cxn ang="0">
                    <a:pos x="336" y="350"/>
                  </a:cxn>
                  <a:cxn ang="0">
                    <a:pos x="341" y="271"/>
                  </a:cxn>
                  <a:cxn ang="0">
                    <a:pos x="346" y="237"/>
                  </a:cxn>
                </a:cxnLst>
                <a:rect l="0" t="0" r="r" b="b"/>
                <a:pathLst>
                  <a:path w="346" h="778">
                    <a:moveTo>
                      <a:pt x="0" y="620"/>
                    </a:moveTo>
                    <a:lnTo>
                      <a:pt x="0" y="620"/>
                    </a:lnTo>
                    <a:lnTo>
                      <a:pt x="0" y="609"/>
                    </a:lnTo>
                    <a:lnTo>
                      <a:pt x="0" y="598"/>
                    </a:lnTo>
                    <a:lnTo>
                      <a:pt x="0" y="586"/>
                    </a:lnTo>
                    <a:lnTo>
                      <a:pt x="0" y="575"/>
                    </a:lnTo>
                    <a:lnTo>
                      <a:pt x="0" y="564"/>
                    </a:lnTo>
                    <a:lnTo>
                      <a:pt x="5" y="541"/>
                    </a:lnTo>
                    <a:lnTo>
                      <a:pt x="5" y="530"/>
                    </a:lnTo>
                    <a:lnTo>
                      <a:pt x="5" y="507"/>
                    </a:lnTo>
                    <a:lnTo>
                      <a:pt x="5" y="485"/>
                    </a:lnTo>
                    <a:lnTo>
                      <a:pt x="5" y="406"/>
                    </a:lnTo>
                    <a:lnTo>
                      <a:pt x="10" y="395"/>
                    </a:lnTo>
                    <a:lnTo>
                      <a:pt x="10" y="372"/>
                    </a:lnTo>
                    <a:lnTo>
                      <a:pt x="10" y="338"/>
                    </a:lnTo>
                    <a:lnTo>
                      <a:pt x="10" y="316"/>
                    </a:lnTo>
                    <a:lnTo>
                      <a:pt x="10" y="304"/>
                    </a:lnTo>
                    <a:lnTo>
                      <a:pt x="10" y="271"/>
                    </a:lnTo>
                    <a:lnTo>
                      <a:pt x="10" y="248"/>
                    </a:lnTo>
                    <a:lnTo>
                      <a:pt x="15" y="237"/>
                    </a:lnTo>
                    <a:lnTo>
                      <a:pt x="15" y="203"/>
                    </a:lnTo>
                    <a:lnTo>
                      <a:pt x="15" y="180"/>
                    </a:lnTo>
                    <a:lnTo>
                      <a:pt x="15" y="169"/>
                    </a:lnTo>
                    <a:lnTo>
                      <a:pt x="15" y="158"/>
                    </a:lnTo>
                    <a:lnTo>
                      <a:pt x="15" y="147"/>
                    </a:lnTo>
                    <a:lnTo>
                      <a:pt x="15" y="135"/>
                    </a:lnTo>
                    <a:lnTo>
                      <a:pt x="20" y="124"/>
                    </a:lnTo>
                    <a:lnTo>
                      <a:pt x="20" y="113"/>
                    </a:lnTo>
                    <a:lnTo>
                      <a:pt x="20" y="113"/>
                    </a:lnTo>
                    <a:lnTo>
                      <a:pt x="20" y="101"/>
                    </a:lnTo>
                    <a:lnTo>
                      <a:pt x="20" y="101"/>
                    </a:lnTo>
                    <a:lnTo>
                      <a:pt x="20" y="90"/>
                    </a:lnTo>
                    <a:lnTo>
                      <a:pt x="20" y="90"/>
                    </a:lnTo>
                    <a:lnTo>
                      <a:pt x="20" y="90"/>
                    </a:lnTo>
                    <a:lnTo>
                      <a:pt x="20" y="90"/>
                    </a:lnTo>
                    <a:lnTo>
                      <a:pt x="25" y="90"/>
                    </a:lnTo>
                    <a:lnTo>
                      <a:pt x="25" y="90"/>
                    </a:lnTo>
                    <a:lnTo>
                      <a:pt x="25" y="101"/>
                    </a:lnTo>
                    <a:lnTo>
                      <a:pt x="25" y="101"/>
                    </a:lnTo>
                    <a:lnTo>
                      <a:pt x="25" y="113"/>
                    </a:lnTo>
                    <a:lnTo>
                      <a:pt x="25" y="124"/>
                    </a:lnTo>
                    <a:lnTo>
                      <a:pt x="25" y="124"/>
                    </a:lnTo>
                    <a:lnTo>
                      <a:pt x="25" y="135"/>
                    </a:lnTo>
                    <a:lnTo>
                      <a:pt x="25" y="147"/>
                    </a:lnTo>
                    <a:lnTo>
                      <a:pt x="30" y="169"/>
                    </a:lnTo>
                    <a:lnTo>
                      <a:pt x="30" y="180"/>
                    </a:lnTo>
                    <a:lnTo>
                      <a:pt x="30" y="192"/>
                    </a:lnTo>
                    <a:lnTo>
                      <a:pt x="30" y="225"/>
                    </a:lnTo>
                    <a:lnTo>
                      <a:pt x="30" y="237"/>
                    </a:lnTo>
                    <a:lnTo>
                      <a:pt x="30" y="259"/>
                    </a:lnTo>
                    <a:lnTo>
                      <a:pt x="35" y="304"/>
                    </a:lnTo>
                    <a:lnTo>
                      <a:pt x="35" y="383"/>
                    </a:lnTo>
                    <a:lnTo>
                      <a:pt x="35" y="406"/>
                    </a:lnTo>
                    <a:lnTo>
                      <a:pt x="35" y="417"/>
                    </a:lnTo>
                    <a:lnTo>
                      <a:pt x="35" y="462"/>
                    </a:lnTo>
                    <a:lnTo>
                      <a:pt x="40" y="485"/>
                    </a:lnTo>
                    <a:lnTo>
                      <a:pt x="40" y="507"/>
                    </a:lnTo>
                    <a:lnTo>
                      <a:pt x="40" y="541"/>
                    </a:lnTo>
                    <a:lnTo>
                      <a:pt x="40" y="564"/>
                    </a:lnTo>
                    <a:lnTo>
                      <a:pt x="40" y="575"/>
                    </a:lnTo>
                    <a:lnTo>
                      <a:pt x="40" y="598"/>
                    </a:lnTo>
                    <a:lnTo>
                      <a:pt x="40" y="609"/>
                    </a:lnTo>
                    <a:lnTo>
                      <a:pt x="40" y="631"/>
                    </a:lnTo>
                    <a:lnTo>
                      <a:pt x="45" y="643"/>
                    </a:lnTo>
                    <a:lnTo>
                      <a:pt x="45" y="654"/>
                    </a:lnTo>
                    <a:lnTo>
                      <a:pt x="45" y="665"/>
                    </a:lnTo>
                    <a:lnTo>
                      <a:pt x="45" y="677"/>
                    </a:lnTo>
                    <a:lnTo>
                      <a:pt x="45" y="688"/>
                    </a:lnTo>
                    <a:lnTo>
                      <a:pt x="45" y="699"/>
                    </a:lnTo>
                    <a:lnTo>
                      <a:pt x="45" y="699"/>
                    </a:lnTo>
                    <a:lnTo>
                      <a:pt x="45" y="710"/>
                    </a:lnTo>
                    <a:lnTo>
                      <a:pt x="45" y="710"/>
                    </a:lnTo>
                    <a:lnTo>
                      <a:pt x="50" y="722"/>
                    </a:lnTo>
                    <a:lnTo>
                      <a:pt x="50" y="722"/>
                    </a:lnTo>
                    <a:lnTo>
                      <a:pt x="50" y="722"/>
                    </a:lnTo>
                    <a:lnTo>
                      <a:pt x="50" y="722"/>
                    </a:lnTo>
                    <a:lnTo>
                      <a:pt x="50" y="710"/>
                    </a:lnTo>
                    <a:lnTo>
                      <a:pt x="50" y="710"/>
                    </a:lnTo>
                    <a:lnTo>
                      <a:pt x="50" y="710"/>
                    </a:lnTo>
                    <a:lnTo>
                      <a:pt x="50" y="699"/>
                    </a:lnTo>
                    <a:lnTo>
                      <a:pt x="50" y="688"/>
                    </a:lnTo>
                    <a:lnTo>
                      <a:pt x="55" y="677"/>
                    </a:lnTo>
                    <a:lnTo>
                      <a:pt x="55" y="665"/>
                    </a:lnTo>
                    <a:lnTo>
                      <a:pt x="55" y="654"/>
                    </a:lnTo>
                    <a:lnTo>
                      <a:pt x="55" y="643"/>
                    </a:lnTo>
                    <a:lnTo>
                      <a:pt x="55" y="631"/>
                    </a:lnTo>
                    <a:lnTo>
                      <a:pt x="55" y="609"/>
                    </a:lnTo>
                    <a:lnTo>
                      <a:pt x="55" y="598"/>
                    </a:lnTo>
                    <a:lnTo>
                      <a:pt x="55" y="564"/>
                    </a:lnTo>
                    <a:lnTo>
                      <a:pt x="60" y="541"/>
                    </a:lnTo>
                    <a:lnTo>
                      <a:pt x="60" y="519"/>
                    </a:lnTo>
                    <a:lnTo>
                      <a:pt x="60" y="474"/>
                    </a:lnTo>
                    <a:lnTo>
                      <a:pt x="60" y="395"/>
                    </a:lnTo>
                    <a:lnTo>
                      <a:pt x="65" y="372"/>
                    </a:lnTo>
                    <a:lnTo>
                      <a:pt x="65" y="350"/>
                    </a:lnTo>
                    <a:lnTo>
                      <a:pt x="65" y="304"/>
                    </a:lnTo>
                    <a:lnTo>
                      <a:pt x="65" y="282"/>
                    </a:lnTo>
                    <a:lnTo>
                      <a:pt x="65" y="259"/>
                    </a:lnTo>
                    <a:lnTo>
                      <a:pt x="65" y="214"/>
                    </a:lnTo>
                    <a:lnTo>
                      <a:pt x="65" y="192"/>
                    </a:lnTo>
                    <a:lnTo>
                      <a:pt x="70" y="169"/>
                    </a:lnTo>
                    <a:lnTo>
                      <a:pt x="70" y="158"/>
                    </a:lnTo>
                    <a:lnTo>
                      <a:pt x="70" y="135"/>
                    </a:lnTo>
                    <a:lnTo>
                      <a:pt x="70" y="124"/>
                    </a:lnTo>
                    <a:lnTo>
                      <a:pt x="70" y="101"/>
                    </a:lnTo>
                    <a:lnTo>
                      <a:pt x="70" y="90"/>
                    </a:lnTo>
                    <a:lnTo>
                      <a:pt x="70" y="79"/>
                    </a:lnTo>
                    <a:lnTo>
                      <a:pt x="70" y="68"/>
                    </a:lnTo>
                    <a:lnTo>
                      <a:pt x="70" y="56"/>
                    </a:lnTo>
                    <a:lnTo>
                      <a:pt x="75" y="56"/>
                    </a:lnTo>
                    <a:lnTo>
                      <a:pt x="75" y="45"/>
                    </a:lnTo>
                    <a:lnTo>
                      <a:pt x="75" y="34"/>
                    </a:lnTo>
                    <a:lnTo>
                      <a:pt x="75" y="34"/>
                    </a:lnTo>
                    <a:lnTo>
                      <a:pt x="75" y="34"/>
                    </a:lnTo>
                    <a:lnTo>
                      <a:pt x="75" y="34"/>
                    </a:lnTo>
                    <a:lnTo>
                      <a:pt x="75" y="22"/>
                    </a:lnTo>
                    <a:lnTo>
                      <a:pt x="75" y="34"/>
                    </a:lnTo>
                    <a:lnTo>
                      <a:pt x="75" y="34"/>
                    </a:lnTo>
                    <a:lnTo>
                      <a:pt x="75" y="34"/>
                    </a:lnTo>
                    <a:lnTo>
                      <a:pt x="80" y="34"/>
                    </a:lnTo>
                    <a:lnTo>
                      <a:pt x="80" y="45"/>
                    </a:lnTo>
                    <a:lnTo>
                      <a:pt x="80" y="56"/>
                    </a:lnTo>
                    <a:lnTo>
                      <a:pt x="80" y="56"/>
                    </a:lnTo>
                    <a:lnTo>
                      <a:pt x="80" y="68"/>
                    </a:lnTo>
                    <a:lnTo>
                      <a:pt x="80" y="79"/>
                    </a:lnTo>
                    <a:lnTo>
                      <a:pt x="80" y="90"/>
                    </a:lnTo>
                    <a:lnTo>
                      <a:pt x="80" y="113"/>
                    </a:lnTo>
                    <a:lnTo>
                      <a:pt x="80" y="124"/>
                    </a:lnTo>
                    <a:lnTo>
                      <a:pt x="85" y="135"/>
                    </a:lnTo>
                    <a:lnTo>
                      <a:pt x="85" y="169"/>
                    </a:lnTo>
                    <a:lnTo>
                      <a:pt x="85" y="192"/>
                    </a:lnTo>
                    <a:lnTo>
                      <a:pt x="85" y="214"/>
                    </a:lnTo>
                    <a:lnTo>
                      <a:pt x="85" y="248"/>
                    </a:lnTo>
                    <a:lnTo>
                      <a:pt x="90" y="338"/>
                    </a:lnTo>
                    <a:lnTo>
                      <a:pt x="90" y="361"/>
                    </a:lnTo>
                    <a:lnTo>
                      <a:pt x="90" y="383"/>
                    </a:lnTo>
                    <a:lnTo>
                      <a:pt x="90" y="428"/>
                    </a:lnTo>
                    <a:lnTo>
                      <a:pt x="90" y="519"/>
                    </a:lnTo>
                    <a:lnTo>
                      <a:pt x="95" y="541"/>
                    </a:lnTo>
                    <a:lnTo>
                      <a:pt x="95" y="553"/>
                    </a:lnTo>
                    <a:lnTo>
                      <a:pt x="95" y="598"/>
                    </a:lnTo>
                    <a:lnTo>
                      <a:pt x="95" y="620"/>
                    </a:lnTo>
                    <a:lnTo>
                      <a:pt x="95" y="631"/>
                    </a:lnTo>
                    <a:lnTo>
                      <a:pt x="95" y="665"/>
                    </a:lnTo>
                    <a:lnTo>
                      <a:pt x="95" y="677"/>
                    </a:lnTo>
                    <a:lnTo>
                      <a:pt x="95" y="699"/>
                    </a:lnTo>
                    <a:lnTo>
                      <a:pt x="100" y="710"/>
                    </a:lnTo>
                    <a:lnTo>
                      <a:pt x="100" y="722"/>
                    </a:lnTo>
                    <a:lnTo>
                      <a:pt x="100" y="733"/>
                    </a:lnTo>
                    <a:lnTo>
                      <a:pt x="100" y="744"/>
                    </a:lnTo>
                    <a:lnTo>
                      <a:pt x="100" y="744"/>
                    </a:lnTo>
                    <a:lnTo>
                      <a:pt x="100" y="756"/>
                    </a:lnTo>
                    <a:lnTo>
                      <a:pt x="100" y="756"/>
                    </a:lnTo>
                    <a:lnTo>
                      <a:pt x="100" y="767"/>
                    </a:lnTo>
                    <a:lnTo>
                      <a:pt x="100" y="767"/>
                    </a:lnTo>
                    <a:lnTo>
                      <a:pt x="105" y="767"/>
                    </a:lnTo>
                    <a:lnTo>
                      <a:pt x="105" y="767"/>
                    </a:lnTo>
                    <a:lnTo>
                      <a:pt x="105" y="767"/>
                    </a:lnTo>
                    <a:lnTo>
                      <a:pt x="105" y="756"/>
                    </a:lnTo>
                    <a:lnTo>
                      <a:pt x="105" y="756"/>
                    </a:lnTo>
                    <a:lnTo>
                      <a:pt x="105" y="744"/>
                    </a:lnTo>
                    <a:lnTo>
                      <a:pt x="105" y="744"/>
                    </a:lnTo>
                    <a:lnTo>
                      <a:pt x="105" y="733"/>
                    </a:lnTo>
                    <a:lnTo>
                      <a:pt x="105" y="722"/>
                    </a:lnTo>
                    <a:lnTo>
                      <a:pt x="110" y="699"/>
                    </a:lnTo>
                    <a:lnTo>
                      <a:pt x="110" y="688"/>
                    </a:lnTo>
                    <a:lnTo>
                      <a:pt x="110" y="677"/>
                    </a:lnTo>
                    <a:lnTo>
                      <a:pt x="110" y="654"/>
                    </a:lnTo>
                    <a:lnTo>
                      <a:pt x="110" y="643"/>
                    </a:lnTo>
                    <a:lnTo>
                      <a:pt x="110" y="620"/>
                    </a:lnTo>
                    <a:lnTo>
                      <a:pt x="110" y="575"/>
                    </a:lnTo>
                    <a:lnTo>
                      <a:pt x="115" y="485"/>
                    </a:lnTo>
                    <a:lnTo>
                      <a:pt x="115" y="462"/>
                    </a:lnTo>
                    <a:lnTo>
                      <a:pt x="115" y="428"/>
                    </a:lnTo>
                    <a:lnTo>
                      <a:pt x="115" y="383"/>
                    </a:lnTo>
                    <a:lnTo>
                      <a:pt x="120" y="282"/>
                    </a:lnTo>
                    <a:lnTo>
                      <a:pt x="120" y="259"/>
                    </a:lnTo>
                    <a:lnTo>
                      <a:pt x="120" y="237"/>
                    </a:lnTo>
                    <a:lnTo>
                      <a:pt x="120" y="192"/>
                    </a:lnTo>
                    <a:lnTo>
                      <a:pt x="120" y="169"/>
                    </a:lnTo>
                    <a:lnTo>
                      <a:pt x="120" y="147"/>
                    </a:lnTo>
                    <a:lnTo>
                      <a:pt x="125" y="113"/>
                    </a:lnTo>
                    <a:lnTo>
                      <a:pt x="125" y="90"/>
                    </a:lnTo>
                    <a:lnTo>
                      <a:pt x="125" y="79"/>
                    </a:lnTo>
                    <a:lnTo>
                      <a:pt x="125" y="56"/>
                    </a:lnTo>
                    <a:lnTo>
                      <a:pt x="125" y="45"/>
                    </a:lnTo>
                    <a:lnTo>
                      <a:pt x="125" y="34"/>
                    </a:lnTo>
                    <a:lnTo>
                      <a:pt x="125" y="22"/>
                    </a:lnTo>
                    <a:lnTo>
                      <a:pt x="125" y="22"/>
                    </a:lnTo>
                    <a:lnTo>
                      <a:pt x="130" y="11"/>
                    </a:lnTo>
                    <a:lnTo>
                      <a:pt x="130" y="0"/>
                    </a:lnTo>
                    <a:lnTo>
                      <a:pt x="130" y="0"/>
                    </a:lnTo>
                    <a:lnTo>
                      <a:pt x="130" y="0"/>
                    </a:lnTo>
                    <a:lnTo>
                      <a:pt x="130" y="0"/>
                    </a:lnTo>
                    <a:lnTo>
                      <a:pt x="130" y="0"/>
                    </a:lnTo>
                    <a:lnTo>
                      <a:pt x="130" y="0"/>
                    </a:lnTo>
                    <a:lnTo>
                      <a:pt x="130" y="11"/>
                    </a:lnTo>
                    <a:lnTo>
                      <a:pt x="130" y="11"/>
                    </a:lnTo>
                    <a:lnTo>
                      <a:pt x="135" y="22"/>
                    </a:lnTo>
                    <a:lnTo>
                      <a:pt x="135" y="34"/>
                    </a:lnTo>
                    <a:lnTo>
                      <a:pt x="135" y="45"/>
                    </a:lnTo>
                    <a:lnTo>
                      <a:pt x="135" y="56"/>
                    </a:lnTo>
                    <a:lnTo>
                      <a:pt x="135" y="79"/>
                    </a:lnTo>
                    <a:lnTo>
                      <a:pt x="135" y="90"/>
                    </a:lnTo>
                    <a:lnTo>
                      <a:pt x="135" y="124"/>
                    </a:lnTo>
                    <a:lnTo>
                      <a:pt x="135" y="147"/>
                    </a:lnTo>
                    <a:lnTo>
                      <a:pt x="140" y="169"/>
                    </a:lnTo>
                    <a:lnTo>
                      <a:pt x="140" y="214"/>
                    </a:lnTo>
                    <a:lnTo>
                      <a:pt x="140" y="304"/>
                    </a:lnTo>
                    <a:lnTo>
                      <a:pt x="140" y="327"/>
                    </a:lnTo>
                    <a:lnTo>
                      <a:pt x="145" y="350"/>
                    </a:lnTo>
                    <a:lnTo>
                      <a:pt x="145" y="406"/>
                    </a:lnTo>
                    <a:lnTo>
                      <a:pt x="145" y="496"/>
                    </a:lnTo>
                    <a:lnTo>
                      <a:pt x="145" y="519"/>
                    </a:lnTo>
                    <a:lnTo>
                      <a:pt x="145" y="541"/>
                    </a:lnTo>
                    <a:lnTo>
                      <a:pt x="150" y="586"/>
                    </a:lnTo>
                    <a:lnTo>
                      <a:pt x="150" y="609"/>
                    </a:lnTo>
                    <a:lnTo>
                      <a:pt x="150" y="620"/>
                    </a:lnTo>
                    <a:lnTo>
                      <a:pt x="150" y="665"/>
                    </a:lnTo>
                    <a:lnTo>
                      <a:pt x="150" y="677"/>
                    </a:lnTo>
                    <a:lnTo>
                      <a:pt x="150" y="688"/>
                    </a:lnTo>
                    <a:lnTo>
                      <a:pt x="150" y="710"/>
                    </a:lnTo>
                    <a:lnTo>
                      <a:pt x="150" y="722"/>
                    </a:lnTo>
                    <a:lnTo>
                      <a:pt x="155" y="733"/>
                    </a:lnTo>
                    <a:lnTo>
                      <a:pt x="155" y="744"/>
                    </a:lnTo>
                    <a:lnTo>
                      <a:pt x="155" y="756"/>
                    </a:lnTo>
                    <a:lnTo>
                      <a:pt x="155" y="756"/>
                    </a:lnTo>
                    <a:lnTo>
                      <a:pt x="155" y="767"/>
                    </a:lnTo>
                    <a:lnTo>
                      <a:pt x="155" y="767"/>
                    </a:lnTo>
                    <a:lnTo>
                      <a:pt x="155" y="767"/>
                    </a:lnTo>
                    <a:lnTo>
                      <a:pt x="155" y="778"/>
                    </a:lnTo>
                    <a:lnTo>
                      <a:pt x="155" y="778"/>
                    </a:lnTo>
                    <a:lnTo>
                      <a:pt x="155" y="778"/>
                    </a:lnTo>
                    <a:lnTo>
                      <a:pt x="160" y="767"/>
                    </a:lnTo>
                    <a:lnTo>
                      <a:pt x="160" y="767"/>
                    </a:lnTo>
                    <a:lnTo>
                      <a:pt x="160" y="756"/>
                    </a:lnTo>
                    <a:lnTo>
                      <a:pt x="160" y="756"/>
                    </a:lnTo>
                    <a:lnTo>
                      <a:pt x="160" y="744"/>
                    </a:lnTo>
                    <a:lnTo>
                      <a:pt x="160" y="733"/>
                    </a:lnTo>
                    <a:lnTo>
                      <a:pt x="160" y="722"/>
                    </a:lnTo>
                    <a:lnTo>
                      <a:pt x="160" y="710"/>
                    </a:lnTo>
                    <a:lnTo>
                      <a:pt x="160" y="699"/>
                    </a:lnTo>
                    <a:lnTo>
                      <a:pt x="165" y="677"/>
                    </a:lnTo>
                    <a:lnTo>
                      <a:pt x="165" y="665"/>
                    </a:lnTo>
                    <a:lnTo>
                      <a:pt x="165" y="654"/>
                    </a:lnTo>
                    <a:lnTo>
                      <a:pt x="165" y="609"/>
                    </a:lnTo>
                    <a:lnTo>
                      <a:pt x="165" y="586"/>
                    </a:lnTo>
                    <a:lnTo>
                      <a:pt x="165" y="575"/>
                    </a:lnTo>
                    <a:lnTo>
                      <a:pt x="165" y="530"/>
                    </a:lnTo>
                    <a:lnTo>
                      <a:pt x="170" y="507"/>
                    </a:lnTo>
                    <a:lnTo>
                      <a:pt x="170" y="485"/>
                    </a:lnTo>
                    <a:lnTo>
                      <a:pt x="170" y="440"/>
                    </a:lnTo>
                    <a:lnTo>
                      <a:pt x="170" y="338"/>
                    </a:lnTo>
                    <a:lnTo>
                      <a:pt x="170" y="316"/>
                    </a:lnTo>
                    <a:lnTo>
                      <a:pt x="170" y="293"/>
                    </a:lnTo>
                    <a:lnTo>
                      <a:pt x="175" y="248"/>
                    </a:lnTo>
                    <a:lnTo>
                      <a:pt x="175" y="225"/>
                    </a:lnTo>
                    <a:lnTo>
                      <a:pt x="175" y="203"/>
                    </a:lnTo>
                    <a:lnTo>
                      <a:pt x="175" y="169"/>
                    </a:lnTo>
                    <a:lnTo>
                      <a:pt x="175" y="147"/>
                    </a:lnTo>
                    <a:lnTo>
                      <a:pt x="175" y="124"/>
                    </a:lnTo>
                    <a:lnTo>
                      <a:pt x="175" y="113"/>
                    </a:lnTo>
                    <a:lnTo>
                      <a:pt x="180" y="101"/>
                    </a:lnTo>
                    <a:lnTo>
                      <a:pt x="180" y="79"/>
                    </a:lnTo>
                    <a:lnTo>
                      <a:pt x="180" y="68"/>
                    </a:lnTo>
                    <a:lnTo>
                      <a:pt x="180" y="56"/>
                    </a:lnTo>
                    <a:lnTo>
                      <a:pt x="180" y="45"/>
                    </a:lnTo>
                    <a:lnTo>
                      <a:pt x="180" y="34"/>
                    </a:lnTo>
                    <a:lnTo>
                      <a:pt x="180" y="34"/>
                    </a:lnTo>
                    <a:lnTo>
                      <a:pt x="180" y="22"/>
                    </a:lnTo>
                    <a:lnTo>
                      <a:pt x="180" y="22"/>
                    </a:lnTo>
                    <a:lnTo>
                      <a:pt x="180" y="11"/>
                    </a:lnTo>
                    <a:lnTo>
                      <a:pt x="185" y="11"/>
                    </a:lnTo>
                    <a:lnTo>
                      <a:pt x="185" y="11"/>
                    </a:lnTo>
                    <a:lnTo>
                      <a:pt x="185" y="11"/>
                    </a:lnTo>
                    <a:lnTo>
                      <a:pt x="185" y="11"/>
                    </a:lnTo>
                    <a:lnTo>
                      <a:pt x="185" y="11"/>
                    </a:lnTo>
                    <a:lnTo>
                      <a:pt x="185" y="22"/>
                    </a:lnTo>
                    <a:lnTo>
                      <a:pt x="185" y="22"/>
                    </a:lnTo>
                    <a:lnTo>
                      <a:pt x="185" y="34"/>
                    </a:lnTo>
                    <a:lnTo>
                      <a:pt x="185" y="34"/>
                    </a:lnTo>
                    <a:lnTo>
                      <a:pt x="190" y="45"/>
                    </a:lnTo>
                    <a:lnTo>
                      <a:pt x="190" y="56"/>
                    </a:lnTo>
                    <a:lnTo>
                      <a:pt x="190" y="68"/>
                    </a:lnTo>
                    <a:lnTo>
                      <a:pt x="190" y="79"/>
                    </a:lnTo>
                    <a:lnTo>
                      <a:pt x="190" y="113"/>
                    </a:lnTo>
                    <a:lnTo>
                      <a:pt x="190" y="124"/>
                    </a:lnTo>
                    <a:lnTo>
                      <a:pt x="190" y="147"/>
                    </a:lnTo>
                    <a:lnTo>
                      <a:pt x="190" y="180"/>
                    </a:lnTo>
                    <a:lnTo>
                      <a:pt x="196" y="203"/>
                    </a:lnTo>
                    <a:lnTo>
                      <a:pt x="196" y="225"/>
                    </a:lnTo>
                    <a:lnTo>
                      <a:pt x="196" y="271"/>
                    </a:lnTo>
                    <a:lnTo>
                      <a:pt x="196" y="350"/>
                    </a:lnTo>
                    <a:lnTo>
                      <a:pt x="196" y="372"/>
                    </a:lnTo>
                    <a:lnTo>
                      <a:pt x="201" y="395"/>
                    </a:lnTo>
                    <a:lnTo>
                      <a:pt x="201" y="440"/>
                    </a:lnTo>
                    <a:lnTo>
                      <a:pt x="201" y="530"/>
                    </a:lnTo>
                    <a:lnTo>
                      <a:pt x="201" y="553"/>
                    </a:lnTo>
                    <a:lnTo>
                      <a:pt x="201" y="564"/>
                    </a:lnTo>
                    <a:lnTo>
                      <a:pt x="206" y="609"/>
                    </a:lnTo>
                    <a:lnTo>
                      <a:pt x="206" y="620"/>
                    </a:lnTo>
                    <a:lnTo>
                      <a:pt x="206" y="643"/>
                    </a:lnTo>
                    <a:lnTo>
                      <a:pt x="206" y="665"/>
                    </a:lnTo>
                    <a:lnTo>
                      <a:pt x="206" y="677"/>
                    </a:lnTo>
                    <a:lnTo>
                      <a:pt x="206" y="688"/>
                    </a:lnTo>
                    <a:lnTo>
                      <a:pt x="206" y="699"/>
                    </a:lnTo>
                    <a:lnTo>
                      <a:pt x="206" y="710"/>
                    </a:lnTo>
                    <a:lnTo>
                      <a:pt x="211" y="722"/>
                    </a:lnTo>
                    <a:lnTo>
                      <a:pt x="211" y="733"/>
                    </a:lnTo>
                    <a:lnTo>
                      <a:pt x="211" y="733"/>
                    </a:lnTo>
                    <a:lnTo>
                      <a:pt x="211" y="744"/>
                    </a:lnTo>
                    <a:lnTo>
                      <a:pt x="211" y="744"/>
                    </a:lnTo>
                    <a:lnTo>
                      <a:pt x="211" y="744"/>
                    </a:lnTo>
                    <a:lnTo>
                      <a:pt x="211" y="744"/>
                    </a:lnTo>
                    <a:lnTo>
                      <a:pt x="211" y="744"/>
                    </a:lnTo>
                    <a:lnTo>
                      <a:pt x="211" y="744"/>
                    </a:lnTo>
                    <a:lnTo>
                      <a:pt x="216" y="733"/>
                    </a:lnTo>
                    <a:lnTo>
                      <a:pt x="216" y="733"/>
                    </a:lnTo>
                    <a:lnTo>
                      <a:pt x="216" y="722"/>
                    </a:lnTo>
                    <a:lnTo>
                      <a:pt x="216" y="710"/>
                    </a:lnTo>
                    <a:lnTo>
                      <a:pt x="216" y="710"/>
                    </a:lnTo>
                    <a:lnTo>
                      <a:pt x="216" y="699"/>
                    </a:lnTo>
                    <a:lnTo>
                      <a:pt x="216" y="677"/>
                    </a:lnTo>
                    <a:lnTo>
                      <a:pt x="216" y="665"/>
                    </a:lnTo>
                    <a:lnTo>
                      <a:pt x="216" y="654"/>
                    </a:lnTo>
                    <a:lnTo>
                      <a:pt x="221" y="620"/>
                    </a:lnTo>
                    <a:lnTo>
                      <a:pt x="221" y="598"/>
                    </a:lnTo>
                    <a:lnTo>
                      <a:pt x="221" y="586"/>
                    </a:lnTo>
                    <a:lnTo>
                      <a:pt x="221" y="541"/>
                    </a:lnTo>
                    <a:lnTo>
                      <a:pt x="226" y="451"/>
                    </a:lnTo>
                    <a:lnTo>
                      <a:pt x="226" y="428"/>
                    </a:lnTo>
                    <a:lnTo>
                      <a:pt x="226" y="406"/>
                    </a:lnTo>
                    <a:lnTo>
                      <a:pt x="226" y="361"/>
                    </a:lnTo>
                    <a:lnTo>
                      <a:pt x="226" y="271"/>
                    </a:lnTo>
                    <a:lnTo>
                      <a:pt x="231" y="248"/>
                    </a:lnTo>
                    <a:lnTo>
                      <a:pt x="231" y="237"/>
                    </a:lnTo>
                    <a:lnTo>
                      <a:pt x="231" y="192"/>
                    </a:lnTo>
                    <a:lnTo>
                      <a:pt x="231" y="180"/>
                    </a:lnTo>
                    <a:lnTo>
                      <a:pt x="231" y="158"/>
                    </a:lnTo>
                    <a:lnTo>
                      <a:pt x="231" y="124"/>
                    </a:lnTo>
                    <a:lnTo>
                      <a:pt x="231" y="113"/>
                    </a:lnTo>
                    <a:lnTo>
                      <a:pt x="236" y="101"/>
                    </a:lnTo>
                    <a:lnTo>
                      <a:pt x="236" y="90"/>
                    </a:lnTo>
                    <a:lnTo>
                      <a:pt x="236" y="79"/>
                    </a:lnTo>
                    <a:lnTo>
                      <a:pt x="236" y="79"/>
                    </a:lnTo>
                    <a:lnTo>
                      <a:pt x="236" y="68"/>
                    </a:lnTo>
                    <a:lnTo>
                      <a:pt x="236" y="68"/>
                    </a:lnTo>
                    <a:lnTo>
                      <a:pt x="236" y="56"/>
                    </a:lnTo>
                    <a:lnTo>
                      <a:pt x="236" y="56"/>
                    </a:lnTo>
                    <a:lnTo>
                      <a:pt x="241" y="56"/>
                    </a:lnTo>
                    <a:lnTo>
                      <a:pt x="241" y="56"/>
                    </a:lnTo>
                    <a:lnTo>
                      <a:pt x="241" y="56"/>
                    </a:lnTo>
                    <a:lnTo>
                      <a:pt x="241" y="56"/>
                    </a:lnTo>
                    <a:lnTo>
                      <a:pt x="241" y="68"/>
                    </a:lnTo>
                    <a:lnTo>
                      <a:pt x="241" y="68"/>
                    </a:lnTo>
                    <a:lnTo>
                      <a:pt x="241" y="79"/>
                    </a:lnTo>
                    <a:lnTo>
                      <a:pt x="241" y="90"/>
                    </a:lnTo>
                    <a:lnTo>
                      <a:pt x="241" y="101"/>
                    </a:lnTo>
                    <a:lnTo>
                      <a:pt x="246" y="113"/>
                    </a:lnTo>
                    <a:lnTo>
                      <a:pt x="246" y="124"/>
                    </a:lnTo>
                    <a:lnTo>
                      <a:pt x="246" y="135"/>
                    </a:lnTo>
                    <a:lnTo>
                      <a:pt x="246" y="147"/>
                    </a:lnTo>
                    <a:lnTo>
                      <a:pt x="246" y="180"/>
                    </a:lnTo>
                    <a:lnTo>
                      <a:pt x="246" y="203"/>
                    </a:lnTo>
                    <a:lnTo>
                      <a:pt x="246" y="214"/>
                    </a:lnTo>
                    <a:lnTo>
                      <a:pt x="251" y="248"/>
                    </a:lnTo>
                    <a:lnTo>
                      <a:pt x="251" y="327"/>
                    </a:lnTo>
                    <a:lnTo>
                      <a:pt x="251" y="338"/>
                    </a:lnTo>
                    <a:lnTo>
                      <a:pt x="251" y="361"/>
                    </a:lnTo>
                    <a:lnTo>
                      <a:pt x="251" y="406"/>
                    </a:lnTo>
                    <a:lnTo>
                      <a:pt x="256" y="474"/>
                    </a:lnTo>
                    <a:lnTo>
                      <a:pt x="256" y="496"/>
                    </a:lnTo>
                    <a:lnTo>
                      <a:pt x="256" y="507"/>
                    </a:lnTo>
                    <a:lnTo>
                      <a:pt x="256" y="541"/>
                    </a:lnTo>
                    <a:lnTo>
                      <a:pt x="256" y="564"/>
                    </a:lnTo>
                    <a:lnTo>
                      <a:pt x="256" y="575"/>
                    </a:lnTo>
                    <a:lnTo>
                      <a:pt x="261" y="598"/>
                    </a:lnTo>
                    <a:lnTo>
                      <a:pt x="261" y="620"/>
                    </a:lnTo>
                    <a:lnTo>
                      <a:pt x="261" y="631"/>
                    </a:lnTo>
                    <a:lnTo>
                      <a:pt x="261" y="631"/>
                    </a:lnTo>
                    <a:lnTo>
                      <a:pt x="261" y="643"/>
                    </a:lnTo>
                    <a:lnTo>
                      <a:pt x="261" y="654"/>
                    </a:lnTo>
                    <a:lnTo>
                      <a:pt x="261" y="665"/>
                    </a:lnTo>
                    <a:lnTo>
                      <a:pt x="261" y="665"/>
                    </a:lnTo>
                    <a:lnTo>
                      <a:pt x="266" y="677"/>
                    </a:lnTo>
                    <a:lnTo>
                      <a:pt x="266" y="677"/>
                    </a:lnTo>
                    <a:lnTo>
                      <a:pt x="266" y="677"/>
                    </a:lnTo>
                    <a:lnTo>
                      <a:pt x="266" y="677"/>
                    </a:lnTo>
                    <a:lnTo>
                      <a:pt x="266" y="688"/>
                    </a:lnTo>
                    <a:lnTo>
                      <a:pt x="266" y="677"/>
                    </a:lnTo>
                    <a:lnTo>
                      <a:pt x="266" y="677"/>
                    </a:lnTo>
                    <a:lnTo>
                      <a:pt x="266" y="677"/>
                    </a:lnTo>
                    <a:lnTo>
                      <a:pt x="266" y="677"/>
                    </a:lnTo>
                    <a:lnTo>
                      <a:pt x="266" y="665"/>
                    </a:lnTo>
                    <a:lnTo>
                      <a:pt x="271" y="665"/>
                    </a:lnTo>
                    <a:lnTo>
                      <a:pt x="271" y="654"/>
                    </a:lnTo>
                    <a:lnTo>
                      <a:pt x="271" y="643"/>
                    </a:lnTo>
                    <a:lnTo>
                      <a:pt x="271" y="643"/>
                    </a:lnTo>
                    <a:lnTo>
                      <a:pt x="271" y="631"/>
                    </a:lnTo>
                    <a:lnTo>
                      <a:pt x="271" y="609"/>
                    </a:lnTo>
                    <a:lnTo>
                      <a:pt x="271" y="598"/>
                    </a:lnTo>
                    <a:lnTo>
                      <a:pt x="271" y="586"/>
                    </a:lnTo>
                    <a:lnTo>
                      <a:pt x="276" y="553"/>
                    </a:lnTo>
                    <a:lnTo>
                      <a:pt x="276" y="496"/>
                    </a:lnTo>
                    <a:lnTo>
                      <a:pt x="281" y="361"/>
                    </a:lnTo>
                    <a:lnTo>
                      <a:pt x="281" y="338"/>
                    </a:lnTo>
                    <a:lnTo>
                      <a:pt x="281" y="327"/>
                    </a:lnTo>
                    <a:lnTo>
                      <a:pt x="281" y="293"/>
                    </a:lnTo>
                    <a:lnTo>
                      <a:pt x="281" y="271"/>
                    </a:lnTo>
                    <a:lnTo>
                      <a:pt x="286" y="259"/>
                    </a:lnTo>
                    <a:lnTo>
                      <a:pt x="286" y="225"/>
                    </a:lnTo>
                    <a:lnTo>
                      <a:pt x="286" y="214"/>
                    </a:lnTo>
                    <a:lnTo>
                      <a:pt x="286" y="203"/>
                    </a:lnTo>
                    <a:lnTo>
                      <a:pt x="286" y="192"/>
                    </a:lnTo>
                    <a:lnTo>
                      <a:pt x="286" y="180"/>
                    </a:lnTo>
                    <a:lnTo>
                      <a:pt x="286" y="169"/>
                    </a:lnTo>
                    <a:lnTo>
                      <a:pt x="291" y="158"/>
                    </a:lnTo>
                    <a:lnTo>
                      <a:pt x="291" y="158"/>
                    </a:lnTo>
                    <a:lnTo>
                      <a:pt x="291" y="147"/>
                    </a:lnTo>
                    <a:lnTo>
                      <a:pt x="291" y="147"/>
                    </a:lnTo>
                    <a:lnTo>
                      <a:pt x="291" y="135"/>
                    </a:lnTo>
                    <a:lnTo>
                      <a:pt x="291" y="135"/>
                    </a:lnTo>
                    <a:lnTo>
                      <a:pt x="291" y="135"/>
                    </a:lnTo>
                    <a:lnTo>
                      <a:pt x="291" y="135"/>
                    </a:lnTo>
                    <a:lnTo>
                      <a:pt x="291" y="135"/>
                    </a:lnTo>
                    <a:lnTo>
                      <a:pt x="296" y="135"/>
                    </a:lnTo>
                    <a:lnTo>
                      <a:pt x="296" y="135"/>
                    </a:lnTo>
                    <a:lnTo>
                      <a:pt x="296" y="147"/>
                    </a:lnTo>
                    <a:lnTo>
                      <a:pt x="296" y="147"/>
                    </a:lnTo>
                    <a:lnTo>
                      <a:pt x="296" y="158"/>
                    </a:lnTo>
                    <a:lnTo>
                      <a:pt x="296" y="158"/>
                    </a:lnTo>
                    <a:lnTo>
                      <a:pt x="296" y="169"/>
                    </a:lnTo>
                    <a:lnTo>
                      <a:pt x="296" y="180"/>
                    </a:lnTo>
                    <a:lnTo>
                      <a:pt x="296" y="192"/>
                    </a:lnTo>
                    <a:lnTo>
                      <a:pt x="301" y="192"/>
                    </a:lnTo>
                    <a:lnTo>
                      <a:pt x="301" y="203"/>
                    </a:lnTo>
                    <a:lnTo>
                      <a:pt x="301" y="225"/>
                    </a:lnTo>
                    <a:lnTo>
                      <a:pt x="301" y="248"/>
                    </a:lnTo>
                    <a:lnTo>
                      <a:pt x="301" y="304"/>
                    </a:lnTo>
                    <a:lnTo>
                      <a:pt x="306" y="316"/>
                    </a:lnTo>
                    <a:lnTo>
                      <a:pt x="306" y="338"/>
                    </a:lnTo>
                    <a:lnTo>
                      <a:pt x="306" y="361"/>
                    </a:lnTo>
                    <a:lnTo>
                      <a:pt x="306" y="428"/>
                    </a:lnTo>
                    <a:lnTo>
                      <a:pt x="311" y="440"/>
                    </a:lnTo>
                    <a:lnTo>
                      <a:pt x="311" y="451"/>
                    </a:lnTo>
                    <a:lnTo>
                      <a:pt x="311" y="485"/>
                    </a:lnTo>
                    <a:lnTo>
                      <a:pt x="311" y="496"/>
                    </a:lnTo>
                    <a:lnTo>
                      <a:pt x="311" y="507"/>
                    </a:lnTo>
                    <a:lnTo>
                      <a:pt x="311" y="530"/>
                    </a:lnTo>
                    <a:lnTo>
                      <a:pt x="311" y="541"/>
                    </a:lnTo>
                    <a:lnTo>
                      <a:pt x="316" y="541"/>
                    </a:lnTo>
                    <a:lnTo>
                      <a:pt x="316" y="553"/>
                    </a:lnTo>
                    <a:lnTo>
                      <a:pt x="316" y="564"/>
                    </a:lnTo>
                    <a:lnTo>
                      <a:pt x="316" y="564"/>
                    </a:lnTo>
                    <a:lnTo>
                      <a:pt x="316" y="575"/>
                    </a:lnTo>
                    <a:lnTo>
                      <a:pt x="316" y="575"/>
                    </a:lnTo>
                    <a:lnTo>
                      <a:pt x="316" y="586"/>
                    </a:lnTo>
                    <a:lnTo>
                      <a:pt x="316" y="586"/>
                    </a:lnTo>
                    <a:lnTo>
                      <a:pt x="316" y="586"/>
                    </a:lnTo>
                    <a:lnTo>
                      <a:pt x="321" y="586"/>
                    </a:lnTo>
                    <a:lnTo>
                      <a:pt x="321" y="586"/>
                    </a:lnTo>
                    <a:lnTo>
                      <a:pt x="321" y="586"/>
                    </a:lnTo>
                    <a:lnTo>
                      <a:pt x="321" y="586"/>
                    </a:lnTo>
                    <a:lnTo>
                      <a:pt x="321" y="586"/>
                    </a:lnTo>
                    <a:lnTo>
                      <a:pt x="321" y="586"/>
                    </a:lnTo>
                    <a:lnTo>
                      <a:pt x="321" y="575"/>
                    </a:lnTo>
                    <a:lnTo>
                      <a:pt x="321" y="575"/>
                    </a:lnTo>
                    <a:lnTo>
                      <a:pt x="321" y="564"/>
                    </a:lnTo>
                    <a:lnTo>
                      <a:pt x="326" y="564"/>
                    </a:lnTo>
                    <a:lnTo>
                      <a:pt x="326" y="553"/>
                    </a:lnTo>
                    <a:lnTo>
                      <a:pt x="326" y="553"/>
                    </a:lnTo>
                    <a:lnTo>
                      <a:pt x="326" y="530"/>
                    </a:lnTo>
                    <a:lnTo>
                      <a:pt x="326" y="519"/>
                    </a:lnTo>
                    <a:lnTo>
                      <a:pt x="326" y="507"/>
                    </a:lnTo>
                    <a:lnTo>
                      <a:pt x="331" y="496"/>
                    </a:lnTo>
                    <a:lnTo>
                      <a:pt x="331" y="451"/>
                    </a:lnTo>
                    <a:lnTo>
                      <a:pt x="331" y="440"/>
                    </a:lnTo>
                    <a:lnTo>
                      <a:pt x="331" y="428"/>
                    </a:lnTo>
                    <a:lnTo>
                      <a:pt x="331" y="395"/>
                    </a:lnTo>
                    <a:lnTo>
                      <a:pt x="336" y="350"/>
                    </a:lnTo>
                    <a:lnTo>
                      <a:pt x="336" y="338"/>
                    </a:lnTo>
                    <a:lnTo>
                      <a:pt x="336" y="338"/>
                    </a:lnTo>
                    <a:lnTo>
                      <a:pt x="336" y="316"/>
                    </a:lnTo>
                    <a:lnTo>
                      <a:pt x="336" y="304"/>
                    </a:lnTo>
                    <a:lnTo>
                      <a:pt x="341" y="293"/>
                    </a:lnTo>
                    <a:lnTo>
                      <a:pt x="341" y="282"/>
                    </a:lnTo>
                    <a:lnTo>
                      <a:pt x="341" y="271"/>
                    </a:lnTo>
                    <a:lnTo>
                      <a:pt x="341" y="271"/>
                    </a:lnTo>
                    <a:lnTo>
                      <a:pt x="341" y="259"/>
                    </a:lnTo>
                    <a:lnTo>
                      <a:pt x="341" y="259"/>
                    </a:lnTo>
                    <a:lnTo>
                      <a:pt x="341" y="248"/>
                    </a:lnTo>
                    <a:lnTo>
                      <a:pt x="341" y="248"/>
                    </a:lnTo>
                    <a:lnTo>
                      <a:pt x="346" y="248"/>
                    </a:lnTo>
                    <a:lnTo>
                      <a:pt x="346" y="237"/>
                    </a:lnTo>
                    <a:lnTo>
                      <a:pt x="346" y="237"/>
                    </a:lnTo>
                    <a:lnTo>
                      <a:pt x="346" y="237"/>
                    </a:lnTo>
                    <a:lnTo>
                      <a:pt x="346" y="237"/>
                    </a:lnTo>
                    <a:lnTo>
                      <a:pt x="346" y="237"/>
                    </a:lnTo>
                    <a:lnTo>
                      <a:pt x="346" y="237"/>
                    </a:lnTo>
                    <a:lnTo>
                      <a:pt x="346" y="237"/>
                    </a:lnTo>
                  </a:path>
                </a:pathLst>
              </a:custGeom>
              <a:noFill/>
              <a:ln w="15875">
                <a:solidFill>
                  <a:srgbClr val="22F8FF"/>
                </a:solidFill>
                <a:prstDash val="solid"/>
                <a:round/>
                <a:headEnd/>
                <a:tailEnd/>
              </a:ln>
            </p:spPr>
            <p:txBody>
              <a:bodyPr/>
              <a:lstStyle/>
              <a:p>
                <a:endParaRPr lang="es-ES"/>
              </a:p>
            </p:txBody>
          </p:sp>
          <p:sp>
            <p:nvSpPr>
              <p:cNvPr id="59477" name="Freeform 85"/>
              <p:cNvSpPr>
                <a:spLocks/>
              </p:cNvSpPr>
              <p:nvPr/>
            </p:nvSpPr>
            <p:spPr bwMode="auto">
              <a:xfrm>
                <a:off x="4341" y="1842"/>
                <a:ext cx="341" cy="767"/>
              </a:xfrm>
              <a:custGeom>
                <a:avLst/>
                <a:gdLst/>
                <a:ahLst/>
                <a:cxnLst>
                  <a:cxn ang="0">
                    <a:pos x="5" y="260"/>
                  </a:cxn>
                  <a:cxn ang="0">
                    <a:pos x="15" y="350"/>
                  </a:cxn>
                  <a:cxn ang="0">
                    <a:pos x="20" y="440"/>
                  </a:cxn>
                  <a:cxn ang="0">
                    <a:pos x="25" y="463"/>
                  </a:cxn>
                  <a:cxn ang="0">
                    <a:pos x="30" y="463"/>
                  </a:cxn>
                  <a:cxn ang="0">
                    <a:pos x="35" y="440"/>
                  </a:cxn>
                  <a:cxn ang="0">
                    <a:pos x="40" y="372"/>
                  </a:cxn>
                  <a:cxn ang="0">
                    <a:pos x="45" y="350"/>
                  </a:cxn>
                  <a:cxn ang="0">
                    <a:pos x="50" y="339"/>
                  </a:cxn>
                  <a:cxn ang="0">
                    <a:pos x="55" y="350"/>
                  </a:cxn>
                  <a:cxn ang="0">
                    <a:pos x="60" y="361"/>
                  </a:cxn>
                  <a:cxn ang="0">
                    <a:pos x="65" y="372"/>
                  </a:cxn>
                  <a:cxn ang="0">
                    <a:pos x="70" y="372"/>
                  </a:cxn>
                  <a:cxn ang="0">
                    <a:pos x="75" y="361"/>
                  </a:cxn>
                  <a:cxn ang="0">
                    <a:pos x="80" y="350"/>
                  </a:cxn>
                  <a:cxn ang="0">
                    <a:pos x="85" y="339"/>
                  </a:cxn>
                  <a:cxn ang="0">
                    <a:pos x="90" y="350"/>
                  </a:cxn>
                  <a:cxn ang="0">
                    <a:pos x="95" y="372"/>
                  </a:cxn>
                  <a:cxn ang="0">
                    <a:pos x="105" y="440"/>
                  </a:cxn>
                  <a:cxn ang="0">
                    <a:pos x="110" y="463"/>
                  </a:cxn>
                  <a:cxn ang="0">
                    <a:pos x="115" y="463"/>
                  </a:cxn>
                  <a:cxn ang="0">
                    <a:pos x="115" y="440"/>
                  </a:cxn>
                  <a:cxn ang="0">
                    <a:pos x="120" y="384"/>
                  </a:cxn>
                  <a:cxn ang="0">
                    <a:pos x="130" y="271"/>
                  </a:cxn>
                  <a:cxn ang="0">
                    <a:pos x="135" y="237"/>
                  </a:cxn>
                  <a:cxn ang="0">
                    <a:pos x="140" y="226"/>
                  </a:cxn>
                  <a:cxn ang="0">
                    <a:pos x="145" y="260"/>
                  </a:cxn>
                  <a:cxn ang="0">
                    <a:pos x="150" y="395"/>
                  </a:cxn>
                  <a:cxn ang="0">
                    <a:pos x="160" y="542"/>
                  </a:cxn>
                  <a:cxn ang="0">
                    <a:pos x="165" y="575"/>
                  </a:cxn>
                  <a:cxn ang="0">
                    <a:pos x="170" y="564"/>
                  </a:cxn>
                  <a:cxn ang="0">
                    <a:pos x="175" y="485"/>
                  </a:cxn>
                  <a:cxn ang="0">
                    <a:pos x="180" y="248"/>
                  </a:cxn>
                  <a:cxn ang="0">
                    <a:pos x="185" y="147"/>
                  </a:cxn>
                  <a:cxn ang="0">
                    <a:pos x="190" y="124"/>
                  </a:cxn>
                  <a:cxn ang="0">
                    <a:pos x="195" y="158"/>
                  </a:cxn>
                  <a:cxn ang="0">
                    <a:pos x="205" y="327"/>
                  </a:cxn>
                  <a:cxn ang="0">
                    <a:pos x="211" y="542"/>
                  </a:cxn>
                  <a:cxn ang="0">
                    <a:pos x="216" y="643"/>
                  </a:cxn>
                  <a:cxn ang="0">
                    <a:pos x="221" y="666"/>
                  </a:cxn>
                  <a:cxn ang="0">
                    <a:pos x="226" y="620"/>
                  </a:cxn>
                  <a:cxn ang="0">
                    <a:pos x="231" y="463"/>
                  </a:cxn>
                  <a:cxn ang="0">
                    <a:pos x="236" y="192"/>
                  </a:cxn>
                  <a:cxn ang="0">
                    <a:pos x="241" y="68"/>
                  </a:cxn>
                  <a:cxn ang="0">
                    <a:pos x="246" y="45"/>
                  </a:cxn>
                  <a:cxn ang="0">
                    <a:pos x="251" y="113"/>
                  </a:cxn>
                  <a:cxn ang="0">
                    <a:pos x="256" y="339"/>
                  </a:cxn>
                  <a:cxn ang="0">
                    <a:pos x="266" y="620"/>
                  </a:cxn>
                  <a:cxn ang="0">
                    <a:pos x="271" y="711"/>
                  </a:cxn>
                  <a:cxn ang="0">
                    <a:pos x="276" y="733"/>
                  </a:cxn>
                  <a:cxn ang="0">
                    <a:pos x="281" y="666"/>
                  </a:cxn>
                  <a:cxn ang="0">
                    <a:pos x="286" y="474"/>
                  </a:cxn>
                  <a:cxn ang="0">
                    <a:pos x="291" y="169"/>
                  </a:cxn>
                  <a:cxn ang="0">
                    <a:pos x="296" y="45"/>
                  </a:cxn>
                  <a:cxn ang="0">
                    <a:pos x="301" y="0"/>
                  </a:cxn>
                  <a:cxn ang="0">
                    <a:pos x="306" y="34"/>
                  </a:cxn>
                  <a:cxn ang="0">
                    <a:pos x="311" y="169"/>
                  </a:cxn>
                  <a:cxn ang="0">
                    <a:pos x="316" y="530"/>
                  </a:cxn>
                  <a:cxn ang="0">
                    <a:pos x="321" y="711"/>
                  </a:cxn>
                  <a:cxn ang="0">
                    <a:pos x="326" y="767"/>
                  </a:cxn>
                  <a:cxn ang="0">
                    <a:pos x="331" y="711"/>
                  </a:cxn>
                  <a:cxn ang="0">
                    <a:pos x="341" y="440"/>
                  </a:cxn>
                </a:cxnLst>
                <a:rect l="0" t="0" r="r" b="b"/>
                <a:pathLst>
                  <a:path w="341" h="767">
                    <a:moveTo>
                      <a:pt x="0" y="226"/>
                    </a:moveTo>
                    <a:lnTo>
                      <a:pt x="0" y="226"/>
                    </a:lnTo>
                    <a:lnTo>
                      <a:pt x="5" y="237"/>
                    </a:lnTo>
                    <a:lnTo>
                      <a:pt x="5" y="237"/>
                    </a:lnTo>
                    <a:lnTo>
                      <a:pt x="5" y="237"/>
                    </a:lnTo>
                    <a:lnTo>
                      <a:pt x="5" y="248"/>
                    </a:lnTo>
                    <a:lnTo>
                      <a:pt x="5" y="248"/>
                    </a:lnTo>
                    <a:lnTo>
                      <a:pt x="5" y="260"/>
                    </a:lnTo>
                    <a:lnTo>
                      <a:pt x="5" y="260"/>
                    </a:lnTo>
                    <a:lnTo>
                      <a:pt x="5" y="271"/>
                    </a:lnTo>
                    <a:lnTo>
                      <a:pt x="10" y="282"/>
                    </a:lnTo>
                    <a:lnTo>
                      <a:pt x="10" y="282"/>
                    </a:lnTo>
                    <a:lnTo>
                      <a:pt x="10" y="305"/>
                    </a:lnTo>
                    <a:lnTo>
                      <a:pt x="10" y="327"/>
                    </a:lnTo>
                    <a:lnTo>
                      <a:pt x="10" y="339"/>
                    </a:lnTo>
                    <a:lnTo>
                      <a:pt x="15" y="350"/>
                    </a:lnTo>
                    <a:lnTo>
                      <a:pt x="15" y="361"/>
                    </a:lnTo>
                    <a:lnTo>
                      <a:pt x="15" y="395"/>
                    </a:lnTo>
                    <a:lnTo>
                      <a:pt x="15" y="395"/>
                    </a:lnTo>
                    <a:lnTo>
                      <a:pt x="15" y="406"/>
                    </a:lnTo>
                    <a:lnTo>
                      <a:pt x="20" y="417"/>
                    </a:lnTo>
                    <a:lnTo>
                      <a:pt x="20" y="417"/>
                    </a:lnTo>
                    <a:lnTo>
                      <a:pt x="20" y="429"/>
                    </a:lnTo>
                    <a:lnTo>
                      <a:pt x="20" y="440"/>
                    </a:lnTo>
                    <a:lnTo>
                      <a:pt x="20" y="440"/>
                    </a:lnTo>
                    <a:lnTo>
                      <a:pt x="20" y="451"/>
                    </a:lnTo>
                    <a:lnTo>
                      <a:pt x="20" y="451"/>
                    </a:lnTo>
                    <a:lnTo>
                      <a:pt x="20" y="451"/>
                    </a:lnTo>
                    <a:lnTo>
                      <a:pt x="25" y="463"/>
                    </a:lnTo>
                    <a:lnTo>
                      <a:pt x="25" y="463"/>
                    </a:lnTo>
                    <a:lnTo>
                      <a:pt x="25" y="463"/>
                    </a:lnTo>
                    <a:lnTo>
                      <a:pt x="25" y="463"/>
                    </a:lnTo>
                    <a:lnTo>
                      <a:pt x="25" y="463"/>
                    </a:lnTo>
                    <a:lnTo>
                      <a:pt x="25" y="463"/>
                    </a:lnTo>
                    <a:lnTo>
                      <a:pt x="25" y="463"/>
                    </a:lnTo>
                    <a:lnTo>
                      <a:pt x="25" y="474"/>
                    </a:lnTo>
                    <a:lnTo>
                      <a:pt x="25" y="474"/>
                    </a:lnTo>
                    <a:lnTo>
                      <a:pt x="25" y="463"/>
                    </a:lnTo>
                    <a:lnTo>
                      <a:pt x="30" y="463"/>
                    </a:lnTo>
                    <a:lnTo>
                      <a:pt x="30" y="463"/>
                    </a:lnTo>
                    <a:lnTo>
                      <a:pt x="30" y="463"/>
                    </a:lnTo>
                    <a:lnTo>
                      <a:pt x="30" y="463"/>
                    </a:lnTo>
                    <a:lnTo>
                      <a:pt x="30" y="463"/>
                    </a:lnTo>
                    <a:lnTo>
                      <a:pt x="30" y="463"/>
                    </a:lnTo>
                    <a:lnTo>
                      <a:pt x="30" y="451"/>
                    </a:lnTo>
                    <a:lnTo>
                      <a:pt x="30" y="451"/>
                    </a:lnTo>
                    <a:lnTo>
                      <a:pt x="35" y="451"/>
                    </a:lnTo>
                    <a:lnTo>
                      <a:pt x="35" y="440"/>
                    </a:lnTo>
                    <a:lnTo>
                      <a:pt x="35" y="440"/>
                    </a:lnTo>
                    <a:lnTo>
                      <a:pt x="35" y="429"/>
                    </a:lnTo>
                    <a:lnTo>
                      <a:pt x="35" y="417"/>
                    </a:lnTo>
                    <a:lnTo>
                      <a:pt x="35" y="406"/>
                    </a:lnTo>
                    <a:lnTo>
                      <a:pt x="40" y="406"/>
                    </a:lnTo>
                    <a:lnTo>
                      <a:pt x="40" y="395"/>
                    </a:lnTo>
                    <a:lnTo>
                      <a:pt x="40" y="384"/>
                    </a:lnTo>
                    <a:lnTo>
                      <a:pt x="40" y="372"/>
                    </a:lnTo>
                    <a:lnTo>
                      <a:pt x="40" y="372"/>
                    </a:lnTo>
                    <a:lnTo>
                      <a:pt x="45" y="372"/>
                    </a:lnTo>
                    <a:lnTo>
                      <a:pt x="45" y="361"/>
                    </a:lnTo>
                    <a:lnTo>
                      <a:pt x="45" y="361"/>
                    </a:lnTo>
                    <a:lnTo>
                      <a:pt x="45" y="361"/>
                    </a:lnTo>
                    <a:lnTo>
                      <a:pt x="45" y="361"/>
                    </a:lnTo>
                    <a:lnTo>
                      <a:pt x="45" y="350"/>
                    </a:lnTo>
                    <a:lnTo>
                      <a:pt x="45" y="350"/>
                    </a:lnTo>
                    <a:lnTo>
                      <a:pt x="45" y="350"/>
                    </a:lnTo>
                    <a:lnTo>
                      <a:pt x="45" y="350"/>
                    </a:lnTo>
                    <a:lnTo>
                      <a:pt x="50" y="350"/>
                    </a:lnTo>
                    <a:lnTo>
                      <a:pt x="50" y="339"/>
                    </a:lnTo>
                    <a:lnTo>
                      <a:pt x="50" y="339"/>
                    </a:lnTo>
                    <a:lnTo>
                      <a:pt x="50" y="339"/>
                    </a:lnTo>
                    <a:lnTo>
                      <a:pt x="50" y="339"/>
                    </a:lnTo>
                    <a:lnTo>
                      <a:pt x="50" y="339"/>
                    </a:lnTo>
                    <a:lnTo>
                      <a:pt x="50" y="339"/>
                    </a:lnTo>
                    <a:lnTo>
                      <a:pt x="50" y="339"/>
                    </a:lnTo>
                    <a:lnTo>
                      <a:pt x="55" y="339"/>
                    </a:lnTo>
                    <a:lnTo>
                      <a:pt x="55" y="339"/>
                    </a:lnTo>
                    <a:lnTo>
                      <a:pt x="55" y="339"/>
                    </a:lnTo>
                    <a:lnTo>
                      <a:pt x="55" y="339"/>
                    </a:lnTo>
                    <a:lnTo>
                      <a:pt x="55" y="339"/>
                    </a:lnTo>
                    <a:lnTo>
                      <a:pt x="55" y="350"/>
                    </a:lnTo>
                    <a:lnTo>
                      <a:pt x="55" y="350"/>
                    </a:lnTo>
                    <a:lnTo>
                      <a:pt x="55" y="350"/>
                    </a:lnTo>
                    <a:lnTo>
                      <a:pt x="60" y="350"/>
                    </a:lnTo>
                    <a:lnTo>
                      <a:pt x="60" y="350"/>
                    </a:lnTo>
                    <a:lnTo>
                      <a:pt x="60" y="361"/>
                    </a:lnTo>
                    <a:lnTo>
                      <a:pt x="60" y="361"/>
                    </a:lnTo>
                    <a:lnTo>
                      <a:pt x="60" y="361"/>
                    </a:lnTo>
                    <a:lnTo>
                      <a:pt x="60" y="361"/>
                    </a:lnTo>
                    <a:lnTo>
                      <a:pt x="60" y="361"/>
                    </a:lnTo>
                    <a:lnTo>
                      <a:pt x="65" y="372"/>
                    </a:lnTo>
                    <a:lnTo>
                      <a:pt x="65" y="372"/>
                    </a:lnTo>
                    <a:lnTo>
                      <a:pt x="65" y="372"/>
                    </a:lnTo>
                    <a:lnTo>
                      <a:pt x="65" y="372"/>
                    </a:lnTo>
                    <a:lnTo>
                      <a:pt x="65" y="372"/>
                    </a:lnTo>
                    <a:lnTo>
                      <a:pt x="65" y="372"/>
                    </a:lnTo>
                    <a:lnTo>
                      <a:pt x="65" y="372"/>
                    </a:lnTo>
                    <a:lnTo>
                      <a:pt x="65" y="372"/>
                    </a:lnTo>
                    <a:lnTo>
                      <a:pt x="70" y="372"/>
                    </a:lnTo>
                    <a:lnTo>
                      <a:pt x="70" y="372"/>
                    </a:lnTo>
                    <a:lnTo>
                      <a:pt x="70" y="372"/>
                    </a:lnTo>
                    <a:lnTo>
                      <a:pt x="70" y="372"/>
                    </a:lnTo>
                    <a:lnTo>
                      <a:pt x="70" y="372"/>
                    </a:lnTo>
                    <a:lnTo>
                      <a:pt x="70" y="372"/>
                    </a:lnTo>
                    <a:lnTo>
                      <a:pt x="70" y="372"/>
                    </a:lnTo>
                    <a:lnTo>
                      <a:pt x="70" y="372"/>
                    </a:lnTo>
                    <a:lnTo>
                      <a:pt x="70" y="372"/>
                    </a:lnTo>
                    <a:lnTo>
                      <a:pt x="75" y="372"/>
                    </a:lnTo>
                    <a:lnTo>
                      <a:pt x="75" y="372"/>
                    </a:lnTo>
                    <a:lnTo>
                      <a:pt x="75" y="372"/>
                    </a:lnTo>
                    <a:lnTo>
                      <a:pt x="75" y="361"/>
                    </a:lnTo>
                    <a:lnTo>
                      <a:pt x="75" y="361"/>
                    </a:lnTo>
                    <a:lnTo>
                      <a:pt x="75" y="361"/>
                    </a:lnTo>
                    <a:lnTo>
                      <a:pt x="80" y="361"/>
                    </a:lnTo>
                    <a:lnTo>
                      <a:pt x="80" y="361"/>
                    </a:lnTo>
                    <a:lnTo>
                      <a:pt x="80" y="361"/>
                    </a:lnTo>
                    <a:lnTo>
                      <a:pt x="80" y="350"/>
                    </a:lnTo>
                    <a:lnTo>
                      <a:pt x="80" y="350"/>
                    </a:lnTo>
                    <a:lnTo>
                      <a:pt x="80" y="350"/>
                    </a:lnTo>
                    <a:lnTo>
                      <a:pt x="80" y="350"/>
                    </a:lnTo>
                    <a:lnTo>
                      <a:pt x="80" y="350"/>
                    </a:lnTo>
                    <a:lnTo>
                      <a:pt x="85" y="350"/>
                    </a:lnTo>
                    <a:lnTo>
                      <a:pt x="85" y="339"/>
                    </a:lnTo>
                    <a:lnTo>
                      <a:pt x="85" y="339"/>
                    </a:lnTo>
                    <a:lnTo>
                      <a:pt x="85" y="339"/>
                    </a:lnTo>
                    <a:lnTo>
                      <a:pt x="85" y="339"/>
                    </a:lnTo>
                    <a:lnTo>
                      <a:pt x="85" y="339"/>
                    </a:lnTo>
                    <a:lnTo>
                      <a:pt x="85" y="339"/>
                    </a:lnTo>
                    <a:lnTo>
                      <a:pt x="85" y="339"/>
                    </a:lnTo>
                    <a:lnTo>
                      <a:pt x="85" y="339"/>
                    </a:lnTo>
                    <a:lnTo>
                      <a:pt x="90" y="339"/>
                    </a:lnTo>
                    <a:lnTo>
                      <a:pt x="90" y="339"/>
                    </a:lnTo>
                    <a:lnTo>
                      <a:pt x="90" y="339"/>
                    </a:lnTo>
                    <a:lnTo>
                      <a:pt x="90" y="339"/>
                    </a:lnTo>
                    <a:lnTo>
                      <a:pt x="90" y="350"/>
                    </a:lnTo>
                    <a:lnTo>
                      <a:pt x="90" y="350"/>
                    </a:lnTo>
                    <a:lnTo>
                      <a:pt x="90" y="350"/>
                    </a:lnTo>
                    <a:lnTo>
                      <a:pt x="90" y="350"/>
                    </a:lnTo>
                    <a:lnTo>
                      <a:pt x="90" y="350"/>
                    </a:lnTo>
                    <a:lnTo>
                      <a:pt x="95" y="350"/>
                    </a:lnTo>
                    <a:lnTo>
                      <a:pt x="95" y="361"/>
                    </a:lnTo>
                    <a:lnTo>
                      <a:pt x="95" y="361"/>
                    </a:lnTo>
                    <a:lnTo>
                      <a:pt x="95" y="372"/>
                    </a:lnTo>
                    <a:lnTo>
                      <a:pt x="95" y="372"/>
                    </a:lnTo>
                    <a:lnTo>
                      <a:pt x="95" y="372"/>
                    </a:lnTo>
                    <a:lnTo>
                      <a:pt x="95" y="384"/>
                    </a:lnTo>
                    <a:lnTo>
                      <a:pt x="100" y="395"/>
                    </a:lnTo>
                    <a:lnTo>
                      <a:pt x="100" y="406"/>
                    </a:lnTo>
                    <a:lnTo>
                      <a:pt x="100" y="406"/>
                    </a:lnTo>
                    <a:lnTo>
                      <a:pt x="100" y="417"/>
                    </a:lnTo>
                    <a:lnTo>
                      <a:pt x="105" y="429"/>
                    </a:lnTo>
                    <a:lnTo>
                      <a:pt x="105" y="440"/>
                    </a:lnTo>
                    <a:lnTo>
                      <a:pt x="105" y="440"/>
                    </a:lnTo>
                    <a:lnTo>
                      <a:pt x="105" y="440"/>
                    </a:lnTo>
                    <a:lnTo>
                      <a:pt x="105" y="451"/>
                    </a:lnTo>
                    <a:lnTo>
                      <a:pt x="105" y="451"/>
                    </a:lnTo>
                    <a:lnTo>
                      <a:pt x="105" y="451"/>
                    </a:lnTo>
                    <a:lnTo>
                      <a:pt x="105" y="463"/>
                    </a:lnTo>
                    <a:lnTo>
                      <a:pt x="105" y="463"/>
                    </a:lnTo>
                    <a:lnTo>
                      <a:pt x="110" y="463"/>
                    </a:lnTo>
                    <a:lnTo>
                      <a:pt x="110" y="463"/>
                    </a:lnTo>
                    <a:lnTo>
                      <a:pt x="110" y="463"/>
                    </a:lnTo>
                    <a:lnTo>
                      <a:pt x="110" y="463"/>
                    </a:lnTo>
                    <a:lnTo>
                      <a:pt x="110" y="463"/>
                    </a:lnTo>
                    <a:lnTo>
                      <a:pt x="110" y="474"/>
                    </a:lnTo>
                    <a:lnTo>
                      <a:pt x="110" y="474"/>
                    </a:lnTo>
                    <a:lnTo>
                      <a:pt x="110" y="474"/>
                    </a:lnTo>
                    <a:lnTo>
                      <a:pt x="110" y="463"/>
                    </a:lnTo>
                    <a:lnTo>
                      <a:pt x="115" y="463"/>
                    </a:lnTo>
                    <a:lnTo>
                      <a:pt x="115" y="463"/>
                    </a:lnTo>
                    <a:lnTo>
                      <a:pt x="115" y="463"/>
                    </a:lnTo>
                    <a:lnTo>
                      <a:pt x="115" y="463"/>
                    </a:lnTo>
                    <a:lnTo>
                      <a:pt x="115" y="463"/>
                    </a:lnTo>
                    <a:lnTo>
                      <a:pt x="115" y="451"/>
                    </a:lnTo>
                    <a:lnTo>
                      <a:pt x="115" y="451"/>
                    </a:lnTo>
                    <a:lnTo>
                      <a:pt x="115" y="451"/>
                    </a:lnTo>
                    <a:lnTo>
                      <a:pt x="115" y="440"/>
                    </a:lnTo>
                    <a:lnTo>
                      <a:pt x="115" y="440"/>
                    </a:lnTo>
                    <a:lnTo>
                      <a:pt x="120" y="440"/>
                    </a:lnTo>
                    <a:lnTo>
                      <a:pt x="120" y="429"/>
                    </a:lnTo>
                    <a:lnTo>
                      <a:pt x="120" y="429"/>
                    </a:lnTo>
                    <a:lnTo>
                      <a:pt x="120" y="417"/>
                    </a:lnTo>
                    <a:lnTo>
                      <a:pt x="120" y="406"/>
                    </a:lnTo>
                    <a:lnTo>
                      <a:pt x="120" y="406"/>
                    </a:lnTo>
                    <a:lnTo>
                      <a:pt x="120" y="384"/>
                    </a:lnTo>
                    <a:lnTo>
                      <a:pt x="125" y="361"/>
                    </a:lnTo>
                    <a:lnTo>
                      <a:pt x="125" y="350"/>
                    </a:lnTo>
                    <a:lnTo>
                      <a:pt x="125" y="339"/>
                    </a:lnTo>
                    <a:lnTo>
                      <a:pt x="125" y="327"/>
                    </a:lnTo>
                    <a:lnTo>
                      <a:pt x="130" y="293"/>
                    </a:lnTo>
                    <a:lnTo>
                      <a:pt x="130" y="293"/>
                    </a:lnTo>
                    <a:lnTo>
                      <a:pt x="130" y="282"/>
                    </a:lnTo>
                    <a:lnTo>
                      <a:pt x="130" y="271"/>
                    </a:lnTo>
                    <a:lnTo>
                      <a:pt x="130" y="271"/>
                    </a:lnTo>
                    <a:lnTo>
                      <a:pt x="130" y="260"/>
                    </a:lnTo>
                    <a:lnTo>
                      <a:pt x="135" y="248"/>
                    </a:lnTo>
                    <a:lnTo>
                      <a:pt x="135" y="248"/>
                    </a:lnTo>
                    <a:lnTo>
                      <a:pt x="135" y="237"/>
                    </a:lnTo>
                    <a:lnTo>
                      <a:pt x="135" y="237"/>
                    </a:lnTo>
                    <a:lnTo>
                      <a:pt x="135" y="237"/>
                    </a:lnTo>
                    <a:lnTo>
                      <a:pt x="135" y="237"/>
                    </a:lnTo>
                    <a:lnTo>
                      <a:pt x="135" y="226"/>
                    </a:lnTo>
                    <a:lnTo>
                      <a:pt x="135" y="226"/>
                    </a:lnTo>
                    <a:lnTo>
                      <a:pt x="135" y="226"/>
                    </a:lnTo>
                    <a:lnTo>
                      <a:pt x="135" y="226"/>
                    </a:lnTo>
                    <a:lnTo>
                      <a:pt x="140" y="226"/>
                    </a:lnTo>
                    <a:lnTo>
                      <a:pt x="140" y="226"/>
                    </a:lnTo>
                    <a:lnTo>
                      <a:pt x="140" y="226"/>
                    </a:lnTo>
                    <a:lnTo>
                      <a:pt x="140" y="226"/>
                    </a:lnTo>
                    <a:lnTo>
                      <a:pt x="140" y="237"/>
                    </a:lnTo>
                    <a:lnTo>
                      <a:pt x="140" y="237"/>
                    </a:lnTo>
                    <a:lnTo>
                      <a:pt x="140" y="237"/>
                    </a:lnTo>
                    <a:lnTo>
                      <a:pt x="140" y="237"/>
                    </a:lnTo>
                    <a:lnTo>
                      <a:pt x="140" y="248"/>
                    </a:lnTo>
                    <a:lnTo>
                      <a:pt x="145" y="248"/>
                    </a:lnTo>
                    <a:lnTo>
                      <a:pt x="145" y="260"/>
                    </a:lnTo>
                    <a:lnTo>
                      <a:pt x="145" y="260"/>
                    </a:lnTo>
                    <a:lnTo>
                      <a:pt x="145" y="271"/>
                    </a:lnTo>
                    <a:lnTo>
                      <a:pt x="145" y="282"/>
                    </a:lnTo>
                    <a:lnTo>
                      <a:pt x="145" y="293"/>
                    </a:lnTo>
                    <a:lnTo>
                      <a:pt x="145" y="305"/>
                    </a:lnTo>
                    <a:lnTo>
                      <a:pt x="145" y="327"/>
                    </a:lnTo>
                    <a:lnTo>
                      <a:pt x="150" y="372"/>
                    </a:lnTo>
                    <a:lnTo>
                      <a:pt x="150" y="384"/>
                    </a:lnTo>
                    <a:lnTo>
                      <a:pt x="150" y="395"/>
                    </a:lnTo>
                    <a:lnTo>
                      <a:pt x="150" y="417"/>
                    </a:lnTo>
                    <a:lnTo>
                      <a:pt x="155" y="463"/>
                    </a:lnTo>
                    <a:lnTo>
                      <a:pt x="155" y="474"/>
                    </a:lnTo>
                    <a:lnTo>
                      <a:pt x="155" y="485"/>
                    </a:lnTo>
                    <a:lnTo>
                      <a:pt x="155" y="508"/>
                    </a:lnTo>
                    <a:lnTo>
                      <a:pt x="155" y="508"/>
                    </a:lnTo>
                    <a:lnTo>
                      <a:pt x="160" y="519"/>
                    </a:lnTo>
                    <a:lnTo>
                      <a:pt x="160" y="542"/>
                    </a:lnTo>
                    <a:lnTo>
                      <a:pt x="160" y="542"/>
                    </a:lnTo>
                    <a:lnTo>
                      <a:pt x="160" y="553"/>
                    </a:lnTo>
                    <a:lnTo>
                      <a:pt x="160" y="564"/>
                    </a:lnTo>
                    <a:lnTo>
                      <a:pt x="160" y="564"/>
                    </a:lnTo>
                    <a:lnTo>
                      <a:pt x="160" y="564"/>
                    </a:lnTo>
                    <a:lnTo>
                      <a:pt x="160" y="575"/>
                    </a:lnTo>
                    <a:lnTo>
                      <a:pt x="165" y="575"/>
                    </a:lnTo>
                    <a:lnTo>
                      <a:pt x="165" y="575"/>
                    </a:lnTo>
                    <a:lnTo>
                      <a:pt x="165" y="575"/>
                    </a:lnTo>
                    <a:lnTo>
                      <a:pt x="165" y="575"/>
                    </a:lnTo>
                    <a:lnTo>
                      <a:pt x="165" y="575"/>
                    </a:lnTo>
                    <a:lnTo>
                      <a:pt x="165" y="575"/>
                    </a:lnTo>
                    <a:lnTo>
                      <a:pt x="165" y="575"/>
                    </a:lnTo>
                    <a:lnTo>
                      <a:pt x="165" y="575"/>
                    </a:lnTo>
                    <a:lnTo>
                      <a:pt x="165" y="564"/>
                    </a:lnTo>
                    <a:lnTo>
                      <a:pt x="170" y="564"/>
                    </a:lnTo>
                    <a:lnTo>
                      <a:pt x="170" y="553"/>
                    </a:lnTo>
                    <a:lnTo>
                      <a:pt x="170" y="553"/>
                    </a:lnTo>
                    <a:lnTo>
                      <a:pt x="170" y="542"/>
                    </a:lnTo>
                    <a:lnTo>
                      <a:pt x="170" y="530"/>
                    </a:lnTo>
                    <a:lnTo>
                      <a:pt x="170" y="519"/>
                    </a:lnTo>
                    <a:lnTo>
                      <a:pt x="170" y="519"/>
                    </a:lnTo>
                    <a:lnTo>
                      <a:pt x="170" y="496"/>
                    </a:lnTo>
                    <a:lnTo>
                      <a:pt x="175" y="485"/>
                    </a:lnTo>
                    <a:lnTo>
                      <a:pt x="175" y="463"/>
                    </a:lnTo>
                    <a:lnTo>
                      <a:pt x="175" y="440"/>
                    </a:lnTo>
                    <a:lnTo>
                      <a:pt x="175" y="384"/>
                    </a:lnTo>
                    <a:lnTo>
                      <a:pt x="175" y="372"/>
                    </a:lnTo>
                    <a:lnTo>
                      <a:pt x="180" y="350"/>
                    </a:lnTo>
                    <a:lnTo>
                      <a:pt x="180" y="327"/>
                    </a:lnTo>
                    <a:lnTo>
                      <a:pt x="180" y="260"/>
                    </a:lnTo>
                    <a:lnTo>
                      <a:pt x="180" y="248"/>
                    </a:lnTo>
                    <a:lnTo>
                      <a:pt x="180" y="237"/>
                    </a:lnTo>
                    <a:lnTo>
                      <a:pt x="185" y="214"/>
                    </a:lnTo>
                    <a:lnTo>
                      <a:pt x="185" y="203"/>
                    </a:lnTo>
                    <a:lnTo>
                      <a:pt x="185" y="192"/>
                    </a:lnTo>
                    <a:lnTo>
                      <a:pt x="185" y="169"/>
                    </a:lnTo>
                    <a:lnTo>
                      <a:pt x="185" y="169"/>
                    </a:lnTo>
                    <a:lnTo>
                      <a:pt x="185" y="158"/>
                    </a:lnTo>
                    <a:lnTo>
                      <a:pt x="185" y="147"/>
                    </a:lnTo>
                    <a:lnTo>
                      <a:pt x="190" y="147"/>
                    </a:lnTo>
                    <a:lnTo>
                      <a:pt x="190" y="136"/>
                    </a:lnTo>
                    <a:lnTo>
                      <a:pt x="190" y="136"/>
                    </a:lnTo>
                    <a:lnTo>
                      <a:pt x="190" y="124"/>
                    </a:lnTo>
                    <a:lnTo>
                      <a:pt x="190" y="124"/>
                    </a:lnTo>
                    <a:lnTo>
                      <a:pt x="190" y="124"/>
                    </a:lnTo>
                    <a:lnTo>
                      <a:pt x="190" y="124"/>
                    </a:lnTo>
                    <a:lnTo>
                      <a:pt x="190" y="124"/>
                    </a:lnTo>
                    <a:lnTo>
                      <a:pt x="190" y="124"/>
                    </a:lnTo>
                    <a:lnTo>
                      <a:pt x="195" y="124"/>
                    </a:lnTo>
                    <a:lnTo>
                      <a:pt x="195" y="124"/>
                    </a:lnTo>
                    <a:lnTo>
                      <a:pt x="195" y="136"/>
                    </a:lnTo>
                    <a:lnTo>
                      <a:pt x="195" y="136"/>
                    </a:lnTo>
                    <a:lnTo>
                      <a:pt x="195" y="147"/>
                    </a:lnTo>
                    <a:lnTo>
                      <a:pt x="195" y="147"/>
                    </a:lnTo>
                    <a:lnTo>
                      <a:pt x="195" y="158"/>
                    </a:lnTo>
                    <a:lnTo>
                      <a:pt x="195" y="169"/>
                    </a:lnTo>
                    <a:lnTo>
                      <a:pt x="195" y="181"/>
                    </a:lnTo>
                    <a:lnTo>
                      <a:pt x="195" y="181"/>
                    </a:lnTo>
                    <a:lnTo>
                      <a:pt x="200" y="203"/>
                    </a:lnTo>
                    <a:lnTo>
                      <a:pt x="200" y="226"/>
                    </a:lnTo>
                    <a:lnTo>
                      <a:pt x="200" y="237"/>
                    </a:lnTo>
                    <a:lnTo>
                      <a:pt x="200" y="260"/>
                    </a:lnTo>
                    <a:lnTo>
                      <a:pt x="205" y="327"/>
                    </a:lnTo>
                    <a:lnTo>
                      <a:pt x="205" y="339"/>
                    </a:lnTo>
                    <a:lnTo>
                      <a:pt x="205" y="361"/>
                    </a:lnTo>
                    <a:lnTo>
                      <a:pt x="205" y="395"/>
                    </a:lnTo>
                    <a:lnTo>
                      <a:pt x="205" y="463"/>
                    </a:lnTo>
                    <a:lnTo>
                      <a:pt x="205" y="474"/>
                    </a:lnTo>
                    <a:lnTo>
                      <a:pt x="211" y="485"/>
                    </a:lnTo>
                    <a:lnTo>
                      <a:pt x="211" y="519"/>
                    </a:lnTo>
                    <a:lnTo>
                      <a:pt x="211" y="542"/>
                    </a:lnTo>
                    <a:lnTo>
                      <a:pt x="211" y="553"/>
                    </a:lnTo>
                    <a:lnTo>
                      <a:pt x="211" y="575"/>
                    </a:lnTo>
                    <a:lnTo>
                      <a:pt x="211" y="587"/>
                    </a:lnTo>
                    <a:lnTo>
                      <a:pt x="211" y="598"/>
                    </a:lnTo>
                    <a:lnTo>
                      <a:pt x="216" y="609"/>
                    </a:lnTo>
                    <a:lnTo>
                      <a:pt x="216" y="620"/>
                    </a:lnTo>
                    <a:lnTo>
                      <a:pt x="216" y="632"/>
                    </a:lnTo>
                    <a:lnTo>
                      <a:pt x="216" y="643"/>
                    </a:lnTo>
                    <a:lnTo>
                      <a:pt x="216" y="654"/>
                    </a:lnTo>
                    <a:lnTo>
                      <a:pt x="216" y="654"/>
                    </a:lnTo>
                    <a:lnTo>
                      <a:pt x="216" y="666"/>
                    </a:lnTo>
                    <a:lnTo>
                      <a:pt x="216" y="666"/>
                    </a:lnTo>
                    <a:lnTo>
                      <a:pt x="216" y="666"/>
                    </a:lnTo>
                    <a:lnTo>
                      <a:pt x="221" y="666"/>
                    </a:lnTo>
                    <a:lnTo>
                      <a:pt x="221" y="677"/>
                    </a:lnTo>
                    <a:lnTo>
                      <a:pt x="221" y="666"/>
                    </a:lnTo>
                    <a:lnTo>
                      <a:pt x="221" y="666"/>
                    </a:lnTo>
                    <a:lnTo>
                      <a:pt x="221" y="666"/>
                    </a:lnTo>
                    <a:lnTo>
                      <a:pt x="221" y="666"/>
                    </a:lnTo>
                    <a:lnTo>
                      <a:pt x="221" y="654"/>
                    </a:lnTo>
                    <a:lnTo>
                      <a:pt x="221" y="643"/>
                    </a:lnTo>
                    <a:lnTo>
                      <a:pt x="221" y="643"/>
                    </a:lnTo>
                    <a:lnTo>
                      <a:pt x="226" y="632"/>
                    </a:lnTo>
                    <a:lnTo>
                      <a:pt x="226" y="620"/>
                    </a:lnTo>
                    <a:lnTo>
                      <a:pt x="226" y="609"/>
                    </a:lnTo>
                    <a:lnTo>
                      <a:pt x="226" y="598"/>
                    </a:lnTo>
                    <a:lnTo>
                      <a:pt x="226" y="575"/>
                    </a:lnTo>
                    <a:lnTo>
                      <a:pt x="226" y="564"/>
                    </a:lnTo>
                    <a:lnTo>
                      <a:pt x="226" y="530"/>
                    </a:lnTo>
                    <a:lnTo>
                      <a:pt x="226" y="519"/>
                    </a:lnTo>
                    <a:lnTo>
                      <a:pt x="231" y="496"/>
                    </a:lnTo>
                    <a:lnTo>
                      <a:pt x="231" y="463"/>
                    </a:lnTo>
                    <a:lnTo>
                      <a:pt x="231" y="440"/>
                    </a:lnTo>
                    <a:lnTo>
                      <a:pt x="231" y="417"/>
                    </a:lnTo>
                    <a:lnTo>
                      <a:pt x="231" y="372"/>
                    </a:lnTo>
                    <a:lnTo>
                      <a:pt x="236" y="293"/>
                    </a:lnTo>
                    <a:lnTo>
                      <a:pt x="236" y="271"/>
                    </a:lnTo>
                    <a:lnTo>
                      <a:pt x="236" y="248"/>
                    </a:lnTo>
                    <a:lnTo>
                      <a:pt x="236" y="214"/>
                    </a:lnTo>
                    <a:lnTo>
                      <a:pt x="236" y="192"/>
                    </a:lnTo>
                    <a:lnTo>
                      <a:pt x="236" y="181"/>
                    </a:lnTo>
                    <a:lnTo>
                      <a:pt x="241" y="147"/>
                    </a:lnTo>
                    <a:lnTo>
                      <a:pt x="241" y="124"/>
                    </a:lnTo>
                    <a:lnTo>
                      <a:pt x="241" y="113"/>
                    </a:lnTo>
                    <a:lnTo>
                      <a:pt x="241" y="102"/>
                    </a:lnTo>
                    <a:lnTo>
                      <a:pt x="241" y="90"/>
                    </a:lnTo>
                    <a:lnTo>
                      <a:pt x="241" y="79"/>
                    </a:lnTo>
                    <a:lnTo>
                      <a:pt x="241" y="68"/>
                    </a:lnTo>
                    <a:lnTo>
                      <a:pt x="241" y="68"/>
                    </a:lnTo>
                    <a:lnTo>
                      <a:pt x="246" y="57"/>
                    </a:lnTo>
                    <a:lnTo>
                      <a:pt x="246" y="57"/>
                    </a:lnTo>
                    <a:lnTo>
                      <a:pt x="246" y="45"/>
                    </a:lnTo>
                    <a:lnTo>
                      <a:pt x="246" y="45"/>
                    </a:lnTo>
                    <a:lnTo>
                      <a:pt x="246" y="45"/>
                    </a:lnTo>
                    <a:lnTo>
                      <a:pt x="246" y="45"/>
                    </a:lnTo>
                    <a:lnTo>
                      <a:pt x="246" y="45"/>
                    </a:lnTo>
                    <a:lnTo>
                      <a:pt x="246" y="45"/>
                    </a:lnTo>
                    <a:lnTo>
                      <a:pt x="246" y="57"/>
                    </a:lnTo>
                    <a:lnTo>
                      <a:pt x="251" y="68"/>
                    </a:lnTo>
                    <a:lnTo>
                      <a:pt x="251" y="68"/>
                    </a:lnTo>
                    <a:lnTo>
                      <a:pt x="251" y="79"/>
                    </a:lnTo>
                    <a:lnTo>
                      <a:pt x="251" y="90"/>
                    </a:lnTo>
                    <a:lnTo>
                      <a:pt x="251" y="102"/>
                    </a:lnTo>
                    <a:lnTo>
                      <a:pt x="251" y="113"/>
                    </a:lnTo>
                    <a:lnTo>
                      <a:pt x="251" y="136"/>
                    </a:lnTo>
                    <a:lnTo>
                      <a:pt x="251" y="147"/>
                    </a:lnTo>
                    <a:lnTo>
                      <a:pt x="256" y="158"/>
                    </a:lnTo>
                    <a:lnTo>
                      <a:pt x="256" y="181"/>
                    </a:lnTo>
                    <a:lnTo>
                      <a:pt x="256" y="214"/>
                    </a:lnTo>
                    <a:lnTo>
                      <a:pt x="256" y="293"/>
                    </a:lnTo>
                    <a:lnTo>
                      <a:pt x="256" y="316"/>
                    </a:lnTo>
                    <a:lnTo>
                      <a:pt x="256" y="339"/>
                    </a:lnTo>
                    <a:lnTo>
                      <a:pt x="261" y="372"/>
                    </a:lnTo>
                    <a:lnTo>
                      <a:pt x="261" y="463"/>
                    </a:lnTo>
                    <a:lnTo>
                      <a:pt x="261" y="485"/>
                    </a:lnTo>
                    <a:lnTo>
                      <a:pt x="261" y="508"/>
                    </a:lnTo>
                    <a:lnTo>
                      <a:pt x="266" y="542"/>
                    </a:lnTo>
                    <a:lnTo>
                      <a:pt x="266" y="564"/>
                    </a:lnTo>
                    <a:lnTo>
                      <a:pt x="266" y="575"/>
                    </a:lnTo>
                    <a:lnTo>
                      <a:pt x="266" y="620"/>
                    </a:lnTo>
                    <a:lnTo>
                      <a:pt x="266" y="632"/>
                    </a:lnTo>
                    <a:lnTo>
                      <a:pt x="266" y="643"/>
                    </a:lnTo>
                    <a:lnTo>
                      <a:pt x="266" y="666"/>
                    </a:lnTo>
                    <a:lnTo>
                      <a:pt x="266" y="677"/>
                    </a:lnTo>
                    <a:lnTo>
                      <a:pt x="271" y="688"/>
                    </a:lnTo>
                    <a:lnTo>
                      <a:pt x="271" y="699"/>
                    </a:lnTo>
                    <a:lnTo>
                      <a:pt x="271" y="711"/>
                    </a:lnTo>
                    <a:lnTo>
                      <a:pt x="271" y="711"/>
                    </a:lnTo>
                    <a:lnTo>
                      <a:pt x="271" y="722"/>
                    </a:lnTo>
                    <a:lnTo>
                      <a:pt x="271" y="722"/>
                    </a:lnTo>
                    <a:lnTo>
                      <a:pt x="271" y="733"/>
                    </a:lnTo>
                    <a:lnTo>
                      <a:pt x="271" y="733"/>
                    </a:lnTo>
                    <a:lnTo>
                      <a:pt x="271" y="733"/>
                    </a:lnTo>
                    <a:lnTo>
                      <a:pt x="271" y="733"/>
                    </a:lnTo>
                    <a:lnTo>
                      <a:pt x="276" y="733"/>
                    </a:lnTo>
                    <a:lnTo>
                      <a:pt x="276" y="733"/>
                    </a:lnTo>
                    <a:lnTo>
                      <a:pt x="276" y="722"/>
                    </a:lnTo>
                    <a:lnTo>
                      <a:pt x="276" y="722"/>
                    </a:lnTo>
                    <a:lnTo>
                      <a:pt x="276" y="711"/>
                    </a:lnTo>
                    <a:lnTo>
                      <a:pt x="276" y="711"/>
                    </a:lnTo>
                    <a:lnTo>
                      <a:pt x="276" y="699"/>
                    </a:lnTo>
                    <a:lnTo>
                      <a:pt x="276" y="688"/>
                    </a:lnTo>
                    <a:lnTo>
                      <a:pt x="276" y="677"/>
                    </a:lnTo>
                    <a:lnTo>
                      <a:pt x="281" y="666"/>
                    </a:lnTo>
                    <a:lnTo>
                      <a:pt x="281" y="643"/>
                    </a:lnTo>
                    <a:lnTo>
                      <a:pt x="281" y="632"/>
                    </a:lnTo>
                    <a:lnTo>
                      <a:pt x="281" y="598"/>
                    </a:lnTo>
                    <a:lnTo>
                      <a:pt x="281" y="575"/>
                    </a:lnTo>
                    <a:lnTo>
                      <a:pt x="281" y="564"/>
                    </a:lnTo>
                    <a:lnTo>
                      <a:pt x="281" y="519"/>
                    </a:lnTo>
                    <a:lnTo>
                      <a:pt x="281" y="496"/>
                    </a:lnTo>
                    <a:lnTo>
                      <a:pt x="286" y="474"/>
                    </a:lnTo>
                    <a:lnTo>
                      <a:pt x="286" y="429"/>
                    </a:lnTo>
                    <a:lnTo>
                      <a:pt x="286" y="339"/>
                    </a:lnTo>
                    <a:lnTo>
                      <a:pt x="286" y="316"/>
                    </a:lnTo>
                    <a:lnTo>
                      <a:pt x="286" y="293"/>
                    </a:lnTo>
                    <a:lnTo>
                      <a:pt x="291" y="260"/>
                    </a:lnTo>
                    <a:lnTo>
                      <a:pt x="291" y="237"/>
                    </a:lnTo>
                    <a:lnTo>
                      <a:pt x="291" y="214"/>
                    </a:lnTo>
                    <a:lnTo>
                      <a:pt x="291" y="169"/>
                    </a:lnTo>
                    <a:lnTo>
                      <a:pt x="291" y="158"/>
                    </a:lnTo>
                    <a:lnTo>
                      <a:pt x="291" y="136"/>
                    </a:lnTo>
                    <a:lnTo>
                      <a:pt x="291" y="113"/>
                    </a:lnTo>
                    <a:lnTo>
                      <a:pt x="296" y="102"/>
                    </a:lnTo>
                    <a:lnTo>
                      <a:pt x="296" y="90"/>
                    </a:lnTo>
                    <a:lnTo>
                      <a:pt x="296" y="68"/>
                    </a:lnTo>
                    <a:lnTo>
                      <a:pt x="296" y="57"/>
                    </a:lnTo>
                    <a:lnTo>
                      <a:pt x="296" y="45"/>
                    </a:lnTo>
                    <a:lnTo>
                      <a:pt x="296" y="34"/>
                    </a:lnTo>
                    <a:lnTo>
                      <a:pt x="296" y="23"/>
                    </a:lnTo>
                    <a:lnTo>
                      <a:pt x="296" y="23"/>
                    </a:lnTo>
                    <a:lnTo>
                      <a:pt x="296" y="11"/>
                    </a:lnTo>
                    <a:lnTo>
                      <a:pt x="296" y="11"/>
                    </a:lnTo>
                    <a:lnTo>
                      <a:pt x="301" y="0"/>
                    </a:lnTo>
                    <a:lnTo>
                      <a:pt x="301" y="0"/>
                    </a:lnTo>
                    <a:lnTo>
                      <a:pt x="301" y="0"/>
                    </a:lnTo>
                    <a:lnTo>
                      <a:pt x="301" y="0"/>
                    </a:lnTo>
                    <a:lnTo>
                      <a:pt x="301" y="0"/>
                    </a:lnTo>
                    <a:lnTo>
                      <a:pt x="301" y="0"/>
                    </a:lnTo>
                    <a:lnTo>
                      <a:pt x="301" y="11"/>
                    </a:lnTo>
                    <a:lnTo>
                      <a:pt x="301" y="11"/>
                    </a:lnTo>
                    <a:lnTo>
                      <a:pt x="301" y="23"/>
                    </a:lnTo>
                    <a:lnTo>
                      <a:pt x="306" y="23"/>
                    </a:lnTo>
                    <a:lnTo>
                      <a:pt x="306" y="34"/>
                    </a:lnTo>
                    <a:lnTo>
                      <a:pt x="306" y="45"/>
                    </a:lnTo>
                    <a:lnTo>
                      <a:pt x="306" y="57"/>
                    </a:lnTo>
                    <a:lnTo>
                      <a:pt x="306" y="68"/>
                    </a:lnTo>
                    <a:lnTo>
                      <a:pt x="306" y="90"/>
                    </a:lnTo>
                    <a:lnTo>
                      <a:pt x="306" y="102"/>
                    </a:lnTo>
                    <a:lnTo>
                      <a:pt x="306" y="124"/>
                    </a:lnTo>
                    <a:lnTo>
                      <a:pt x="306" y="158"/>
                    </a:lnTo>
                    <a:lnTo>
                      <a:pt x="311" y="169"/>
                    </a:lnTo>
                    <a:lnTo>
                      <a:pt x="311" y="192"/>
                    </a:lnTo>
                    <a:lnTo>
                      <a:pt x="311" y="237"/>
                    </a:lnTo>
                    <a:lnTo>
                      <a:pt x="311" y="327"/>
                    </a:lnTo>
                    <a:lnTo>
                      <a:pt x="311" y="350"/>
                    </a:lnTo>
                    <a:lnTo>
                      <a:pt x="311" y="372"/>
                    </a:lnTo>
                    <a:lnTo>
                      <a:pt x="316" y="417"/>
                    </a:lnTo>
                    <a:lnTo>
                      <a:pt x="316" y="508"/>
                    </a:lnTo>
                    <a:lnTo>
                      <a:pt x="316" y="530"/>
                    </a:lnTo>
                    <a:lnTo>
                      <a:pt x="316" y="553"/>
                    </a:lnTo>
                    <a:lnTo>
                      <a:pt x="321" y="598"/>
                    </a:lnTo>
                    <a:lnTo>
                      <a:pt x="321" y="609"/>
                    </a:lnTo>
                    <a:lnTo>
                      <a:pt x="321" y="632"/>
                    </a:lnTo>
                    <a:lnTo>
                      <a:pt x="321" y="666"/>
                    </a:lnTo>
                    <a:lnTo>
                      <a:pt x="321" y="677"/>
                    </a:lnTo>
                    <a:lnTo>
                      <a:pt x="321" y="699"/>
                    </a:lnTo>
                    <a:lnTo>
                      <a:pt x="321" y="711"/>
                    </a:lnTo>
                    <a:lnTo>
                      <a:pt x="321" y="722"/>
                    </a:lnTo>
                    <a:lnTo>
                      <a:pt x="326" y="733"/>
                    </a:lnTo>
                    <a:lnTo>
                      <a:pt x="326" y="745"/>
                    </a:lnTo>
                    <a:lnTo>
                      <a:pt x="326" y="745"/>
                    </a:lnTo>
                    <a:lnTo>
                      <a:pt x="326" y="756"/>
                    </a:lnTo>
                    <a:lnTo>
                      <a:pt x="326" y="756"/>
                    </a:lnTo>
                    <a:lnTo>
                      <a:pt x="326" y="767"/>
                    </a:lnTo>
                    <a:lnTo>
                      <a:pt x="326" y="767"/>
                    </a:lnTo>
                    <a:lnTo>
                      <a:pt x="326" y="767"/>
                    </a:lnTo>
                    <a:lnTo>
                      <a:pt x="326" y="756"/>
                    </a:lnTo>
                    <a:lnTo>
                      <a:pt x="331" y="756"/>
                    </a:lnTo>
                    <a:lnTo>
                      <a:pt x="331" y="745"/>
                    </a:lnTo>
                    <a:lnTo>
                      <a:pt x="331" y="745"/>
                    </a:lnTo>
                    <a:lnTo>
                      <a:pt x="331" y="733"/>
                    </a:lnTo>
                    <a:lnTo>
                      <a:pt x="331" y="722"/>
                    </a:lnTo>
                    <a:lnTo>
                      <a:pt x="331" y="711"/>
                    </a:lnTo>
                    <a:lnTo>
                      <a:pt x="331" y="699"/>
                    </a:lnTo>
                    <a:lnTo>
                      <a:pt x="331" y="677"/>
                    </a:lnTo>
                    <a:lnTo>
                      <a:pt x="331" y="666"/>
                    </a:lnTo>
                    <a:lnTo>
                      <a:pt x="336" y="632"/>
                    </a:lnTo>
                    <a:lnTo>
                      <a:pt x="336" y="609"/>
                    </a:lnTo>
                    <a:lnTo>
                      <a:pt x="336" y="587"/>
                    </a:lnTo>
                    <a:lnTo>
                      <a:pt x="336" y="542"/>
                    </a:lnTo>
                    <a:lnTo>
                      <a:pt x="341" y="440"/>
                    </a:lnTo>
                    <a:lnTo>
                      <a:pt x="341" y="417"/>
                    </a:lnTo>
                    <a:lnTo>
                      <a:pt x="341" y="395"/>
                    </a:lnTo>
                    <a:lnTo>
                      <a:pt x="341" y="339"/>
                    </a:lnTo>
                    <a:lnTo>
                      <a:pt x="341" y="316"/>
                    </a:lnTo>
                  </a:path>
                </a:pathLst>
              </a:custGeom>
              <a:noFill/>
              <a:ln w="15875">
                <a:solidFill>
                  <a:srgbClr val="22F8FF"/>
                </a:solidFill>
                <a:prstDash val="solid"/>
                <a:round/>
                <a:headEnd/>
                <a:tailEnd/>
              </a:ln>
            </p:spPr>
            <p:txBody>
              <a:bodyPr/>
              <a:lstStyle/>
              <a:p>
                <a:endParaRPr lang="es-ES"/>
              </a:p>
            </p:txBody>
          </p:sp>
          <p:sp>
            <p:nvSpPr>
              <p:cNvPr id="59478" name="Freeform 86"/>
              <p:cNvSpPr>
                <a:spLocks/>
              </p:cNvSpPr>
              <p:nvPr/>
            </p:nvSpPr>
            <p:spPr bwMode="auto">
              <a:xfrm>
                <a:off x="4682" y="1831"/>
                <a:ext cx="336" cy="767"/>
              </a:xfrm>
              <a:custGeom>
                <a:avLst/>
                <a:gdLst/>
                <a:ahLst/>
                <a:cxnLst>
                  <a:cxn ang="0">
                    <a:pos x="5" y="124"/>
                  </a:cxn>
                  <a:cxn ang="0">
                    <a:pos x="10" y="11"/>
                  </a:cxn>
                  <a:cxn ang="0">
                    <a:pos x="15" y="22"/>
                  </a:cxn>
                  <a:cxn ang="0">
                    <a:pos x="20" y="135"/>
                  </a:cxn>
                  <a:cxn ang="0">
                    <a:pos x="30" y="485"/>
                  </a:cxn>
                  <a:cxn ang="0">
                    <a:pos x="35" y="688"/>
                  </a:cxn>
                  <a:cxn ang="0">
                    <a:pos x="40" y="756"/>
                  </a:cxn>
                  <a:cxn ang="0">
                    <a:pos x="45" y="744"/>
                  </a:cxn>
                  <a:cxn ang="0">
                    <a:pos x="45" y="643"/>
                  </a:cxn>
                  <a:cxn ang="0">
                    <a:pos x="55" y="338"/>
                  </a:cxn>
                  <a:cxn ang="0">
                    <a:pos x="60" y="124"/>
                  </a:cxn>
                  <a:cxn ang="0">
                    <a:pos x="65" y="34"/>
                  </a:cxn>
                  <a:cxn ang="0">
                    <a:pos x="70" y="45"/>
                  </a:cxn>
                  <a:cxn ang="0">
                    <a:pos x="75" y="147"/>
                  </a:cxn>
                  <a:cxn ang="0">
                    <a:pos x="85" y="496"/>
                  </a:cxn>
                  <a:cxn ang="0">
                    <a:pos x="90" y="665"/>
                  </a:cxn>
                  <a:cxn ang="0">
                    <a:pos x="95" y="722"/>
                  </a:cxn>
                  <a:cxn ang="0">
                    <a:pos x="100" y="677"/>
                  </a:cxn>
                  <a:cxn ang="0">
                    <a:pos x="105" y="462"/>
                  </a:cxn>
                  <a:cxn ang="0">
                    <a:pos x="115" y="214"/>
                  </a:cxn>
                  <a:cxn ang="0">
                    <a:pos x="120" y="101"/>
                  </a:cxn>
                  <a:cxn ang="0">
                    <a:pos x="125" y="101"/>
                  </a:cxn>
                  <a:cxn ang="0">
                    <a:pos x="130" y="169"/>
                  </a:cxn>
                  <a:cxn ang="0">
                    <a:pos x="135" y="417"/>
                  </a:cxn>
                  <a:cxn ang="0">
                    <a:pos x="140" y="564"/>
                  </a:cxn>
                  <a:cxn ang="0">
                    <a:pos x="145" y="631"/>
                  </a:cxn>
                  <a:cxn ang="0">
                    <a:pos x="150" y="631"/>
                  </a:cxn>
                  <a:cxn ang="0">
                    <a:pos x="155" y="586"/>
                  </a:cxn>
                  <a:cxn ang="0">
                    <a:pos x="160" y="395"/>
                  </a:cxn>
                  <a:cxn ang="0">
                    <a:pos x="165" y="259"/>
                  </a:cxn>
                  <a:cxn ang="0">
                    <a:pos x="170" y="192"/>
                  </a:cxn>
                  <a:cxn ang="0">
                    <a:pos x="175" y="192"/>
                  </a:cxn>
                  <a:cxn ang="0">
                    <a:pos x="180" y="237"/>
                  </a:cxn>
                  <a:cxn ang="0">
                    <a:pos x="190" y="383"/>
                  </a:cxn>
                  <a:cxn ang="0">
                    <a:pos x="195" y="485"/>
                  </a:cxn>
                  <a:cxn ang="0">
                    <a:pos x="200" y="530"/>
                  </a:cxn>
                  <a:cxn ang="0">
                    <a:pos x="205" y="530"/>
                  </a:cxn>
                  <a:cxn ang="0">
                    <a:pos x="210" y="507"/>
                  </a:cxn>
                  <a:cxn ang="0">
                    <a:pos x="215" y="406"/>
                  </a:cxn>
                  <a:cxn ang="0">
                    <a:pos x="220" y="338"/>
                  </a:cxn>
                  <a:cxn ang="0">
                    <a:pos x="225" y="304"/>
                  </a:cxn>
                  <a:cxn ang="0">
                    <a:pos x="231" y="293"/>
                  </a:cxn>
                  <a:cxn ang="0">
                    <a:pos x="236" y="304"/>
                  </a:cxn>
                  <a:cxn ang="0">
                    <a:pos x="241" y="361"/>
                  </a:cxn>
                  <a:cxn ang="0">
                    <a:pos x="246" y="406"/>
                  </a:cxn>
                  <a:cxn ang="0">
                    <a:pos x="251" y="417"/>
                  </a:cxn>
                  <a:cxn ang="0">
                    <a:pos x="256" y="417"/>
                  </a:cxn>
                  <a:cxn ang="0">
                    <a:pos x="261" y="417"/>
                  </a:cxn>
                  <a:cxn ang="0">
                    <a:pos x="266" y="395"/>
                  </a:cxn>
                  <a:cxn ang="0">
                    <a:pos x="271" y="383"/>
                  </a:cxn>
                  <a:cxn ang="0">
                    <a:pos x="276" y="395"/>
                  </a:cxn>
                  <a:cxn ang="0">
                    <a:pos x="281" y="417"/>
                  </a:cxn>
                  <a:cxn ang="0">
                    <a:pos x="286" y="417"/>
                  </a:cxn>
                  <a:cxn ang="0">
                    <a:pos x="291" y="417"/>
                  </a:cxn>
                  <a:cxn ang="0">
                    <a:pos x="296" y="395"/>
                  </a:cxn>
                  <a:cxn ang="0">
                    <a:pos x="301" y="350"/>
                  </a:cxn>
                  <a:cxn ang="0">
                    <a:pos x="311" y="304"/>
                  </a:cxn>
                  <a:cxn ang="0">
                    <a:pos x="311" y="293"/>
                  </a:cxn>
                  <a:cxn ang="0">
                    <a:pos x="316" y="304"/>
                  </a:cxn>
                  <a:cxn ang="0">
                    <a:pos x="321" y="338"/>
                  </a:cxn>
                  <a:cxn ang="0">
                    <a:pos x="331" y="440"/>
                  </a:cxn>
                  <a:cxn ang="0">
                    <a:pos x="336" y="507"/>
                  </a:cxn>
                </a:cxnLst>
                <a:rect l="0" t="0" r="r" b="b"/>
                <a:pathLst>
                  <a:path w="336" h="767">
                    <a:moveTo>
                      <a:pt x="0" y="327"/>
                    </a:moveTo>
                    <a:lnTo>
                      <a:pt x="0" y="304"/>
                    </a:lnTo>
                    <a:lnTo>
                      <a:pt x="5" y="259"/>
                    </a:lnTo>
                    <a:lnTo>
                      <a:pt x="5" y="225"/>
                    </a:lnTo>
                    <a:lnTo>
                      <a:pt x="5" y="203"/>
                    </a:lnTo>
                    <a:lnTo>
                      <a:pt x="5" y="158"/>
                    </a:lnTo>
                    <a:lnTo>
                      <a:pt x="5" y="147"/>
                    </a:lnTo>
                    <a:lnTo>
                      <a:pt x="5" y="124"/>
                    </a:lnTo>
                    <a:lnTo>
                      <a:pt x="5" y="90"/>
                    </a:lnTo>
                    <a:lnTo>
                      <a:pt x="10" y="68"/>
                    </a:lnTo>
                    <a:lnTo>
                      <a:pt x="10" y="56"/>
                    </a:lnTo>
                    <a:lnTo>
                      <a:pt x="10" y="45"/>
                    </a:lnTo>
                    <a:lnTo>
                      <a:pt x="10" y="34"/>
                    </a:lnTo>
                    <a:lnTo>
                      <a:pt x="10" y="22"/>
                    </a:lnTo>
                    <a:lnTo>
                      <a:pt x="10" y="11"/>
                    </a:lnTo>
                    <a:lnTo>
                      <a:pt x="10" y="11"/>
                    </a:lnTo>
                    <a:lnTo>
                      <a:pt x="10" y="0"/>
                    </a:lnTo>
                    <a:lnTo>
                      <a:pt x="10" y="0"/>
                    </a:lnTo>
                    <a:lnTo>
                      <a:pt x="15" y="0"/>
                    </a:lnTo>
                    <a:lnTo>
                      <a:pt x="15" y="0"/>
                    </a:lnTo>
                    <a:lnTo>
                      <a:pt x="15" y="0"/>
                    </a:lnTo>
                    <a:lnTo>
                      <a:pt x="15" y="0"/>
                    </a:lnTo>
                    <a:lnTo>
                      <a:pt x="15" y="11"/>
                    </a:lnTo>
                    <a:lnTo>
                      <a:pt x="15" y="22"/>
                    </a:lnTo>
                    <a:lnTo>
                      <a:pt x="15" y="22"/>
                    </a:lnTo>
                    <a:lnTo>
                      <a:pt x="15" y="34"/>
                    </a:lnTo>
                    <a:lnTo>
                      <a:pt x="15" y="45"/>
                    </a:lnTo>
                    <a:lnTo>
                      <a:pt x="20" y="56"/>
                    </a:lnTo>
                    <a:lnTo>
                      <a:pt x="20" y="68"/>
                    </a:lnTo>
                    <a:lnTo>
                      <a:pt x="20" y="90"/>
                    </a:lnTo>
                    <a:lnTo>
                      <a:pt x="20" y="101"/>
                    </a:lnTo>
                    <a:lnTo>
                      <a:pt x="20" y="135"/>
                    </a:lnTo>
                    <a:lnTo>
                      <a:pt x="20" y="158"/>
                    </a:lnTo>
                    <a:lnTo>
                      <a:pt x="20" y="169"/>
                    </a:lnTo>
                    <a:lnTo>
                      <a:pt x="25" y="214"/>
                    </a:lnTo>
                    <a:lnTo>
                      <a:pt x="25" y="304"/>
                    </a:lnTo>
                    <a:lnTo>
                      <a:pt x="25" y="327"/>
                    </a:lnTo>
                    <a:lnTo>
                      <a:pt x="25" y="350"/>
                    </a:lnTo>
                    <a:lnTo>
                      <a:pt x="25" y="395"/>
                    </a:lnTo>
                    <a:lnTo>
                      <a:pt x="30" y="485"/>
                    </a:lnTo>
                    <a:lnTo>
                      <a:pt x="30" y="507"/>
                    </a:lnTo>
                    <a:lnTo>
                      <a:pt x="30" y="530"/>
                    </a:lnTo>
                    <a:lnTo>
                      <a:pt x="30" y="575"/>
                    </a:lnTo>
                    <a:lnTo>
                      <a:pt x="30" y="598"/>
                    </a:lnTo>
                    <a:lnTo>
                      <a:pt x="30" y="620"/>
                    </a:lnTo>
                    <a:lnTo>
                      <a:pt x="35" y="654"/>
                    </a:lnTo>
                    <a:lnTo>
                      <a:pt x="35" y="665"/>
                    </a:lnTo>
                    <a:lnTo>
                      <a:pt x="35" y="688"/>
                    </a:lnTo>
                    <a:lnTo>
                      <a:pt x="35" y="699"/>
                    </a:lnTo>
                    <a:lnTo>
                      <a:pt x="35" y="710"/>
                    </a:lnTo>
                    <a:lnTo>
                      <a:pt x="35" y="722"/>
                    </a:lnTo>
                    <a:lnTo>
                      <a:pt x="35" y="733"/>
                    </a:lnTo>
                    <a:lnTo>
                      <a:pt x="35" y="744"/>
                    </a:lnTo>
                    <a:lnTo>
                      <a:pt x="40" y="744"/>
                    </a:lnTo>
                    <a:lnTo>
                      <a:pt x="40" y="756"/>
                    </a:lnTo>
                    <a:lnTo>
                      <a:pt x="40" y="756"/>
                    </a:lnTo>
                    <a:lnTo>
                      <a:pt x="40" y="767"/>
                    </a:lnTo>
                    <a:lnTo>
                      <a:pt x="40" y="767"/>
                    </a:lnTo>
                    <a:lnTo>
                      <a:pt x="40" y="767"/>
                    </a:lnTo>
                    <a:lnTo>
                      <a:pt x="40" y="767"/>
                    </a:lnTo>
                    <a:lnTo>
                      <a:pt x="40" y="767"/>
                    </a:lnTo>
                    <a:lnTo>
                      <a:pt x="40" y="756"/>
                    </a:lnTo>
                    <a:lnTo>
                      <a:pt x="40" y="756"/>
                    </a:lnTo>
                    <a:lnTo>
                      <a:pt x="45" y="744"/>
                    </a:lnTo>
                    <a:lnTo>
                      <a:pt x="45" y="733"/>
                    </a:lnTo>
                    <a:lnTo>
                      <a:pt x="45" y="733"/>
                    </a:lnTo>
                    <a:lnTo>
                      <a:pt x="45" y="722"/>
                    </a:lnTo>
                    <a:lnTo>
                      <a:pt x="45" y="710"/>
                    </a:lnTo>
                    <a:lnTo>
                      <a:pt x="45" y="688"/>
                    </a:lnTo>
                    <a:lnTo>
                      <a:pt x="45" y="677"/>
                    </a:lnTo>
                    <a:lnTo>
                      <a:pt x="45" y="665"/>
                    </a:lnTo>
                    <a:lnTo>
                      <a:pt x="45" y="643"/>
                    </a:lnTo>
                    <a:lnTo>
                      <a:pt x="50" y="609"/>
                    </a:lnTo>
                    <a:lnTo>
                      <a:pt x="50" y="598"/>
                    </a:lnTo>
                    <a:lnTo>
                      <a:pt x="50" y="575"/>
                    </a:lnTo>
                    <a:lnTo>
                      <a:pt x="50" y="530"/>
                    </a:lnTo>
                    <a:lnTo>
                      <a:pt x="50" y="507"/>
                    </a:lnTo>
                    <a:lnTo>
                      <a:pt x="50" y="485"/>
                    </a:lnTo>
                    <a:lnTo>
                      <a:pt x="55" y="440"/>
                    </a:lnTo>
                    <a:lnTo>
                      <a:pt x="55" y="338"/>
                    </a:lnTo>
                    <a:lnTo>
                      <a:pt x="55" y="316"/>
                    </a:lnTo>
                    <a:lnTo>
                      <a:pt x="55" y="293"/>
                    </a:lnTo>
                    <a:lnTo>
                      <a:pt x="55" y="248"/>
                    </a:lnTo>
                    <a:lnTo>
                      <a:pt x="60" y="225"/>
                    </a:lnTo>
                    <a:lnTo>
                      <a:pt x="60" y="203"/>
                    </a:lnTo>
                    <a:lnTo>
                      <a:pt x="60" y="158"/>
                    </a:lnTo>
                    <a:lnTo>
                      <a:pt x="60" y="147"/>
                    </a:lnTo>
                    <a:lnTo>
                      <a:pt x="60" y="124"/>
                    </a:lnTo>
                    <a:lnTo>
                      <a:pt x="60" y="113"/>
                    </a:lnTo>
                    <a:lnTo>
                      <a:pt x="60" y="90"/>
                    </a:lnTo>
                    <a:lnTo>
                      <a:pt x="60" y="79"/>
                    </a:lnTo>
                    <a:lnTo>
                      <a:pt x="65" y="68"/>
                    </a:lnTo>
                    <a:lnTo>
                      <a:pt x="65" y="56"/>
                    </a:lnTo>
                    <a:lnTo>
                      <a:pt x="65" y="45"/>
                    </a:lnTo>
                    <a:lnTo>
                      <a:pt x="65" y="45"/>
                    </a:lnTo>
                    <a:lnTo>
                      <a:pt x="65" y="34"/>
                    </a:lnTo>
                    <a:lnTo>
                      <a:pt x="65" y="34"/>
                    </a:lnTo>
                    <a:lnTo>
                      <a:pt x="65" y="34"/>
                    </a:lnTo>
                    <a:lnTo>
                      <a:pt x="65" y="22"/>
                    </a:lnTo>
                    <a:lnTo>
                      <a:pt x="70" y="34"/>
                    </a:lnTo>
                    <a:lnTo>
                      <a:pt x="70" y="34"/>
                    </a:lnTo>
                    <a:lnTo>
                      <a:pt x="70" y="34"/>
                    </a:lnTo>
                    <a:lnTo>
                      <a:pt x="70" y="34"/>
                    </a:lnTo>
                    <a:lnTo>
                      <a:pt x="70" y="45"/>
                    </a:lnTo>
                    <a:lnTo>
                      <a:pt x="70" y="56"/>
                    </a:lnTo>
                    <a:lnTo>
                      <a:pt x="70" y="68"/>
                    </a:lnTo>
                    <a:lnTo>
                      <a:pt x="70" y="79"/>
                    </a:lnTo>
                    <a:lnTo>
                      <a:pt x="70" y="90"/>
                    </a:lnTo>
                    <a:lnTo>
                      <a:pt x="75" y="101"/>
                    </a:lnTo>
                    <a:lnTo>
                      <a:pt x="75" y="113"/>
                    </a:lnTo>
                    <a:lnTo>
                      <a:pt x="75" y="135"/>
                    </a:lnTo>
                    <a:lnTo>
                      <a:pt x="75" y="147"/>
                    </a:lnTo>
                    <a:lnTo>
                      <a:pt x="75" y="192"/>
                    </a:lnTo>
                    <a:lnTo>
                      <a:pt x="80" y="271"/>
                    </a:lnTo>
                    <a:lnTo>
                      <a:pt x="80" y="293"/>
                    </a:lnTo>
                    <a:lnTo>
                      <a:pt x="80" y="316"/>
                    </a:lnTo>
                    <a:lnTo>
                      <a:pt x="80" y="361"/>
                    </a:lnTo>
                    <a:lnTo>
                      <a:pt x="85" y="451"/>
                    </a:lnTo>
                    <a:lnTo>
                      <a:pt x="85" y="474"/>
                    </a:lnTo>
                    <a:lnTo>
                      <a:pt x="85" y="496"/>
                    </a:lnTo>
                    <a:lnTo>
                      <a:pt x="85" y="541"/>
                    </a:lnTo>
                    <a:lnTo>
                      <a:pt x="85" y="564"/>
                    </a:lnTo>
                    <a:lnTo>
                      <a:pt x="85" y="575"/>
                    </a:lnTo>
                    <a:lnTo>
                      <a:pt x="85" y="609"/>
                    </a:lnTo>
                    <a:lnTo>
                      <a:pt x="90" y="631"/>
                    </a:lnTo>
                    <a:lnTo>
                      <a:pt x="90" y="643"/>
                    </a:lnTo>
                    <a:lnTo>
                      <a:pt x="90" y="654"/>
                    </a:lnTo>
                    <a:lnTo>
                      <a:pt x="90" y="665"/>
                    </a:lnTo>
                    <a:lnTo>
                      <a:pt x="90" y="677"/>
                    </a:lnTo>
                    <a:lnTo>
                      <a:pt x="90" y="688"/>
                    </a:lnTo>
                    <a:lnTo>
                      <a:pt x="90" y="699"/>
                    </a:lnTo>
                    <a:lnTo>
                      <a:pt x="90" y="710"/>
                    </a:lnTo>
                    <a:lnTo>
                      <a:pt x="90" y="710"/>
                    </a:lnTo>
                    <a:lnTo>
                      <a:pt x="95" y="710"/>
                    </a:lnTo>
                    <a:lnTo>
                      <a:pt x="95" y="722"/>
                    </a:lnTo>
                    <a:lnTo>
                      <a:pt x="95" y="722"/>
                    </a:lnTo>
                    <a:lnTo>
                      <a:pt x="95" y="722"/>
                    </a:lnTo>
                    <a:lnTo>
                      <a:pt x="95" y="722"/>
                    </a:lnTo>
                    <a:lnTo>
                      <a:pt x="95" y="710"/>
                    </a:lnTo>
                    <a:lnTo>
                      <a:pt x="95" y="710"/>
                    </a:lnTo>
                    <a:lnTo>
                      <a:pt x="95" y="699"/>
                    </a:lnTo>
                    <a:lnTo>
                      <a:pt x="95" y="699"/>
                    </a:lnTo>
                    <a:lnTo>
                      <a:pt x="100" y="688"/>
                    </a:lnTo>
                    <a:lnTo>
                      <a:pt x="100" y="677"/>
                    </a:lnTo>
                    <a:lnTo>
                      <a:pt x="100" y="665"/>
                    </a:lnTo>
                    <a:lnTo>
                      <a:pt x="100" y="654"/>
                    </a:lnTo>
                    <a:lnTo>
                      <a:pt x="100" y="631"/>
                    </a:lnTo>
                    <a:lnTo>
                      <a:pt x="100" y="609"/>
                    </a:lnTo>
                    <a:lnTo>
                      <a:pt x="100" y="598"/>
                    </a:lnTo>
                    <a:lnTo>
                      <a:pt x="105" y="564"/>
                    </a:lnTo>
                    <a:lnTo>
                      <a:pt x="105" y="485"/>
                    </a:lnTo>
                    <a:lnTo>
                      <a:pt x="105" y="462"/>
                    </a:lnTo>
                    <a:lnTo>
                      <a:pt x="105" y="440"/>
                    </a:lnTo>
                    <a:lnTo>
                      <a:pt x="105" y="406"/>
                    </a:lnTo>
                    <a:lnTo>
                      <a:pt x="110" y="316"/>
                    </a:lnTo>
                    <a:lnTo>
                      <a:pt x="110" y="304"/>
                    </a:lnTo>
                    <a:lnTo>
                      <a:pt x="110" y="282"/>
                    </a:lnTo>
                    <a:lnTo>
                      <a:pt x="110" y="248"/>
                    </a:lnTo>
                    <a:lnTo>
                      <a:pt x="115" y="225"/>
                    </a:lnTo>
                    <a:lnTo>
                      <a:pt x="115" y="214"/>
                    </a:lnTo>
                    <a:lnTo>
                      <a:pt x="115" y="180"/>
                    </a:lnTo>
                    <a:lnTo>
                      <a:pt x="115" y="169"/>
                    </a:lnTo>
                    <a:lnTo>
                      <a:pt x="115" y="158"/>
                    </a:lnTo>
                    <a:lnTo>
                      <a:pt x="115" y="147"/>
                    </a:lnTo>
                    <a:lnTo>
                      <a:pt x="115" y="135"/>
                    </a:lnTo>
                    <a:lnTo>
                      <a:pt x="115" y="124"/>
                    </a:lnTo>
                    <a:lnTo>
                      <a:pt x="120" y="113"/>
                    </a:lnTo>
                    <a:lnTo>
                      <a:pt x="120" y="101"/>
                    </a:lnTo>
                    <a:lnTo>
                      <a:pt x="120" y="101"/>
                    </a:lnTo>
                    <a:lnTo>
                      <a:pt x="120" y="101"/>
                    </a:lnTo>
                    <a:lnTo>
                      <a:pt x="120" y="90"/>
                    </a:lnTo>
                    <a:lnTo>
                      <a:pt x="120" y="90"/>
                    </a:lnTo>
                    <a:lnTo>
                      <a:pt x="120" y="90"/>
                    </a:lnTo>
                    <a:lnTo>
                      <a:pt x="120" y="90"/>
                    </a:lnTo>
                    <a:lnTo>
                      <a:pt x="120" y="90"/>
                    </a:lnTo>
                    <a:lnTo>
                      <a:pt x="125" y="101"/>
                    </a:lnTo>
                    <a:lnTo>
                      <a:pt x="125" y="101"/>
                    </a:lnTo>
                    <a:lnTo>
                      <a:pt x="125" y="101"/>
                    </a:lnTo>
                    <a:lnTo>
                      <a:pt x="125" y="113"/>
                    </a:lnTo>
                    <a:lnTo>
                      <a:pt x="125" y="124"/>
                    </a:lnTo>
                    <a:lnTo>
                      <a:pt x="125" y="124"/>
                    </a:lnTo>
                    <a:lnTo>
                      <a:pt x="125" y="135"/>
                    </a:lnTo>
                    <a:lnTo>
                      <a:pt x="125" y="147"/>
                    </a:lnTo>
                    <a:lnTo>
                      <a:pt x="130" y="169"/>
                    </a:lnTo>
                    <a:lnTo>
                      <a:pt x="130" y="180"/>
                    </a:lnTo>
                    <a:lnTo>
                      <a:pt x="130" y="192"/>
                    </a:lnTo>
                    <a:lnTo>
                      <a:pt x="130" y="225"/>
                    </a:lnTo>
                    <a:lnTo>
                      <a:pt x="130" y="282"/>
                    </a:lnTo>
                    <a:lnTo>
                      <a:pt x="130" y="304"/>
                    </a:lnTo>
                    <a:lnTo>
                      <a:pt x="135" y="316"/>
                    </a:lnTo>
                    <a:lnTo>
                      <a:pt x="135" y="350"/>
                    </a:lnTo>
                    <a:lnTo>
                      <a:pt x="135" y="417"/>
                    </a:lnTo>
                    <a:lnTo>
                      <a:pt x="135" y="440"/>
                    </a:lnTo>
                    <a:lnTo>
                      <a:pt x="135" y="451"/>
                    </a:lnTo>
                    <a:lnTo>
                      <a:pt x="140" y="485"/>
                    </a:lnTo>
                    <a:lnTo>
                      <a:pt x="140" y="496"/>
                    </a:lnTo>
                    <a:lnTo>
                      <a:pt x="140" y="507"/>
                    </a:lnTo>
                    <a:lnTo>
                      <a:pt x="140" y="541"/>
                    </a:lnTo>
                    <a:lnTo>
                      <a:pt x="140" y="553"/>
                    </a:lnTo>
                    <a:lnTo>
                      <a:pt x="140" y="564"/>
                    </a:lnTo>
                    <a:lnTo>
                      <a:pt x="140" y="575"/>
                    </a:lnTo>
                    <a:lnTo>
                      <a:pt x="140" y="586"/>
                    </a:lnTo>
                    <a:lnTo>
                      <a:pt x="145" y="598"/>
                    </a:lnTo>
                    <a:lnTo>
                      <a:pt x="145" y="598"/>
                    </a:lnTo>
                    <a:lnTo>
                      <a:pt x="145" y="609"/>
                    </a:lnTo>
                    <a:lnTo>
                      <a:pt x="145" y="620"/>
                    </a:lnTo>
                    <a:lnTo>
                      <a:pt x="145" y="620"/>
                    </a:lnTo>
                    <a:lnTo>
                      <a:pt x="145" y="631"/>
                    </a:lnTo>
                    <a:lnTo>
                      <a:pt x="145" y="631"/>
                    </a:lnTo>
                    <a:lnTo>
                      <a:pt x="145" y="631"/>
                    </a:lnTo>
                    <a:lnTo>
                      <a:pt x="145" y="643"/>
                    </a:lnTo>
                    <a:lnTo>
                      <a:pt x="150" y="643"/>
                    </a:lnTo>
                    <a:lnTo>
                      <a:pt x="150" y="643"/>
                    </a:lnTo>
                    <a:lnTo>
                      <a:pt x="150" y="643"/>
                    </a:lnTo>
                    <a:lnTo>
                      <a:pt x="150" y="643"/>
                    </a:lnTo>
                    <a:lnTo>
                      <a:pt x="150" y="631"/>
                    </a:lnTo>
                    <a:lnTo>
                      <a:pt x="150" y="631"/>
                    </a:lnTo>
                    <a:lnTo>
                      <a:pt x="150" y="631"/>
                    </a:lnTo>
                    <a:lnTo>
                      <a:pt x="150" y="620"/>
                    </a:lnTo>
                    <a:lnTo>
                      <a:pt x="150" y="620"/>
                    </a:lnTo>
                    <a:lnTo>
                      <a:pt x="150" y="609"/>
                    </a:lnTo>
                    <a:lnTo>
                      <a:pt x="155" y="598"/>
                    </a:lnTo>
                    <a:lnTo>
                      <a:pt x="155" y="598"/>
                    </a:lnTo>
                    <a:lnTo>
                      <a:pt x="155" y="586"/>
                    </a:lnTo>
                    <a:lnTo>
                      <a:pt x="155" y="564"/>
                    </a:lnTo>
                    <a:lnTo>
                      <a:pt x="155" y="553"/>
                    </a:lnTo>
                    <a:lnTo>
                      <a:pt x="155" y="541"/>
                    </a:lnTo>
                    <a:lnTo>
                      <a:pt x="155" y="519"/>
                    </a:lnTo>
                    <a:lnTo>
                      <a:pt x="160" y="507"/>
                    </a:lnTo>
                    <a:lnTo>
                      <a:pt x="160" y="485"/>
                    </a:lnTo>
                    <a:lnTo>
                      <a:pt x="160" y="462"/>
                    </a:lnTo>
                    <a:lnTo>
                      <a:pt x="160" y="395"/>
                    </a:lnTo>
                    <a:lnTo>
                      <a:pt x="160" y="383"/>
                    </a:lnTo>
                    <a:lnTo>
                      <a:pt x="165" y="372"/>
                    </a:lnTo>
                    <a:lnTo>
                      <a:pt x="165" y="338"/>
                    </a:lnTo>
                    <a:lnTo>
                      <a:pt x="165" y="327"/>
                    </a:lnTo>
                    <a:lnTo>
                      <a:pt x="165" y="304"/>
                    </a:lnTo>
                    <a:lnTo>
                      <a:pt x="165" y="282"/>
                    </a:lnTo>
                    <a:lnTo>
                      <a:pt x="165" y="271"/>
                    </a:lnTo>
                    <a:lnTo>
                      <a:pt x="165" y="259"/>
                    </a:lnTo>
                    <a:lnTo>
                      <a:pt x="170" y="248"/>
                    </a:lnTo>
                    <a:lnTo>
                      <a:pt x="170" y="237"/>
                    </a:lnTo>
                    <a:lnTo>
                      <a:pt x="170" y="225"/>
                    </a:lnTo>
                    <a:lnTo>
                      <a:pt x="170" y="225"/>
                    </a:lnTo>
                    <a:lnTo>
                      <a:pt x="170" y="214"/>
                    </a:lnTo>
                    <a:lnTo>
                      <a:pt x="170" y="203"/>
                    </a:lnTo>
                    <a:lnTo>
                      <a:pt x="170" y="203"/>
                    </a:lnTo>
                    <a:lnTo>
                      <a:pt x="170" y="192"/>
                    </a:lnTo>
                    <a:lnTo>
                      <a:pt x="170" y="192"/>
                    </a:lnTo>
                    <a:lnTo>
                      <a:pt x="175" y="192"/>
                    </a:lnTo>
                    <a:lnTo>
                      <a:pt x="175" y="180"/>
                    </a:lnTo>
                    <a:lnTo>
                      <a:pt x="175" y="180"/>
                    </a:lnTo>
                    <a:lnTo>
                      <a:pt x="175" y="180"/>
                    </a:lnTo>
                    <a:lnTo>
                      <a:pt x="175" y="180"/>
                    </a:lnTo>
                    <a:lnTo>
                      <a:pt x="175" y="180"/>
                    </a:lnTo>
                    <a:lnTo>
                      <a:pt x="175" y="192"/>
                    </a:lnTo>
                    <a:lnTo>
                      <a:pt x="175" y="192"/>
                    </a:lnTo>
                    <a:lnTo>
                      <a:pt x="180" y="192"/>
                    </a:lnTo>
                    <a:lnTo>
                      <a:pt x="180" y="203"/>
                    </a:lnTo>
                    <a:lnTo>
                      <a:pt x="180" y="203"/>
                    </a:lnTo>
                    <a:lnTo>
                      <a:pt x="180" y="214"/>
                    </a:lnTo>
                    <a:lnTo>
                      <a:pt x="180" y="214"/>
                    </a:lnTo>
                    <a:lnTo>
                      <a:pt x="180" y="225"/>
                    </a:lnTo>
                    <a:lnTo>
                      <a:pt x="180" y="237"/>
                    </a:lnTo>
                    <a:lnTo>
                      <a:pt x="180" y="248"/>
                    </a:lnTo>
                    <a:lnTo>
                      <a:pt x="185" y="259"/>
                    </a:lnTo>
                    <a:lnTo>
                      <a:pt x="185" y="271"/>
                    </a:lnTo>
                    <a:lnTo>
                      <a:pt x="185" y="293"/>
                    </a:lnTo>
                    <a:lnTo>
                      <a:pt x="185" y="304"/>
                    </a:lnTo>
                    <a:lnTo>
                      <a:pt x="185" y="316"/>
                    </a:lnTo>
                    <a:lnTo>
                      <a:pt x="185" y="338"/>
                    </a:lnTo>
                    <a:lnTo>
                      <a:pt x="190" y="383"/>
                    </a:lnTo>
                    <a:lnTo>
                      <a:pt x="190" y="395"/>
                    </a:lnTo>
                    <a:lnTo>
                      <a:pt x="190" y="406"/>
                    </a:lnTo>
                    <a:lnTo>
                      <a:pt x="190" y="428"/>
                    </a:lnTo>
                    <a:lnTo>
                      <a:pt x="190" y="440"/>
                    </a:lnTo>
                    <a:lnTo>
                      <a:pt x="195" y="451"/>
                    </a:lnTo>
                    <a:lnTo>
                      <a:pt x="195" y="474"/>
                    </a:lnTo>
                    <a:lnTo>
                      <a:pt x="195" y="485"/>
                    </a:lnTo>
                    <a:lnTo>
                      <a:pt x="195" y="485"/>
                    </a:lnTo>
                    <a:lnTo>
                      <a:pt x="195" y="496"/>
                    </a:lnTo>
                    <a:lnTo>
                      <a:pt x="195" y="496"/>
                    </a:lnTo>
                    <a:lnTo>
                      <a:pt x="195" y="507"/>
                    </a:lnTo>
                    <a:lnTo>
                      <a:pt x="195" y="507"/>
                    </a:lnTo>
                    <a:lnTo>
                      <a:pt x="195" y="519"/>
                    </a:lnTo>
                    <a:lnTo>
                      <a:pt x="200" y="519"/>
                    </a:lnTo>
                    <a:lnTo>
                      <a:pt x="200" y="530"/>
                    </a:lnTo>
                    <a:lnTo>
                      <a:pt x="200" y="530"/>
                    </a:lnTo>
                    <a:lnTo>
                      <a:pt x="200" y="530"/>
                    </a:lnTo>
                    <a:lnTo>
                      <a:pt x="200" y="530"/>
                    </a:lnTo>
                    <a:lnTo>
                      <a:pt x="200" y="530"/>
                    </a:lnTo>
                    <a:lnTo>
                      <a:pt x="200" y="541"/>
                    </a:lnTo>
                    <a:lnTo>
                      <a:pt x="200" y="541"/>
                    </a:lnTo>
                    <a:lnTo>
                      <a:pt x="200" y="541"/>
                    </a:lnTo>
                    <a:lnTo>
                      <a:pt x="205" y="530"/>
                    </a:lnTo>
                    <a:lnTo>
                      <a:pt x="205" y="530"/>
                    </a:lnTo>
                    <a:lnTo>
                      <a:pt x="205" y="530"/>
                    </a:lnTo>
                    <a:lnTo>
                      <a:pt x="205" y="530"/>
                    </a:lnTo>
                    <a:lnTo>
                      <a:pt x="205" y="530"/>
                    </a:lnTo>
                    <a:lnTo>
                      <a:pt x="205" y="519"/>
                    </a:lnTo>
                    <a:lnTo>
                      <a:pt x="205" y="519"/>
                    </a:lnTo>
                    <a:lnTo>
                      <a:pt x="205" y="519"/>
                    </a:lnTo>
                    <a:lnTo>
                      <a:pt x="205" y="507"/>
                    </a:lnTo>
                    <a:lnTo>
                      <a:pt x="210" y="507"/>
                    </a:lnTo>
                    <a:lnTo>
                      <a:pt x="210" y="496"/>
                    </a:lnTo>
                    <a:lnTo>
                      <a:pt x="210" y="485"/>
                    </a:lnTo>
                    <a:lnTo>
                      <a:pt x="210" y="474"/>
                    </a:lnTo>
                    <a:lnTo>
                      <a:pt x="210" y="462"/>
                    </a:lnTo>
                    <a:lnTo>
                      <a:pt x="210" y="462"/>
                    </a:lnTo>
                    <a:lnTo>
                      <a:pt x="210" y="451"/>
                    </a:lnTo>
                    <a:lnTo>
                      <a:pt x="215" y="428"/>
                    </a:lnTo>
                    <a:lnTo>
                      <a:pt x="215" y="406"/>
                    </a:lnTo>
                    <a:lnTo>
                      <a:pt x="215" y="395"/>
                    </a:lnTo>
                    <a:lnTo>
                      <a:pt x="215" y="383"/>
                    </a:lnTo>
                    <a:lnTo>
                      <a:pt x="215" y="372"/>
                    </a:lnTo>
                    <a:lnTo>
                      <a:pt x="220" y="361"/>
                    </a:lnTo>
                    <a:lnTo>
                      <a:pt x="220" y="361"/>
                    </a:lnTo>
                    <a:lnTo>
                      <a:pt x="220" y="350"/>
                    </a:lnTo>
                    <a:lnTo>
                      <a:pt x="220" y="338"/>
                    </a:lnTo>
                    <a:lnTo>
                      <a:pt x="220" y="338"/>
                    </a:lnTo>
                    <a:lnTo>
                      <a:pt x="220" y="327"/>
                    </a:lnTo>
                    <a:lnTo>
                      <a:pt x="220" y="327"/>
                    </a:lnTo>
                    <a:lnTo>
                      <a:pt x="220" y="316"/>
                    </a:lnTo>
                    <a:lnTo>
                      <a:pt x="220" y="316"/>
                    </a:lnTo>
                    <a:lnTo>
                      <a:pt x="225" y="316"/>
                    </a:lnTo>
                    <a:lnTo>
                      <a:pt x="225" y="304"/>
                    </a:lnTo>
                    <a:lnTo>
                      <a:pt x="225" y="304"/>
                    </a:lnTo>
                    <a:lnTo>
                      <a:pt x="225" y="304"/>
                    </a:lnTo>
                    <a:lnTo>
                      <a:pt x="225" y="304"/>
                    </a:lnTo>
                    <a:lnTo>
                      <a:pt x="225" y="293"/>
                    </a:lnTo>
                    <a:lnTo>
                      <a:pt x="225" y="293"/>
                    </a:lnTo>
                    <a:lnTo>
                      <a:pt x="225" y="293"/>
                    </a:lnTo>
                    <a:lnTo>
                      <a:pt x="225" y="293"/>
                    </a:lnTo>
                    <a:lnTo>
                      <a:pt x="231" y="293"/>
                    </a:lnTo>
                    <a:lnTo>
                      <a:pt x="231" y="293"/>
                    </a:lnTo>
                    <a:lnTo>
                      <a:pt x="231" y="293"/>
                    </a:lnTo>
                    <a:lnTo>
                      <a:pt x="231" y="293"/>
                    </a:lnTo>
                    <a:lnTo>
                      <a:pt x="231" y="293"/>
                    </a:lnTo>
                    <a:lnTo>
                      <a:pt x="231" y="293"/>
                    </a:lnTo>
                    <a:lnTo>
                      <a:pt x="231" y="304"/>
                    </a:lnTo>
                    <a:lnTo>
                      <a:pt x="231" y="304"/>
                    </a:lnTo>
                    <a:lnTo>
                      <a:pt x="231" y="304"/>
                    </a:lnTo>
                    <a:lnTo>
                      <a:pt x="236" y="304"/>
                    </a:lnTo>
                    <a:lnTo>
                      <a:pt x="236" y="304"/>
                    </a:lnTo>
                    <a:lnTo>
                      <a:pt x="236" y="316"/>
                    </a:lnTo>
                    <a:lnTo>
                      <a:pt x="236" y="316"/>
                    </a:lnTo>
                    <a:lnTo>
                      <a:pt x="236" y="327"/>
                    </a:lnTo>
                    <a:lnTo>
                      <a:pt x="236" y="327"/>
                    </a:lnTo>
                    <a:lnTo>
                      <a:pt x="236" y="338"/>
                    </a:lnTo>
                    <a:lnTo>
                      <a:pt x="236" y="338"/>
                    </a:lnTo>
                    <a:lnTo>
                      <a:pt x="241" y="350"/>
                    </a:lnTo>
                    <a:lnTo>
                      <a:pt x="241" y="361"/>
                    </a:lnTo>
                    <a:lnTo>
                      <a:pt x="241" y="372"/>
                    </a:lnTo>
                    <a:lnTo>
                      <a:pt x="241" y="372"/>
                    </a:lnTo>
                    <a:lnTo>
                      <a:pt x="241" y="383"/>
                    </a:lnTo>
                    <a:lnTo>
                      <a:pt x="246" y="383"/>
                    </a:lnTo>
                    <a:lnTo>
                      <a:pt x="246" y="383"/>
                    </a:lnTo>
                    <a:lnTo>
                      <a:pt x="246" y="395"/>
                    </a:lnTo>
                    <a:lnTo>
                      <a:pt x="246" y="395"/>
                    </a:lnTo>
                    <a:lnTo>
                      <a:pt x="246" y="406"/>
                    </a:lnTo>
                    <a:lnTo>
                      <a:pt x="246" y="406"/>
                    </a:lnTo>
                    <a:lnTo>
                      <a:pt x="246" y="406"/>
                    </a:lnTo>
                    <a:lnTo>
                      <a:pt x="246" y="406"/>
                    </a:lnTo>
                    <a:lnTo>
                      <a:pt x="251" y="417"/>
                    </a:lnTo>
                    <a:lnTo>
                      <a:pt x="251" y="417"/>
                    </a:lnTo>
                    <a:lnTo>
                      <a:pt x="251" y="417"/>
                    </a:lnTo>
                    <a:lnTo>
                      <a:pt x="251" y="417"/>
                    </a:lnTo>
                    <a:lnTo>
                      <a:pt x="251" y="417"/>
                    </a:lnTo>
                    <a:lnTo>
                      <a:pt x="251" y="417"/>
                    </a:lnTo>
                    <a:lnTo>
                      <a:pt x="251" y="417"/>
                    </a:lnTo>
                    <a:lnTo>
                      <a:pt x="251" y="417"/>
                    </a:lnTo>
                    <a:lnTo>
                      <a:pt x="251" y="417"/>
                    </a:lnTo>
                    <a:lnTo>
                      <a:pt x="251" y="417"/>
                    </a:lnTo>
                    <a:lnTo>
                      <a:pt x="256" y="417"/>
                    </a:lnTo>
                    <a:lnTo>
                      <a:pt x="256" y="417"/>
                    </a:lnTo>
                    <a:lnTo>
                      <a:pt x="256" y="417"/>
                    </a:lnTo>
                    <a:lnTo>
                      <a:pt x="256" y="417"/>
                    </a:lnTo>
                    <a:lnTo>
                      <a:pt x="256" y="417"/>
                    </a:lnTo>
                    <a:lnTo>
                      <a:pt x="256" y="417"/>
                    </a:lnTo>
                    <a:lnTo>
                      <a:pt x="256" y="417"/>
                    </a:lnTo>
                    <a:lnTo>
                      <a:pt x="256" y="417"/>
                    </a:lnTo>
                    <a:lnTo>
                      <a:pt x="256" y="417"/>
                    </a:lnTo>
                    <a:lnTo>
                      <a:pt x="261" y="417"/>
                    </a:lnTo>
                    <a:lnTo>
                      <a:pt x="261" y="417"/>
                    </a:lnTo>
                    <a:lnTo>
                      <a:pt x="261" y="406"/>
                    </a:lnTo>
                    <a:lnTo>
                      <a:pt x="261" y="406"/>
                    </a:lnTo>
                    <a:lnTo>
                      <a:pt x="261" y="406"/>
                    </a:lnTo>
                    <a:lnTo>
                      <a:pt x="261" y="406"/>
                    </a:lnTo>
                    <a:lnTo>
                      <a:pt x="266" y="395"/>
                    </a:lnTo>
                    <a:lnTo>
                      <a:pt x="266" y="395"/>
                    </a:lnTo>
                    <a:lnTo>
                      <a:pt x="266" y="395"/>
                    </a:lnTo>
                    <a:lnTo>
                      <a:pt x="266" y="395"/>
                    </a:lnTo>
                    <a:lnTo>
                      <a:pt x="266" y="395"/>
                    </a:lnTo>
                    <a:lnTo>
                      <a:pt x="266" y="395"/>
                    </a:lnTo>
                    <a:lnTo>
                      <a:pt x="266" y="395"/>
                    </a:lnTo>
                    <a:lnTo>
                      <a:pt x="271" y="383"/>
                    </a:lnTo>
                    <a:lnTo>
                      <a:pt x="271" y="383"/>
                    </a:lnTo>
                    <a:lnTo>
                      <a:pt x="271" y="383"/>
                    </a:lnTo>
                    <a:lnTo>
                      <a:pt x="271" y="383"/>
                    </a:lnTo>
                    <a:lnTo>
                      <a:pt x="271" y="383"/>
                    </a:lnTo>
                    <a:lnTo>
                      <a:pt x="271" y="383"/>
                    </a:lnTo>
                    <a:lnTo>
                      <a:pt x="271" y="383"/>
                    </a:lnTo>
                    <a:lnTo>
                      <a:pt x="271" y="383"/>
                    </a:lnTo>
                    <a:lnTo>
                      <a:pt x="271" y="383"/>
                    </a:lnTo>
                    <a:lnTo>
                      <a:pt x="276" y="383"/>
                    </a:lnTo>
                    <a:lnTo>
                      <a:pt x="276" y="395"/>
                    </a:lnTo>
                    <a:lnTo>
                      <a:pt x="276" y="395"/>
                    </a:lnTo>
                    <a:lnTo>
                      <a:pt x="276" y="395"/>
                    </a:lnTo>
                    <a:lnTo>
                      <a:pt x="276" y="395"/>
                    </a:lnTo>
                    <a:lnTo>
                      <a:pt x="276" y="395"/>
                    </a:lnTo>
                    <a:lnTo>
                      <a:pt x="276" y="395"/>
                    </a:lnTo>
                    <a:lnTo>
                      <a:pt x="276" y="395"/>
                    </a:lnTo>
                    <a:lnTo>
                      <a:pt x="281" y="406"/>
                    </a:lnTo>
                    <a:lnTo>
                      <a:pt x="281" y="406"/>
                    </a:lnTo>
                    <a:lnTo>
                      <a:pt x="281" y="406"/>
                    </a:lnTo>
                    <a:lnTo>
                      <a:pt x="281" y="417"/>
                    </a:lnTo>
                    <a:lnTo>
                      <a:pt x="281" y="417"/>
                    </a:lnTo>
                    <a:lnTo>
                      <a:pt x="286" y="417"/>
                    </a:lnTo>
                    <a:lnTo>
                      <a:pt x="286" y="417"/>
                    </a:lnTo>
                    <a:lnTo>
                      <a:pt x="286" y="417"/>
                    </a:lnTo>
                    <a:lnTo>
                      <a:pt x="286" y="417"/>
                    </a:lnTo>
                    <a:lnTo>
                      <a:pt x="286" y="417"/>
                    </a:lnTo>
                    <a:lnTo>
                      <a:pt x="286" y="417"/>
                    </a:lnTo>
                    <a:lnTo>
                      <a:pt x="286" y="417"/>
                    </a:lnTo>
                    <a:lnTo>
                      <a:pt x="286" y="417"/>
                    </a:lnTo>
                    <a:lnTo>
                      <a:pt x="286" y="417"/>
                    </a:lnTo>
                    <a:lnTo>
                      <a:pt x="291" y="417"/>
                    </a:lnTo>
                    <a:lnTo>
                      <a:pt x="291" y="417"/>
                    </a:lnTo>
                    <a:lnTo>
                      <a:pt x="291" y="417"/>
                    </a:lnTo>
                    <a:lnTo>
                      <a:pt x="291" y="417"/>
                    </a:lnTo>
                    <a:lnTo>
                      <a:pt x="291" y="417"/>
                    </a:lnTo>
                    <a:lnTo>
                      <a:pt x="291" y="417"/>
                    </a:lnTo>
                    <a:lnTo>
                      <a:pt x="291" y="417"/>
                    </a:lnTo>
                    <a:lnTo>
                      <a:pt x="291" y="417"/>
                    </a:lnTo>
                    <a:lnTo>
                      <a:pt x="296" y="417"/>
                    </a:lnTo>
                    <a:lnTo>
                      <a:pt x="296" y="406"/>
                    </a:lnTo>
                    <a:lnTo>
                      <a:pt x="296" y="406"/>
                    </a:lnTo>
                    <a:lnTo>
                      <a:pt x="296" y="406"/>
                    </a:lnTo>
                    <a:lnTo>
                      <a:pt x="296" y="406"/>
                    </a:lnTo>
                    <a:lnTo>
                      <a:pt x="296" y="395"/>
                    </a:lnTo>
                    <a:lnTo>
                      <a:pt x="296" y="395"/>
                    </a:lnTo>
                    <a:lnTo>
                      <a:pt x="296" y="395"/>
                    </a:lnTo>
                    <a:lnTo>
                      <a:pt x="301" y="383"/>
                    </a:lnTo>
                    <a:lnTo>
                      <a:pt x="301" y="383"/>
                    </a:lnTo>
                    <a:lnTo>
                      <a:pt x="301" y="372"/>
                    </a:lnTo>
                    <a:lnTo>
                      <a:pt x="301" y="372"/>
                    </a:lnTo>
                    <a:lnTo>
                      <a:pt x="301" y="350"/>
                    </a:lnTo>
                    <a:lnTo>
                      <a:pt x="301" y="350"/>
                    </a:lnTo>
                    <a:lnTo>
                      <a:pt x="306" y="338"/>
                    </a:lnTo>
                    <a:lnTo>
                      <a:pt x="306" y="338"/>
                    </a:lnTo>
                    <a:lnTo>
                      <a:pt x="306" y="327"/>
                    </a:lnTo>
                    <a:lnTo>
                      <a:pt x="306" y="327"/>
                    </a:lnTo>
                    <a:lnTo>
                      <a:pt x="306" y="316"/>
                    </a:lnTo>
                    <a:lnTo>
                      <a:pt x="306" y="316"/>
                    </a:lnTo>
                    <a:lnTo>
                      <a:pt x="306" y="316"/>
                    </a:lnTo>
                    <a:lnTo>
                      <a:pt x="311" y="304"/>
                    </a:lnTo>
                    <a:lnTo>
                      <a:pt x="311" y="304"/>
                    </a:lnTo>
                    <a:lnTo>
                      <a:pt x="311" y="304"/>
                    </a:lnTo>
                    <a:lnTo>
                      <a:pt x="311" y="304"/>
                    </a:lnTo>
                    <a:lnTo>
                      <a:pt x="311" y="304"/>
                    </a:lnTo>
                    <a:lnTo>
                      <a:pt x="311" y="293"/>
                    </a:lnTo>
                    <a:lnTo>
                      <a:pt x="311" y="293"/>
                    </a:lnTo>
                    <a:lnTo>
                      <a:pt x="311" y="293"/>
                    </a:lnTo>
                    <a:lnTo>
                      <a:pt x="311" y="293"/>
                    </a:lnTo>
                    <a:lnTo>
                      <a:pt x="311" y="293"/>
                    </a:lnTo>
                    <a:lnTo>
                      <a:pt x="316" y="293"/>
                    </a:lnTo>
                    <a:lnTo>
                      <a:pt x="316" y="293"/>
                    </a:lnTo>
                    <a:lnTo>
                      <a:pt x="316" y="293"/>
                    </a:lnTo>
                    <a:lnTo>
                      <a:pt x="316" y="293"/>
                    </a:lnTo>
                    <a:lnTo>
                      <a:pt x="316" y="293"/>
                    </a:lnTo>
                    <a:lnTo>
                      <a:pt x="316" y="304"/>
                    </a:lnTo>
                    <a:lnTo>
                      <a:pt x="316" y="304"/>
                    </a:lnTo>
                    <a:lnTo>
                      <a:pt x="316" y="304"/>
                    </a:lnTo>
                    <a:lnTo>
                      <a:pt x="316" y="304"/>
                    </a:lnTo>
                    <a:lnTo>
                      <a:pt x="321" y="316"/>
                    </a:lnTo>
                    <a:lnTo>
                      <a:pt x="321" y="316"/>
                    </a:lnTo>
                    <a:lnTo>
                      <a:pt x="321" y="327"/>
                    </a:lnTo>
                    <a:lnTo>
                      <a:pt x="321" y="327"/>
                    </a:lnTo>
                    <a:lnTo>
                      <a:pt x="321" y="327"/>
                    </a:lnTo>
                    <a:lnTo>
                      <a:pt x="321" y="338"/>
                    </a:lnTo>
                    <a:lnTo>
                      <a:pt x="321" y="350"/>
                    </a:lnTo>
                    <a:lnTo>
                      <a:pt x="321" y="361"/>
                    </a:lnTo>
                    <a:lnTo>
                      <a:pt x="326" y="372"/>
                    </a:lnTo>
                    <a:lnTo>
                      <a:pt x="326" y="372"/>
                    </a:lnTo>
                    <a:lnTo>
                      <a:pt x="326" y="383"/>
                    </a:lnTo>
                    <a:lnTo>
                      <a:pt x="326" y="395"/>
                    </a:lnTo>
                    <a:lnTo>
                      <a:pt x="326" y="428"/>
                    </a:lnTo>
                    <a:lnTo>
                      <a:pt x="331" y="440"/>
                    </a:lnTo>
                    <a:lnTo>
                      <a:pt x="331" y="440"/>
                    </a:lnTo>
                    <a:lnTo>
                      <a:pt x="331" y="462"/>
                    </a:lnTo>
                    <a:lnTo>
                      <a:pt x="331" y="462"/>
                    </a:lnTo>
                    <a:lnTo>
                      <a:pt x="331" y="474"/>
                    </a:lnTo>
                    <a:lnTo>
                      <a:pt x="331" y="485"/>
                    </a:lnTo>
                    <a:lnTo>
                      <a:pt x="331" y="496"/>
                    </a:lnTo>
                    <a:lnTo>
                      <a:pt x="336" y="496"/>
                    </a:lnTo>
                    <a:lnTo>
                      <a:pt x="336" y="507"/>
                    </a:lnTo>
                    <a:lnTo>
                      <a:pt x="336" y="507"/>
                    </a:lnTo>
                    <a:lnTo>
                      <a:pt x="336" y="519"/>
                    </a:lnTo>
                    <a:lnTo>
                      <a:pt x="336" y="519"/>
                    </a:lnTo>
                    <a:lnTo>
                      <a:pt x="336" y="530"/>
                    </a:lnTo>
                  </a:path>
                </a:pathLst>
              </a:custGeom>
              <a:noFill/>
              <a:ln w="15875">
                <a:solidFill>
                  <a:srgbClr val="22F8FF"/>
                </a:solidFill>
                <a:prstDash val="solid"/>
                <a:round/>
                <a:headEnd/>
                <a:tailEnd/>
              </a:ln>
            </p:spPr>
            <p:txBody>
              <a:bodyPr/>
              <a:lstStyle/>
              <a:p>
                <a:endParaRPr lang="es-ES"/>
              </a:p>
            </p:txBody>
          </p:sp>
          <p:sp>
            <p:nvSpPr>
              <p:cNvPr id="59479" name="Freeform 87"/>
              <p:cNvSpPr>
                <a:spLocks/>
              </p:cNvSpPr>
              <p:nvPr/>
            </p:nvSpPr>
            <p:spPr bwMode="auto">
              <a:xfrm>
                <a:off x="5018" y="2011"/>
                <a:ext cx="35" cy="361"/>
              </a:xfrm>
              <a:custGeom>
                <a:avLst/>
                <a:gdLst/>
                <a:ahLst/>
                <a:cxnLst>
                  <a:cxn ang="0">
                    <a:pos x="0" y="350"/>
                  </a:cxn>
                  <a:cxn ang="0">
                    <a:pos x="0" y="350"/>
                  </a:cxn>
                  <a:cxn ang="0">
                    <a:pos x="0" y="350"/>
                  </a:cxn>
                  <a:cxn ang="0">
                    <a:pos x="0" y="350"/>
                  </a:cxn>
                  <a:cxn ang="0">
                    <a:pos x="5" y="361"/>
                  </a:cxn>
                  <a:cxn ang="0">
                    <a:pos x="5" y="361"/>
                  </a:cxn>
                  <a:cxn ang="0">
                    <a:pos x="5" y="361"/>
                  </a:cxn>
                  <a:cxn ang="0">
                    <a:pos x="5" y="361"/>
                  </a:cxn>
                  <a:cxn ang="0">
                    <a:pos x="5" y="350"/>
                  </a:cxn>
                  <a:cxn ang="0">
                    <a:pos x="5" y="350"/>
                  </a:cxn>
                  <a:cxn ang="0">
                    <a:pos x="5" y="350"/>
                  </a:cxn>
                  <a:cxn ang="0">
                    <a:pos x="5" y="350"/>
                  </a:cxn>
                  <a:cxn ang="0">
                    <a:pos x="10" y="339"/>
                  </a:cxn>
                  <a:cxn ang="0">
                    <a:pos x="10" y="339"/>
                  </a:cxn>
                  <a:cxn ang="0">
                    <a:pos x="10" y="327"/>
                  </a:cxn>
                  <a:cxn ang="0">
                    <a:pos x="10" y="327"/>
                  </a:cxn>
                  <a:cxn ang="0">
                    <a:pos x="10" y="316"/>
                  </a:cxn>
                  <a:cxn ang="0">
                    <a:pos x="10" y="305"/>
                  </a:cxn>
                  <a:cxn ang="0">
                    <a:pos x="10" y="305"/>
                  </a:cxn>
                  <a:cxn ang="0">
                    <a:pos x="10" y="294"/>
                  </a:cxn>
                  <a:cxn ang="0">
                    <a:pos x="15" y="271"/>
                  </a:cxn>
                  <a:cxn ang="0">
                    <a:pos x="15" y="260"/>
                  </a:cxn>
                  <a:cxn ang="0">
                    <a:pos x="15" y="248"/>
                  </a:cxn>
                  <a:cxn ang="0">
                    <a:pos x="15" y="226"/>
                  </a:cxn>
                  <a:cxn ang="0">
                    <a:pos x="15" y="215"/>
                  </a:cxn>
                  <a:cxn ang="0">
                    <a:pos x="15" y="203"/>
                  </a:cxn>
                  <a:cxn ang="0">
                    <a:pos x="20" y="181"/>
                  </a:cxn>
                  <a:cxn ang="0">
                    <a:pos x="20" y="124"/>
                  </a:cxn>
                  <a:cxn ang="0">
                    <a:pos x="20" y="113"/>
                  </a:cxn>
                  <a:cxn ang="0">
                    <a:pos x="20" y="102"/>
                  </a:cxn>
                  <a:cxn ang="0">
                    <a:pos x="25" y="79"/>
                  </a:cxn>
                  <a:cxn ang="0">
                    <a:pos x="25" y="79"/>
                  </a:cxn>
                  <a:cxn ang="0">
                    <a:pos x="25" y="68"/>
                  </a:cxn>
                  <a:cxn ang="0">
                    <a:pos x="25" y="45"/>
                  </a:cxn>
                  <a:cxn ang="0">
                    <a:pos x="25" y="34"/>
                  </a:cxn>
                  <a:cxn ang="0">
                    <a:pos x="25" y="34"/>
                  </a:cxn>
                  <a:cxn ang="0">
                    <a:pos x="25" y="23"/>
                  </a:cxn>
                  <a:cxn ang="0">
                    <a:pos x="25" y="23"/>
                  </a:cxn>
                  <a:cxn ang="0">
                    <a:pos x="30" y="12"/>
                  </a:cxn>
                  <a:cxn ang="0">
                    <a:pos x="30" y="12"/>
                  </a:cxn>
                  <a:cxn ang="0">
                    <a:pos x="30" y="12"/>
                  </a:cxn>
                  <a:cxn ang="0">
                    <a:pos x="30" y="0"/>
                  </a:cxn>
                  <a:cxn ang="0">
                    <a:pos x="30" y="0"/>
                  </a:cxn>
                  <a:cxn ang="0">
                    <a:pos x="30" y="0"/>
                  </a:cxn>
                  <a:cxn ang="0">
                    <a:pos x="30" y="0"/>
                  </a:cxn>
                  <a:cxn ang="0">
                    <a:pos x="30" y="0"/>
                  </a:cxn>
                  <a:cxn ang="0">
                    <a:pos x="35" y="12"/>
                  </a:cxn>
                  <a:cxn ang="0">
                    <a:pos x="35" y="12"/>
                  </a:cxn>
                  <a:cxn ang="0">
                    <a:pos x="35" y="12"/>
                  </a:cxn>
                  <a:cxn ang="0">
                    <a:pos x="35" y="23"/>
                  </a:cxn>
                </a:cxnLst>
                <a:rect l="0" t="0" r="r" b="b"/>
                <a:pathLst>
                  <a:path w="35" h="361">
                    <a:moveTo>
                      <a:pt x="0" y="350"/>
                    </a:moveTo>
                    <a:lnTo>
                      <a:pt x="0" y="350"/>
                    </a:lnTo>
                    <a:lnTo>
                      <a:pt x="0" y="350"/>
                    </a:lnTo>
                    <a:lnTo>
                      <a:pt x="0" y="350"/>
                    </a:lnTo>
                    <a:lnTo>
                      <a:pt x="5" y="361"/>
                    </a:lnTo>
                    <a:lnTo>
                      <a:pt x="5" y="361"/>
                    </a:lnTo>
                    <a:lnTo>
                      <a:pt x="5" y="361"/>
                    </a:lnTo>
                    <a:lnTo>
                      <a:pt x="5" y="361"/>
                    </a:lnTo>
                    <a:lnTo>
                      <a:pt x="5" y="350"/>
                    </a:lnTo>
                    <a:lnTo>
                      <a:pt x="5" y="350"/>
                    </a:lnTo>
                    <a:lnTo>
                      <a:pt x="5" y="350"/>
                    </a:lnTo>
                    <a:lnTo>
                      <a:pt x="5" y="350"/>
                    </a:lnTo>
                    <a:lnTo>
                      <a:pt x="10" y="339"/>
                    </a:lnTo>
                    <a:lnTo>
                      <a:pt x="10" y="339"/>
                    </a:lnTo>
                    <a:lnTo>
                      <a:pt x="10" y="327"/>
                    </a:lnTo>
                    <a:lnTo>
                      <a:pt x="10" y="327"/>
                    </a:lnTo>
                    <a:lnTo>
                      <a:pt x="10" y="316"/>
                    </a:lnTo>
                    <a:lnTo>
                      <a:pt x="10" y="305"/>
                    </a:lnTo>
                    <a:lnTo>
                      <a:pt x="10" y="305"/>
                    </a:lnTo>
                    <a:lnTo>
                      <a:pt x="10" y="294"/>
                    </a:lnTo>
                    <a:lnTo>
                      <a:pt x="15" y="271"/>
                    </a:lnTo>
                    <a:lnTo>
                      <a:pt x="15" y="260"/>
                    </a:lnTo>
                    <a:lnTo>
                      <a:pt x="15" y="248"/>
                    </a:lnTo>
                    <a:lnTo>
                      <a:pt x="15" y="226"/>
                    </a:lnTo>
                    <a:lnTo>
                      <a:pt x="15" y="215"/>
                    </a:lnTo>
                    <a:lnTo>
                      <a:pt x="15" y="203"/>
                    </a:lnTo>
                    <a:lnTo>
                      <a:pt x="20" y="181"/>
                    </a:lnTo>
                    <a:lnTo>
                      <a:pt x="20" y="124"/>
                    </a:lnTo>
                    <a:lnTo>
                      <a:pt x="20" y="113"/>
                    </a:lnTo>
                    <a:lnTo>
                      <a:pt x="20" y="102"/>
                    </a:lnTo>
                    <a:lnTo>
                      <a:pt x="25" y="79"/>
                    </a:lnTo>
                    <a:lnTo>
                      <a:pt x="25" y="79"/>
                    </a:lnTo>
                    <a:lnTo>
                      <a:pt x="25" y="68"/>
                    </a:lnTo>
                    <a:lnTo>
                      <a:pt x="25" y="45"/>
                    </a:lnTo>
                    <a:lnTo>
                      <a:pt x="25" y="34"/>
                    </a:lnTo>
                    <a:lnTo>
                      <a:pt x="25" y="34"/>
                    </a:lnTo>
                    <a:lnTo>
                      <a:pt x="25" y="23"/>
                    </a:lnTo>
                    <a:lnTo>
                      <a:pt x="25" y="23"/>
                    </a:lnTo>
                    <a:lnTo>
                      <a:pt x="30" y="12"/>
                    </a:lnTo>
                    <a:lnTo>
                      <a:pt x="30" y="12"/>
                    </a:lnTo>
                    <a:lnTo>
                      <a:pt x="30" y="12"/>
                    </a:lnTo>
                    <a:lnTo>
                      <a:pt x="30" y="0"/>
                    </a:lnTo>
                    <a:lnTo>
                      <a:pt x="30" y="0"/>
                    </a:lnTo>
                    <a:lnTo>
                      <a:pt x="30" y="0"/>
                    </a:lnTo>
                    <a:lnTo>
                      <a:pt x="30" y="0"/>
                    </a:lnTo>
                    <a:lnTo>
                      <a:pt x="30" y="0"/>
                    </a:lnTo>
                    <a:lnTo>
                      <a:pt x="35" y="12"/>
                    </a:lnTo>
                    <a:lnTo>
                      <a:pt x="35" y="12"/>
                    </a:lnTo>
                    <a:lnTo>
                      <a:pt x="35" y="12"/>
                    </a:lnTo>
                    <a:lnTo>
                      <a:pt x="35" y="23"/>
                    </a:lnTo>
                  </a:path>
                </a:pathLst>
              </a:custGeom>
              <a:noFill/>
              <a:ln w="15875">
                <a:solidFill>
                  <a:srgbClr val="22F8FF"/>
                </a:solidFill>
                <a:prstDash val="solid"/>
                <a:round/>
                <a:headEnd/>
                <a:tailEnd/>
              </a:ln>
            </p:spPr>
            <p:txBody>
              <a:bodyPr/>
              <a:lstStyle/>
              <a:p>
                <a:endParaRPr lang="es-ES"/>
              </a:p>
            </p:txBody>
          </p:sp>
        </p:grpSp>
        <p:sp>
          <p:nvSpPr>
            <p:cNvPr id="59499" name="Rectangle 107"/>
            <p:cNvSpPr>
              <a:spLocks noChangeArrowheads="1"/>
            </p:cNvSpPr>
            <p:nvPr/>
          </p:nvSpPr>
          <p:spPr bwMode="auto">
            <a:xfrm>
              <a:off x="3662" y="2795"/>
              <a:ext cx="2007" cy="233"/>
            </a:xfrm>
            <a:prstGeom prst="rect">
              <a:avLst/>
            </a:prstGeom>
            <a:noFill/>
            <a:ln w="9525">
              <a:noFill/>
              <a:miter lim="800000"/>
              <a:headEnd/>
              <a:tailEnd/>
            </a:ln>
            <a:effectLst/>
          </p:spPr>
          <p:txBody>
            <a:bodyPr wrap="none">
              <a:spAutoFit/>
            </a:bodyPr>
            <a:lstStyle/>
            <a:p>
              <a:r>
                <a:rPr lang="es-ES" dirty="0"/>
                <a:t>Señal </a:t>
              </a:r>
              <a:r>
                <a:rPr lang="es-ES" b="1" dirty="0"/>
                <a:t>modulada</a:t>
              </a:r>
              <a:r>
                <a:rPr lang="es-ES" dirty="0"/>
                <a:t> en amplitud</a:t>
              </a:r>
              <a:endParaRPr lang="es-MX"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500"/>
                                        </p:tgtEl>
                                        <p:attrNameLst>
                                          <p:attrName>style.visibility</p:attrName>
                                        </p:attrNameLst>
                                      </p:cBhvr>
                                      <p:to>
                                        <p:strVal val="visible"/>
                                      </p:to>
                                    </p:set>
                                    <p:animEffect transition="in" filter="dissolve">
                                      <p:cBhvr>
                                        <p:cTn id="7" dur="500"/>
                                        <p:tgtEl>
                                          <p:spTgt spid="59500"/>
                                        </p:tgtEl>
                                      </p:cBhvr>
                                    </p:animEffect>
                                  </p:childTnLst>
                                </p:cTn>
                              </p:par>
                              <p:par>
                                <p:cTn id="8" presetID="22" presetClass="entr" presetSubtype="8" fill="hold" nodeType="withEffect">
                                  <p:stCondLst>
                                    <p:cond delay="0"/>
                                  </p:stCondLst>
                                  <p:childTnLst>
                                    <p:set>
                                      <p:cBhvr>
                                        <p:cTn id="9" dur="1" fill="hold">
                                          <p:stCondLst>
                                            <p:cond delay="0"/>
                                          </p:stCondLst>
                                        </p:cTn>
                                        <p:tgtEl>
                                          <p:spTgt spid="59502"/>
                                        </p:tgtEl>
                                        <p:attrNameLst>
                                          <p:attrName>style.visibility</p:attrName>
                                        </p:attrNameLst>
                                      </p:cBhvr>
                                      <p:to>
                                        <p:strVal val="visible"/>
                                      </p:to>
                                    </p:set>
                                    <p:animEffect transition="in" filter="wipe(left)">
                                      <p:cBhvr>
                                        <p:cTn id="10" dur="500"/>
                                        <p:tgtEl>
                                          <p:spTgt spid="59502"/>
                                        </p:tgtEl>
                                      </p:cBhvr>
                                    </p:animEffect>
                                  </p:childTnLst>
                                </p:cTn>
                              </p:par>
                              <p:par>
                                <p:cTn id="11" presetID="22" presetClass="entr" presetSubtype="8" fill="hold" nodeType="withEffect">
                                  <p:stCondLst>
                                    <p:cond delay="0"/>
                                  </p:stCondLst>
                                  <p:childTnLst>
                                    <p:set>
                                      <p:cBhvr>
                                        <p:cTn id="12" dur="1" fill="hold">
                                          <p:stCondLst>
                                            <p:cond delay="0"/>
                                          </p:stCondLst>
                                        </p:cTn>
                                        <p:tgtEl>
                                          <p:spTgt spid="59503"/>
                                        </p:tgtEl>
                                        <p:attrNameLst>
                                          <p:attrName>style.visibility</p:attrName>
                                        </p:attrNameLst>
                                      </p:cBhvr>
                                      <p:to>
                                        <p:strVal val="visible"/>
                                      </p:to>
                                    </p:set>
                                    <p:animEffect transition="in" filter="wipe(left)">
                                      <p:cBhvr>
                                        <p:cTn id="13" dur="500"/>
                                        <p:tgtEl>
                                          <p:spTgt spid="59503"/>
                                        </p:tgtEl>
                                      </p:cBhvr>
                                    </p:animEffect>
                                  </p:childTnLst>
                                </p:cTn>
                              </p:par>
                              <p:par>
                                <p:cTn id="14" presetID="22" presetClass="entr" presetSubtype="8" fill="hold" nodeType="withEffect">
                                  <p:stCondLst>
                                    <p:cond delay="0"/>
                                  </p:stCondLst>
                                  <p:childTnLst>
                                    <p:set>
                                      <p:cBhvr>
                                        <p:cTn id="15" dur="1" fill="hold">
                                          <p:stCondLst>
                                            <p:cond delay="0"/>
                                          </p:stCondLst>
                                        </p:cTn>
                                        <p:tgtEl>
                                          <p:spTgt spid="59486"/>
                                        </p:tgtEl>
                                        <p:attrNameLst>
                                          <p:attrName>style.visibility</p:attrName>
                                        </p:attrNameLst>
                                      </p:cBhvr>
                                      <p:to>
                                        <p:strVal val="visible"/>
                                      </p:to>
                                    </p:set>
                                    <p:animEffect transition="in" filter="wipe(left)">
                                      <p:cBhvr>
                                        <p:cTn id="16" dur="500"/>
                                        <p:tgtEl>
                                          <p:spTgt spid="59486"/>
                                        </p:tgtEl>
                                      </p:cBhvr>
                                    </p:animEffect>
                                  </p:childTnLst>
                                </p:cTn>
                              </p:par>
                              <p:par>
                                <p:cTn id="17" presetID="22" presetClass="entr" presetSubtype="8" fill="hold" nodeType="withEffect">
                                  <p:stCondLst>
                                    <p:cond delay="0"/>
                                  </p:stCondLst>
                                  <p:childTnLst>
                                    <p:set>
                                      <p:cBhvr>
                                        <p:cTn id="18" dur="1" fill="hold">
                                          <p:stCondLst>
                                            <p:cond delay="0"/>
                                          </p:stCondLst>
                                        </p:cTn>
                                        <p:tgtEl>
                                          <p:spTgt spid="59501"/>
                                        </p:tgtEl>
                                        <p:attrNameLst>
                                          <p:attrName>style.visibility</p:attrName>
                                        </p:attrNameLst>
                                      </p:cBhvr>
                                      <p:to>
                                        <p:strVal val="visible"/>
                                      </p:to>
                                    </p:set>
                                    <p:animEffect transition="in" filter="wipe(left)">
                                      <p:cBhvr>
                                        <p:cTn id="19" dur="500"/>
                                        <p:tgtEl>
                                          <p:spTgt spid="59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Modulación y demodulación</a:t>
            </a:r>
            <a:endParaRPr lang="es-MX" sz="4000" cap="none" dirty="0"/>
          </a:p>
        </p:txBody>
      </p:sp>
      <p:sp>
        <p:nvSpPr>
          <p:cNvPr id="34" name="Rectangle 221"/>
          <p:cNvSpPr>
            <a:spLocks noGrp="1" noChangeArrowheads="1"/>
          </p:cNvSpPr>
          <p:nvPr>
            <p:ph type="ftr" sz="quarter" idx="11"/>
          </p:nvPr>
        </p:nvSpPr>
        <p:spPr/>
        <p:txBody>
          <a:bodyPr/>
          <a:lstStyle/>
          <a:p>
            <a:r>
              <a:rPr lang="es-MX"/>
              <a:t>José Juan Rincón Pasaye. FIE-UMSNH</a:t>
            </a:r>
          </a:p>
        </p:txBody>
      </p:sp>
      <p:sp>
        <p:nvSpPr>
          <p:cNvPr id="60420" name="Rectangle 4"/>
          <p:cNvSpPr>
            <a:spLocks noGrp="1" noChangeArrowheads="1"/>
          </p:cNvSpPr>
          <p:nvPr>
            <p:ph type="subTitle" idx="1"/>
          </p:nvPr>
        </p:nvSpPr>
        <p:spPr>
          <a:xfrm>
            <a:off x="251520" y="1124744"/>
            <a:ext cx="8712968" cy="4104456"/>
          </a:xfrm>
        </p:spPr>
        <p:txBody>
          <a:bodyPr/>
          <a:lstStyle/>
          <a:p>
            <a:pPr algn="just">
              <a:lnSpc>
                <a:spcPct val="80000"/>
              </a:lnSpc>
            </a:pPr>
            <a:endParaRPr lang="es-ES" sz="1000" b="1" dirty="0">
              <a:effectLst/>
              <a:latin typeface="Calibri" pitchFamily="34" charset="0"/>
            </a:endParaRPr>
          </a:p>
          <a:p>
            <a:pPr algn="just">
              <a:lnSpc>
                <a:spcPct val="80000"/>
              </a:lnSpc>
            </a:pPr>
            <a:r>
              <a:rPr lang="es-ES" sz="2800" b="1" dirty="0">
                <a:effectLst/>
                <a:latin typeface="Calibri" pitchFamily="34" charset="0"/>
              </a:rPr>
              <a:t>Ejemplo</a:t>
            </a:r>
            <a:r>
              <a:rPr lang="es-ES" sz="2800" dirty="0">
                <a:effectLst/>
                <a:latin typeface="Calibri" pitchFamily="34" charset="0"/>
              </a:rPr>
              <a:t>: Modulación de Frecuencia (FM)</a:t>
            </a:r>
          </a:p>
        </p:txBody>
      </p:sp>
      <p:grpSp>
        <p:nvGrpSpPr>
          <p:cNvPr id="60479" name="Group 63"/>
          <p:cNvGrpSpPr>
            <a:grpSpLocks/>
          </p:cNvGrpSpPr>
          <p:nvPr/>
        </p:nvGrpSpPr>
        <p:grpSpPr bwMode="auto">
          <a:xfrm>
            <a:off x="3203575" y="2781300"/>
            <a:ext cx="2735263" cy="2159000"/>
            <a:chOff x="2019" y="1752"/>
            <a:chExt cx="1723" cy="1360"/>
          </a:xfrm>
        </p:grpSpPr>
        <p:sp>
          <p:nvSpPr>
            <p:cNvPr id="60418" name="Rectangle 2"/>
            <p:cNvSpPr>
              <a:spLocks noChangeArrowheads="1"/>
            </p:cNvSpPr>
            <p:nvPr/>
          </p:nvSpPr>
          <p:spPr bwMode="auto">
            <a:xfrm>
              <a:off x="2427" y="1752"/>
              <a:ext cx="998" cy="136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60440" name="Line 24"/>
            <p:cNvSpPr>
              <a:spLocks noChangeShapeType="1"/>
            </p:cNvSpPr>
            <p:nvPr/>
          </p:nvSpPr>
          <p:spPr bwMode="auto">
            <a:xfrm>
              <a:off x="2019" y="2069"/>
              <a:ext cx="408" cy="0"/>
            </a:xfrm>
            <a:prstGeom prst="line">
              <a:avLst/>
            </a:prstGeom>
            <a:noFill/>
            <a:ln w="38100">
              <a:solidFill>
                <a:schemeClr val="accent1"/>
              </a:solidFill>
              <a:round/>
              <a:headEnd/>
              <a:tailEnd type="triangle" w="med" len="med"/>
            </a:ln>
            <a:effectLst/>
          </p:spPr>
          <p:txBody>
            <a:bodyPr/>
            <a:lstStyle/>
            <a:p>
              <a:endParaRPr lang="es-ES"/>
            </a:p>
          </p:txBody>
        </p:sp>
        <p:sp>
          <p:nvSpPr>
            <p:cNvPr id="60441" name="Line 25"/>
            <p:cNvSpPr>
              <a:spLocks noChangeShapeType="1"/>
            </p:cNvSpPr>
            <p:nvPr/>
          </p:nvSpPr>
          <p:spPr bwMode="auto">
            <a:xfrm>
              <a:off x="2019" y="2840"/>
              <a:ext cx="408" cy="0"/>
            </a:xfrm>
            <a:prstGeom prst="line">
              <a:avLst/>
            </a:prstGeom>
            <a:noFill/>
            <a:ln w="38100">
              <a:solidFill>
                <a:schemeClr val="accent1"/>
              </a:solidFill>
              <a:round/>
              <a:headEnd/>
              <a:tailEnd type="triangle" w="med" len="med"/>
            </a:ln>
            <a:effectLst/>
          </p:spPr>
          <p:txBody>
            <a:bodyPr/>
            <a:lstStyle/>
            <a:p>
              <a:endParaRPr lang="es-ES"/>
            </a:p>
          </p:txBody>
        </p:sp>
        <p:sp>
          <p:nvSpPr>
            <p:cNvPr id="60442" name="Text Box 26"/>
            <p:cNvSpPr txBox="1">
              <a:spLocks noChangeArrowheads="1"/>
            </p:cNvSpPr>
            <p:nvPr/>
          </p:nvSpPr>
          <p:spPr bwMode="auto">
            <a:xfrm>
              <a:off x="2472" y="2166"/>
              <a:ext cx="908" cy="538"/>
            </a:xfrm>
            <a:prstGeom prst="rect">
              <a:avLst/>
            </a:prstGeom>
            <a:noFill/>
            <a:ln w="9525">
              <a:noFill/>
              <a:miter lim="800000"/>
              <a:headEnd/>
              <a:tailEnd/>
            </a:ln>
            <a:effectLst/>
          </p:spPr>
          <p:txBody>
            <a:bodyPr>
              <a:spAutoFit/>
            </a:bodyPr>
            <a:lstStyle/>
            <a:p>
              <a:pPr algn="ctr">
                <a:spcBef>
                  <a:spcPct val="50000"/>
                </a:spcBef>
              </a:pPr>
              <a:r>
                <a:rPr lang="es-MX" sz="2000">
                  <a:effectLst>
                    <a:outerShdw blurRad="38100" dist="38100" dir="2700000" algn="tl">
                      <a:srgbClr val="000000"/>
                    </a:outerShdw>
                  </a:effectLst>
                </a:rPr>
                <a:t>Modulador</a:t>
              </a:r>
            </a:p>
            <a:p>
              <a:pPr algn="ctr">
                <a:spcBef>
                  <a:spcPct val="50000"/>
                </a:spcBef>
              </a:pPr>
              <a:r>
                <a:rPr lang="es-MX" sz="2000">
                  <a:effectLst>
                    <a:outerShdw blurRad="38100" dist="38100" dir="2700000" algn="tl">
                      <a:srgbClr val="000000"/>
                    </a:outerShdw>
                  </a:effectLst>
                </a:rPr>
                <a:t>FM</a:t>
              </a:r>
            </a:p>
          </p:txBody>
        </p:sp>
        <p:sp>
          <p:nvSpPr>
            <p:cNvPr id="60443" name="Line 27"/>
            <p:cNvSpPr>
              <a:spLocks noChangeShapeType="1"/>
            </p:cNvSpPr>
            <p:nvPr/>
          </p:nvSpPr>
          <p:spPr bwMode="auto">
            <a:xfrm>
              <a:off x="3424" y="2432"/>
              <a:ext cx="318" cy="0"/>
            </a:xfrm>
            <a:prstGeom prst="line">
              <a:avLst/>
            </a:prstGeom>
            <a:noFill/>
            <a:ln w="38100">
              <a:solidFill>
                <a:schemeClr val="accent1"/>
              </a:solidFill>
              <a:round/>
              <a:headEnd/>
              <a:tailEnd type="triangle" w="med" len="med"/>
            </a:ln>
            <a:effectLst/>
          </p:spPr>
          <p:txBody>
            <a:bodyPr/>
            <a:lstStyle/>
            <a:p>
              <a:endParaRPr lang="es-ES"/>
            </a:p>
          </p:txBody>
        </p:sp>
      </p:grpSp>
      <p:grpSp>
        <p:nvGrpSpPr>
          <p:cNvPr id="60480" name="Group 64"/>
          <p:cNvGrpSpPr>
            <a:grpSpLocks/>
          </p:cNvGrpSpPr>
          <p:nvPr/>
        </p:nvGrpSpPr>
        <p:grpSpPr bwMode="auto">
          <a:xfrm>
            <a:off x="395288" y="2492375"/>
            <a:ext cx="2640012" cy="1377950"/>
            <a:chOff x="250" y="1570"/>
            <a:chExt cx="1663" cy="868"/>
          </a:xfrm>
        </p:grpSpPr>
        <p:grpSp>
          <p:nvGrpSpPr>
            <p:cNvPr id="60421" name="Group 5"/>
            <p:cNvGrpSpPr>
              <a:grpSpLocks/>
            </p:cNvGrpSpPr>
            <p:nvPr/>
          </p:nvGrpSpPr>
          <p:grpSpPr bwMode="auto">
            <a:xfrm>
              <a:off x="250" y="1570"/>
              <a:ext cx="1663" cy="691"/>
              <a:chOff x="819" y="1636"/>
              <a:chExt cx="1663" cy="691"/>
            </a:xfrm>
          </p:grpSpPr>
          <p:sp>
            <p:nvSpPr>
              <p:cNvPr id="60422" name="Freeform 6"/>
              <p:cNvSpPr>
                <a:spLocks/>
              </p:cNvSpPr>
              <p:nvPr/>
            </p:nvSpPr>
            <p:spPr bwMode="auto">
              <a:xfrm>
                <a:off x="819" y="1636"/>
                <a:ext cx="1339" cy="691"/>
              </a:xfrm>
              <a:custGeom>
                <a:avLst/>
                <a:gdLst/>
                <a:ahLst/>
                <a:cxnLst>
                  <a:cxn ang="0">
                    <a:pos x="56" y="656"/>
                  </a:cxn>
                  <a:cxn ang="0">
                    <a:pos x="184" y="288"/>
                  </a:cxn>
                  <a:cxn ang="0">
                    <a:pos x="240" y="168"/>
                  </a:cxn>
                  <a:cxn ang="0">
                    <a:pos x="272" y="120"/>
                  </a:cxn>
                  <a:cxn ang="0">
                    <a:pos x="305" y="64"/>
                  </a:cxn>
                  <a:cxn ang="0">
                    <a:pos x="337" y="40"/>
                  </a:cxn>
                  <a:cxn ang="0">
                    <a:pos x="353" y="24"/>
                  </a:cxn>
                  <a:cxn ang="0">
                    <a:pos x="369" y="16"/>
                  </a:cxn>
                  <a:cxn ang="0">
                    <a:pos x="385" y="8"/>
                  </a:cxn>
                  <a:cxn ang="0">
                    <a:pos x="393" y="0"/>
                  </a:cxn>
                  <a:cxn ang="0">
                    <a:pos x="401" y="0"/>
                  </a:cxn>
                  <a:cxn ang="0">
                    <a:pos x="409" y="0"/>
                  </a:cxn>
                  <a:cxn ang="0">
                    <a:pos x="417" y="0"/>
                  </a:cxn>
                  <a:cxn ang="0">
                    <a:pos x="425" y="0"/>
                  </a:cxn>
                  <a:cxn ang="0">
                    <a:pos x="433" y="0"/>
                  </a:cxn>
                  <a:cxn ang="0">
                    <a:pos x="441" y="8"/>
                  </a:cxn>
                  <a:cxn ang="0">
                    <a:pos x="457" y="8"/>
                  </a:cxn>
                  <a:cxn ang="0">
                    <a:pos x="473" y="16"/>
                  </a:cxn>
                  <a:cxn ang="0">
                    <a:pos x="497" y="40"/>
                  </a:cxn>
                  <a:cxn ang="0">
                    <a:pos x="513" y="56"/>
                  </a:cxn>
                  <a:cxn ang="0">
                    <a:pos x="553" y="112"/>
                  </a:cxn>
                  <a:cxn ang="0">
                    <a:pos x="617" y="232"/>
                  </a:cxn>
                  <a:cxn ang="0">
                    <a:pos x="969" y="1223"/>
                  </a:cxn>
                  <a:cxn ang="0">
                    <a:pos x="1025" y="1359"/>
                  </a:cxn>
                  <a:cxn ang="0">
                    <a:pos x="1057" y="1431"/>
                  </a:cxn>
                  <a:cxn ang="0">
                    <a:pos x="1105" y="1519"/>
                  </a:cxn>
                  <a:cxn ang="0">
                    <a:pos x="1137" y="1559"/>
                  </a:cxn>
                  <a:cxn ang="0">
                    <a:pos x="1161" y="1583"/>
                  </a:cxn>
                  <a:cxn ang="0">
                    <a:pos x="1177" y="1599"/>
                  </a:cxn>
                  <a:cxn ang="0">
                    <a:pos x="1193" y="1615"/>
                  </a:cxn>
                  <a:cxn ang="0">
                    <a:pos x="1209" y="1615"/>
                  </a:cxn>
                  <a:cxn ang="0">
                    <a:pos x="1217" y="1623"/>
                  </a:cxn>
                  <a:cxn ang="0">
                    <a:pos x="1225" y="1623"/>
                  </a:cxn>
                  <a:cxn ang="0">
                    <a:pos x="1233" y="1623"/>
                  </a:cxn>
                  <a:cxn ang="0">
                    <a:pos x="1241" y="1623"/>
                  </a:cxn>
                  <a:cxn ang="0">
                    <a:pos x="1249" y="1623"/>
                  </a:cxn>
                  <a:cxn ang="0">
                    <a:pos x="1258" y="1623"/>
                  </a:cxn>
                  <a:cxn ang="0">
                    <a:pos x="1266" y="1623"/>
                  </a:cxn>
                  <a:cxn ang="0">
                    <a:pos x="1282" y="1615"/>
                  </a:cxn>
                  <a:cxn ang="0">
                    <a:pos x="1298" y="1607"/>
                  </a:cxn>
                  <a:cxn ang="0">
                    <a:pos x="1322" y="1591"/>
                  </a:cxn>
                  <a:cxn ang="0">
                    <a:pos x="1346" y="1567"/>
                  </a:cxn>
                  <a:cxn ang="0">
                    <a:pos x="1386" y="1511"/>
                  </a:cxn>
                  <a:cxn ang="0">
                    <a:pos x="1450" y="1383"/>
                  </a:cxn>
                  <a:cxn ang="0">
                    <a:pos x="1562" y="1095"/>
                  </a:cxn>
                  <a:cxn ang="0">
                    <a:pos x="1834" y="312"/>
                  </a:cxn>
                  <a:cxn ang="0">
                    <a:pos x="1866" y="232"/>
                  </a:cxn>
                  <a:cxn ang="0">
                    <a:pos x="1906" y="144"/>
                  </a:cxn>
                  <a:cxn ang="0">
                    <a:pos x="1938" y="96"/>
                  </a:cxn>
                  <a:cxn ang="0">
                    <a:pos x="1962" y="64"/>
                  </a:cxn>
                  <a:cxn ang="0">
                    <a:pos x="1994" y="40"/>
                  </a:cxn>
                  <a:cxn ang="0">
                    <a:pos x="2018" y="16"/>
                  </a:cxn>
                  <a:cxn ang="0">
                    <a:pos x="2026" y="8"/>
                  </a:cxn>
                  <a:cxn ang="0">
                    <a:pos x="2042" y="8"/>
                  </a:cxn>
                  <a:cxn ang="0">
                    <a:pos x="2050" y="0"/>
                  </a:cxn>
                  <a:cxn ang="0">
                    <a:pos x="2058" y="0"/>
                  </a:cxn>
                  <a:cxn ang="0">
                    <a:pos x="2066" y="0"/>
                  </a:cxn>
                  <a:cxn ang="0">
                    <a:pos x="2074" y="0"/>
                  </a:cxn>
                  <a:cxn ang="0">
                    <a:pos x="2082" y="0"/>
                  </a:cxn>
                  <a:cxn ang="0">
                    <a:pos x="2090" y="0"/>
                  </a:cxn>
                  <a:cxn ang="0">
                    <a:pos x="2098" y="8"/>
                  </a:cxn>
                  <a:cxn ang="0">
                    <a:pos x="2114" y="8"/>
                  </a:cxn>
                </a:cxnLst>
                <a:rect l="0" t="0" r="r" b="b"/>
                <a:pathLst>
                  <a:path w="2122" h="1623">
                    <a:moveTo>
                      <a:pt x="0" y="816"/>
                    </a:moveTo>
                    <a:lnTo>
                      <a:pt x="0" y="808"/>
                    </a:lnTo>
                    <a:lnTo>
                      <a:pt x="0" y="808"/>
                    </a:lnTo>
                    <a:lnTo>
                      <a:pt x="0" y="800"/>
                    </a:lnTo>
                    <a:lnTo>
                      <a:pt x="8" y="792"/>
                    </a:lnTo>
                    <a:lnTo>
                      <a:pt x="16" y="776"/>
                    </a:lnTo>
                    <a:lnTo>
                      <a:pt x="24" y="736"/>
                    </a:lnTo>
                    <a:lnTo>
                      <a:pt x="56" y="656"/>
                    </a:lnTo>
                    <a:lnTo>
                      <a:pt x="112" y="488"/>
                    </a:lnTo>
                    <a:lnTo>
                      <a:pt x="160" y="352"/>
                    </a:lnTo>
                    <a:lnTo>
                      <a:pt x="160" y="344"/>
                    </a:lnTo>
                    <a:lnTo>
                      <a:pt x="160" y="344"/>
                    </a:lnTo>
                    <a:lnTo>
                      <a:pt x="160" y="344"/>
                    </a:lnTo>
                    <a:lnTo>
                      <a:pt x="168" y="336"/>
                    </a:lnTo>
                    <a:lnTo>
                      <a:pt x="176" y="320"/>
                    </a:lnTo>
                    <a:lnTo>
                      <a:pt x="184" y="288"/>
                    </a:lnTo>
                    <a:lnTo>
                      <a:pt x="208" y="232"/>
                    </a:lnTo>
                    <a:lnTo>
                      <a:pt x="216" y="224"/>
                    </a:lnTo>
                    <a:lnTo>
                      <a:pt x="216" y="224"/>
                    </a:lnTo>
                    <a:lnTo>
                      <a:pt x="216" y="224"/>
                    </a:lnTo>
                    <a:lnTo>
                      <a:pt x="216" y="216"/>
                    </a:lnTo>
                    <a:lnTo>
                      <a:pt x="224" y="200"/>
                    </a:lnTo>
                    <a:lnTo>
                      <a:pt x="240" y="176"/>
                    </a:lnTo>
                    <a:lnTo>
                      <a:pt x="240" y="168"/>
                    </a:lnTo>
                    <a:lnTo>
                      <a:pt x="240" y="168"/>
                    </a:lnTo>
                    <a:lnTo>
                      <a:pt x="240" y="168"/>
                    </a:lnTo>
                    <a:lnTo>
                      <a:pt x="248" y="160"/>
                    </a:lnTo>
                    <a:lnTo>
                      <a:pt x="256" y="144"/>
                    </a:lnTo>
                    <a:lnTo>
                      <a:pt x="264" y="120"/>
                    </a:lnTo>
                    <a:lnTo>
                      <a:pt x="272" y="120"/>
                    </a:lnTo>
                    <a:lnTo>
                      <a:pt x="272" y="120"/>
                    </a:lnTo>
                    <a:lnTo>
                      <a:pt x="272" y="120"/>
                    </a:lnTo>
                    <a:lnTo>
                      <a:pt x="272" y="112"/>
                    </a:lnTo>
                    <a:lnTo>
                      <a:pt x="280" y="104"/>
                    </a:lnTo>
                    <a:lnTo>
                      <a:pt x="297" y="88"/>
                    </a:lnTo>
                    <a:lnTo>
                      <a:pt x="297" y="80"/>
                    </a:lnTo>
                    <a:lnTo>
                      <a:pt x="297" y="80"/>
                    </a:lnTo>
                    <a:lnTo>
                      <a:pt x="297" y="80"/>
                    </a:lnTo>
                    <a:lnTo>
                      <a:pt x="297" y="72"/>
                    </a:lnTo>
                    <a:lnTo>
                      <a:pt x="305" y="64"/>
                    </a:lnTo>
                    <a:lnTo>
                      <a:pt x="321" y="56"/>
                    </a:lnTo>
                    <a:lnTo>
                      <a:pt x="321" y="48"/>
                    </a:lnTo>
                    <a:lnTo>
                      <a:pt x="321" y="48"/>
                    </a:lnTo>
                    <a:lnTo>
                      <a:pt x="321" y="48"/>
                    </a:lnTo>
                    <a:lnTo>
                      <a:pt x="329" y="48"/>
                    </a:lnTo>
                    <a:lnTo>
                      <a:pt x="337" y="40"/>
                    </a:lnTo>
                    <a:lnTo>
                      <a:pt x="337" y="40"/>
                    </a:lnTo>
                    <a:lnTo>
                      <a:pt x="337" y="40"/>
                    </a:lnTo>
                    <a:lnTo>
                      <a:pt x="337" y="32"/>
                    </a:lnTo>
                    <a:lnTo>
                      <a:pt x="345" y="32"/>
                    </a:lnTo>
                    <a:lnTo>
                      <a:pt x="345" y="24"/>
                    </a:lnTo>
                    <a:lnTo>
                      <a:pt x="353" y="24"/>
                    </a:lnTo>
                    <a:lnTo>
                      <a:pt x="353" y="24"/>
                    </a:lnTo>
                    <a:lnTo>
                      <a:pt x="353" y="24"/>
                    </a:lnTo>
                    <a:lnTo>
                      <a:pt x="353" y="24"/>
                    </a:lnTo>
                    <a:lnTo>
                      <a:pt x="353" y="24"/>
                    </a:lnTo>
                    <a:lnTo>
                      <a:pt x="361" y="16"/>
                    </a:lnTo>
                    <a:lnTo>
                      <a:pt x="361" y="16"/>
                    </a:lnTo>
                    <a:lnTo>
                      <a:pt x="361" y="16"/>
                    </a:lnTo>
                    <a:lnTo>
                      <a:pt x="361" y="16"/>
                    </a:lnTo>
                    <a:lnTo>
                      <a:pt x="361" y="16"/>
                    </a:lnTo>
                    <a:lnTo>
                      <a:pt x="369" y="16"/>
                    </a:lnTo>
                    <a:lnTo>
                      <a:pt x="369" y="16"/>
                    </a:lnTo>
                    <a:lnTo>
                      <a:pt x="369" y="16"/>
                    </a:lnTo>
                    <a:lnTo>
                      <a:pt x="369" y="8"/>
                    </a:lnTo>
                    <a:lnTo>
                      <a:pt x="377" y="8"/>
                    </a:lnTo>
                    <a:lnTo>
                      <a:pt x="377" y="8"/>
                    </a:lnTo>
                    <a:lnTo>
                      <a:pt x="377" y="8"/>
                    </a:lnTo>
                    <a:lnTo>
                      <a:pt x="377" y="8"/>
                    </a:lnTo>
                    <a:lnTo>
                      <a:pt x="377" y="8"/>
                    </a:lnTo>
                    <a:lnTo>
                      <a:pt x="385" y="8"/>
                    </a:lnTo>
                    <a:lnTo>
                      <a:pt x="385" y="8"/>
                    </a:lnTo>
                    <a:lnTo>
                      <a:pt x="385" y="8"/>
                    </a:lnTo>
                    <a:lnTo>
                      <a:pt x="385" y="8"/>
                    </a:lnTo>
                    <a:lnTo>
                      <a:pt x="393" y="8"/>
                    </a:lnTo>
                    <a:lnTo>
                      <a:pt x="393" y="0"/>
                    </a:lnTo>
                    <a:lnTo>
                      <a:pt x="393" y="0"/>
                    </a:lnTo>
                    <a:lnTo>
                      <a:pt x="393" y="0"/>
                    </a:lnTo>
                    <a:lnTo>
                      <a:pt x="393" y="0"/>
                    </a:lnTo>
                    <a:lnTo>
                      <a:pt x="393" y="0"/>
                    </a:lnTo>
                    <a:lnTo>
                      <a:pt x="401" y="0"/>
                    </a:lnTo>
                    <a:lnTo>
                      <a:pt x="401" y="0"/>
                    </a:lnTo>
                    <a:lnTo>
                      <a:pt x="401" y="0"/>
                    </a:lnTo>
                    <a:lnTo>
                      <a:pt x="401" y="0"/>
                    </a:lnTo>
                    <a:lnTo>
                      <a:pt x="401" y="0"/>
                    </a:lnTo>
                    <a:lnTo>
                      <a:pt x="401" y="0"/>
                    </a:lnTo>
                    <a:lnTo>
                      <a:pt x="401" y="0"/>
                    </a:lnTo>
                    <a:lnTo>
                      <a:pt x="401" y="0"/>
                    </a:lnTo>
                    <a:lnTo>
                      <a:pt x="409" y="0"/>
                    </a:lnTo>
                    <a:lnTo>
                      <a:pt x="409" y="0"/>
                    </a:lnTo>
                    <a:lnTo>
                      <a:pt x="409" y="0"/>
                    </a:lnTo>
                    <a:lnTo>
                      <a:pt x="409" y="0"/>
                    </a:lnTo>
                    <a:lnTo>
                      <a:pt x="409" y="0"/>
                    </a:lnTo>
                    <a:lnTo>
                      <a:pt x="409" y="0"/>
                    </a:lnTo>
                    <a:lnTo>
                      <a:pt x="409" y="0"/>
                    </a:lnTo>
                    <a:lnTo>
                      <a:pt x="409" y="0"/>
                    </a:lnTo>
                    <a:lnTo>
                      <a:pt x="409" y="0"/>
                    </a:lnTo>
                    <a:lnTo>
                      <a:pt x="409" y="0"/>
                    </a:lnTo>
                    <a:lnTo>
                      <a:pt x="417" y="0"/>
                    </a:lnTo>
                    <a:lnTo>
                      <a:pt x="417" y="0"/>
                    </a:lnTo>
                    <a:lnTo>
                      <a:pt x="417" y="0"/>
                    </a:lnTo>
                    <a:lnTo>
                      <a:pt x="417" y="0"/>
                    </a:lnTo>
                    <a:lnTo>
                      <a:pt x="417" y="0"/>
                    </a:lnTo>
                    <a:lnTo>
                      <a:pt x="417" y="0"/>
                    </a:lnTo>
                    <a:lnTo>
                      <a:pt x="417" y="0"/>
                    </a:lnTo>
                    <a:lnTo>
                      <a:pt x="417" y="0"/>
                    </a:lnTo>
                    <a:lnTo>
                      <a:pt x="417" y="0"/>
                    </a:lnTo>
                    <a:lnTo>
                      <a:pt x="425" y="0"/>
                    </a:lnTo>
                    <a:lnTo>
                      <a:pt x="425" y="0"/>
                    </a:lnTo>
                    <a:lnTo>
                      <a:pt x="425" y="0"/>
                    </a:lnTo>
                    <a:lnTo>
                      <a:pt x="425" y="0"/>
                    </a:lnTo>
                    <a:lnTo>
                      <a:pt x="425" y="0"/>
                    </a:lnTo>
                    <a:lnTo>
                      <a:pt x="425" y="0"/>
                    </a:lnTo>
                    <a:lnTo>
                      <a:pt x="425" y="0"/>
                    </a:lnTo>
                    <a:lnTo>
                      <a:pt x="425" y="0"/>
                    </a:lnTo>
                    <a:lnTo>
                      <a:pt x="425" y="0"/>
                    </a:lnTo>
                    <a:lnTo>
                      <a:pt x="433" y="0"/>
                    </a:lnTo>
                    <a:lnTo>
                      <a:pt x="433" y="0"/>
                    </a:lnTo>
                    <a:lnTo>
                      <a:pt x="433" y="0"/>
                    </a:lnTo>
                    <a:lnTo>
                      <a:pt x="433" y="0"/>
                    </a:lnTo>
                    <a:lnTo>
                      <a:pt x="433" y="0"/>
                    </a:lnTo>
                    <a:lnTo>
                      <a:pt x="433" y="0"/>
                    </a:lnTo>
                    <a:lnTo>
                      <a:pt x="433" y="0"/>
                    </a:lnTo>
                    <a:lnTo>
                      <a:pt x="433" y="0"/>
                    </a:lnTo>
                    <a:lnTo>
                      <a:pt x="441" y="0"/>
                    </a:lnTo>
                    <a:lnTo>
                      <a:pt x="441" y="0"/>
                    </a:lnTo>
                    <a:lnTo>
                      <a:pt x="441" y="8"/>
                    </a:lnTo>
                    <a:lnTo>
                      <a:pt x="441" y="8"/>
                    </a:lnTo>
                    <a:lnTo>
                      <a:pt x="441" y="8"/>
                    </a:lnTo>
                    <a:lnTo>
                      <a:pt x="449" y="8"/>
                    </a:lnTo>
                    <a:lnTo>
                      <a:pt x="449" y="8"/>
                    </a:lnTo>
                    <a:lnTo>
                      <a:pt x="449" y="8"/>
                    </a:lnTo>
                    <a:lnTo>
                      <a:pt x="449" y="8"/>
                    </a:lnTo>
                    <a:lnTo>
                      <a:pt x="449" y="8"/>
                    </a:lnTo>
                    <a:lnTo>
                      <a:pt x="449" y="8"/>
                    </a:lnTo>
                    <a:lnTo>
                      <a:pt x="457" y="8"/>
                    </a:lnTo>
                    <a:lnTo>
                      <a:pt x="457" y="8"/>
                    </a:lnTo>
                    <a:lnTo>
                      <a:pt x="457" y="8"/>
                    </a:lnTo>
                    <a:lnTo>
                      <a:pt x="457" y="8"/>
                    </a:lnTo>
                    <a:lnTo>
                      <a:pt x="457" y="16"/>
                    </a:lnTo>
                    <a:lnTo>
                      <a:pt x="465" y="16"/>
                    </a:lnTo>
                    <a:lnTo>
                      <a:pt x="473" y="16"/>
                    </a:lnTo>
                    <a:lnTo>
                      <a:pt x="473" y="16"/>
                    </a:lnTo>
                    <a:lnTo>
                      <a:pt x="473" y="16"/>
                    </a:lnTo>
                    <a:lnTo>
                      <a:pt x="473" y="24"/>
                    </a:lnTo>
                    <a:lnTo>
                      <a:pt x="473" y="24"/>
                    </a:lnTo>
                    <a:lnTo>
                      <a:pt x="481" y="24"/>
                    </a:lnTo>
                    <a:lnTo>
                      <a:pt x="481" y="32"/>
                    </a:lnTo>
                    <a:lnTo>
                      <a:pt x="489" y="32"/>
                    </a:lnTo>
                    <a:lnTo>
                      <a:pt x="489" y="32"/>
                    </a:lnTo>
                    <a:lnTo>
                      <a:pt x="489" y="32"/>
                    </a:lnTo>
                    <a:lnTo>
                      <a:pt x="497" y="40"/>
                    </a:lnTo>
                    <a:lnTo>
                      <a:pt x="497" y="40"/>
                    </a:lnTo>
                    <a:lnTo>
                      <a:pt x="497" y="40"/>
                    </a:lnTo>
                    <a:lnTo>
                      <a:pt x="497" y="40"/>
                    </a:lnTo>
                    <a:lnTo>
                      <a:pt x="505" y="48"/>
                    </a:lnTo>
                    <a:lnTo>
                      <a:pt x="513" y="56"/>
                    </a:lnTo>
                    <a:lnTo>
                      <a:pt x="513" y="56"/>
                    </a:lnTo>
                    <a:lnTo>
                      <a:pt x="513" y="56"/>
                    </a:lnTo>
                    <a:lnTo>
                      <a:pt x="513" y="56"/>
                    </a:lnTo>
                    <a:lnTo>
                      <a:pt x="521" y="64"/>
                    </a:lnTo>
                    <a:lnTo>
                      <a:pt x="529" y="72"/>
                    </a:lnTo>
                    <a:lnTo>
                      <a:pt x="537" y="88"/>
                    </a:lnTo>
                    <a:lnTo>
                      <a:pt x="537" y="88"/>
                    </a:lnTo>
                    <a:lnTo>
                      <a:pt x="537" y="88"/>
                    </a:lnTo>
                    <a:lnTo>
                      <a:pt x="545" y="96"/>
                    </a:lnTo>
                    <a:lnTo>
                      <a:pt x="545" y="96"/>
                    </a:lnTo>
                    <a:lnTo>
                      <a:pt x="553" y="112"/>
                    </a:lnTo>
                    <a:lnTo>
                      <a:pt x="569" y="128"/>
                    </a:lnTo>
                    <a:lnTo>
                      <a:pt x="593" y="176"/>
                    </a:lnTo>
                    <a:lnTo>
                      <a:pt x="593" y="176"/>
                    </a:lnTo>
                    <a:lnTo>
                      <a:pt x="593" y="176"/>
                    </a:lnTo>
                    <a:lnTo>
                      <a:pt x="593" y="184"/>
                    </a:lnTo>
                    <a:lnTo>
                      <a:pt x="601" y="192"/>
                    </a:lnTo>
                    <a:lnTo>
                      <a:pt x="601" y="200"/>
                    </a:lnTo>
                    <a:lnTo>
                      <a:pt x="617" y="232"/>
                    </a:lnTo>
                    <a:lnTo>
                      <a:pt x="641" y="288"/>
                    </a:lnTo>
                    <a:lnTo>
                      <a:pt x="697" y="424"/>
                    </a:lnTo>
                    <a:lnTo>
                      <a:pt x="753" y="576"/>
                    </a:lnTo>
                    <a:lnTo>
                      <a:pt x="809" y="744"/>
                    </a:lnTo>
                    <a:lnTo>
                      <a:pt x="857" y="911"/>
                    </a:lnTo>
                    <a:lnTo>
                      <a:pt x="913" y="1071"/>
                    </a:lnTo>
                    <a:lnTo>
                      <a:pt x="969" y="1223"/>
                    </a:lnTo>
                    <a:lnTo>
                      <a:pt x="969" y="1223"/>
                    </a:lnTo>
                    <a:lnTo>
                      <a:pt x="969" y="1231"/>
                    </a:lnTo>
                    <a:lnTo>
                      <a:pt x="969" y="1231"/>
                    </a:lnTo>
                    <a:lnTo>
                      <a:pt x="977" y="1239"/>
                    </a:lnTo>
                    <a:lnTo>
                      <a:pt x="977" y="1255"/>
                    </a:lnTo>
                    <a:lnTo>
                      <a:pt x="993" y="1295"/>
                    </a:lnTo>
                    <a:lnTo>
                      <a:pt x="1017" y="1351"/>
                    </a:lnTo>
                    <a:lnTo>
                      <a:pt x="1017" y="1359"/>
                    </a:lnTo>
                    <a:lnTo>
                      <a:pt x="1025" y="1359"/>
                    </a:lnTo>
                    <a:lnTo>
                      <a:pt x="1025" y="1359"/>
                    </a:lnTo>
                    <a:lnTo>
                      <a:pt x="1025" y="1367"/>
                    </a:lnTo>
                    <a:lnTo>
                      <a:pt x="1033" y="1383"/>
                    </a:lnTo>
                    <a:lnTo>
                      <a:pt x="1049" y="1415"/>
                    </a:lnTo>
                    <a:lnTo>
                      <a:pt x="1049" y="1415"/>
                    </a:lnTo>
                    <a:lnTo>
                      <a:pt x="1049" y="1423"/>
                    </a:lnTo>
                    <a:lnTo>
                      <a:pt x="1049" y="1423"/>
                    </a:lnTo>
                    <a:lnTo>
                      <a:pt x="1057" y="1431"/>
                    </a:lnTo>
                    <a:lnTo>
                      <a:pt x="1065" y="1447"/>
                    </a:lnTo>
                    <a:lnTo>
                      <a:pt x="1073" y="1471"/>
                    </a:lnTo>
                    <a:lnTo>
                      <a:pt x="1081" y="1471"/>
                    </a:lnTo>
                    <a:lnTo>
                      <a:pt x="1081" y="1471"/>
                    </a:lnTo>
                    <a:lnTo>
                      <a:pt x="1081" y="1479"/>
                    </a:lnTo>
                    <a:lnTo>
                      <a:pt x="1081" y="1479"/>
                    </a:lnTo>
                    <a:lnTo>
                      <a:pt x="1089" y="1495"/>
                    </a:lnTo>
                    <a:lnTo>
                      <a:pt x="1105" y="1519"/>
                    </a:lnTo>
                    <a:lnTo>
                      <a:pt x="1105" y="1519"/>
                    </a:lnTo>
                    <a:lnTo>
                      <a:pt x="1105" y="1519"/>
                    </a:lnTo>
                    <a:lnTo>
                      <a:pt x="1105" y="1519"/>
                    </a:lnTo>
                    <a:lnTo>
                      <a:pt x="1113" y="1527"/>
                    </a:lnTo>
                    <a:lnTo>
                      <a:pt x="1121" y="1535"/>
                    </a:lnTo>
                    <a:lnTo>
                      <a:pt x="1129" y="1559"/>
                    </a:lnTo>
                    <a:lnTo>
                      <a:pt x="1129" y="1559"/>
                    </a:lnTo>
                    <a:lnTo>
                      <a:pt x="1137" y="1559"/>
                    </a:lnTo>
                    <a:lnTo>
                      <a:pt x="1137" y="1559"/>
                    </a:lnTo>
                    <a:lnTo>
                      <a:pt x="1137" y="1567"/>
                    </a:lnTo>
                    <a:lnTo>
                      <a:pt x="1145" y="1575"/>
                    </a:lnTo>
                    <a:lnTo>
                      <a:pt x="1145" y="1575"/>
                    </a:lnTo>
                    <a:lnTo>
                      <a:pt x="1145" y="1575"/>
                    </a:lnTo>
                    <a:lnTo>
                      <a:pt x="1145" y="1575"/>
                    </a:lnTo>
                    <a:lnTo>
                      <a:pt x="1153" y="1575"/>
                    </a:lnTo>
                    <a:lnTo>
                      <a:pt x="1161" y="1583"/>
                    </a:lnTo>
                    <a:lnTo>
                      <a:pt x="1161" y="1583"/>
                    </a:lnTo>
                    <a:lnTo>
                      <a:pt x="1161" y="1583"/>
                    </a:lnTo>
                    <a:lnTo>
                      <a:pt x="1161" y="1591"/>
                    </a:lnTo>
                    <a:lnTo>
                      <a:pt x="1161" y="1591"/>
                    </a:lnTo>
                    <a:lnTo>
                      <a:pt x="1169" y="1599"/>
                    </a:lnTo>
                    <a:lnTo>
                      <a:pt x="1169" y="1599"/>
                    </a:lnTo>
                    <a:lnTo>
                      <a:pt x="1169" y="1599"/>
                    </a:lnTo>
                    <a:lnTo>
                      <a:pt x="1177" y="1599"/>
                    </a:lnTo>
                    <a:lnTo>
                      <a:pt x="1177" y="1599"/>
                    </a:lnTo>
                    <a:lnTo>
                      <a:pt x="1185" y="1607"/>
                    </a:lnTo>
                    <a:lnTo>
                      <a:pt x="1185" y="1607"/>
                    </a:lnTo>
                    <a:lnTo>
                      <a:pt x="1185" y="1607"/>
                    </a:lnTo>
                    <a:lnTo>
                      <a:pt x="1185" y="1607"/>
                    </a:lnTo>
                    <a:lnTo>
                      <a:pt x="1193" y="1607"/>
                    </a:lnTo>
                    <a:lnTo>
                      <a:pt x="1193" y="1615"/>
                    </a:lnTo>
                    <a:lnTo>
                      <a:pt x="1193" y="1615"/>
                    </a:lnTo>
                    <a:lnTo>
                      <a:pt x="1193" y="1615"/>
                    </a:lnTo>
                    <a:lnTo>
                      <a:pt x="1201" y="1615"/>
                    </a:lnTo>
                    <a:lnTo>
                      <a:pt x="1201" y="1615"/>
                    </a:lnTo>
                    <a:lnTo>
                      <a:pt x="1201" y="1615"/>
                    </a:lnTo>
                    <a:lnTo>
                      <a:pt x="1201" y="1615"/>
                    </a:lnTo>
                    <a:lnTo>
                      <a:pt x="1201" y="1615"/>
                    </a:lnTo>
                    <a:lnTo>
                      <a:pt x="1209" y="1615"/>
                    </a:lnTo>
                    <a:lnTo>
                      <a:pt x="1209" y="1615"/>
                    </a:lnTo>
                    <a:lnTo>
                      <a:pt x="1209" y="1623"/>
                    </a:lnTo>
                    <a:lnTo>
                      <a:pt x="1209" y="1623"/>
                    </a:lnTo>
                    <a:lnTo>
                      <a:pt x="1209" y="1623"/>
                    </a:lnTo>
                    <a:lnTo>
                      <a:pt x="1209" y="1623"/>
                    </a:lnTo>
                    <a:lnTo>
                      <a:pt x="1217" y="1623"/>
                    </a:lnTo>
                    <a:lnTo>
                      <a:pt x="1217" y="1623"/>
                    </a:lnTo>
                    <a:lnTo>
                      <a:pt x="1217" y="1623"/>
                    </a:lnTo>
                    <a:lnTo>
                      <a:pt x="1217" y="1623"/>
                    </a:lnTo>
                    <a:lnTo>
                      <a:pt x="1217" y="1623"/>
                    </a:lnTo>
                    <a:lnTo>
                      <a:pt x="1217" y="1623"/>
                    </a:lnTo>
                    <a:lnTo>
                      <a:pt x="1225" y="1623"/>
                    </a:lnTo>
                    <a:lnTo>
                      <a:pt x="1225" y="1623"/>
                    </a:lnTo>
                    <a:lnTo>
                      <a:pt x="1225" y="1623"/>
                    </a:lnTo>
                    <a:lnTo>
                      <a:pt x="1225" y="1623"/>
                    </a:lnTo>
                    <a:lnTo>
                      <a:pt x="1225" y="1623"/>
                    </a:lnTo>
                    <a:lnTo>
                      <a:pt x="1225" y="1623"/>
                    </a:lnTo>
                    <a:lnTo>
                      <a:pt x="1225" y="1623"/>
                    </a:lnTo>
                    <a:lnTo>
                      <a:pt x="1225" y="1623"/>
                    </a:lnTo>
                    <a:lnTo>
                      <a:pt x="1233" y="1623"/>
                    </a:lnTo>
                    <a:lnTo>
                      <a:pt x="1233" y="1623"/>
                    </a:lnTo>
                    <a:lnTo>
                      <a:pt x="1233" y="1623"/>
                    </a:lnTo>
                    <a:lnTo>
                      <a:pt x="1233" y="1623"/>
                    </a:lnTo>
                    <a:lnTo>
                      <a:pt x="1233" y="1623"/>
                    </a:lnTo>
                    <a:lnTo>
                      <a:pt x="1233" y="1623"/>
                    </a:lnTo>
                    <a:lnTo>
                      <a:pt x="1233" y="1623"/>
                    </a:lnTo>
                    <a:lnTo>
                      <a:pt x="1233" y="1623"/>
                    </a:lnTo>
                    <a:lnTo>
                      <a:pt x="1233" y="1623"/>
                    </a:lnTo>
                    <a:lnTo>
                      <a:pt x="1241" y="1623"/>
                    </a:lnTo>
                    <a:lnTo>
                      <a:pt x="1241" y="1623"/>
                    </a:lnTo>
                    <a:lnTo>
                      <a:pt x="1241" y="1623"/>
                    </a:lnTo>
                    <a:lnTo>
                      <a:pt x="1241" y="1623"/>
                    </a:lnTo>
                    <a:lnTo>
                      <a:pt x="1241" y="1623"/>
                    </a:lnTo>
                    <a:lnTo>
                      <a:pt x="1241" y="1623"/>
                    </a:lnTo>
                    <a:lnTo>
                      <a:pt x="1241" y="1623"/>
                    </a:lnTo>
                    <a:lnTo>
                      <a:pt x="1241" y="1623"/>
                    </a:lnTo>
                    <a:lnTo>
                      <a:pt x="1241" y="1623"/>
                    </a:lnTo>
                    <a:lnTo>
                      <a:pt x="1241" y="1623"/>
                    </a:lnTo>
                    <a:lnTo>
                      <a:pt x="1249" y="1623"/>
                    </a:lnTo>
                    <a:lnTo>
                      <a:pt x="1249" y="1623"/>
                    </a:lnTo>
                    <a:lnTo>
                      <a:pt x="1249" y="1623"/>
                    </a:lnTo>
                    <a:lnTo>
                      <a:pt x="1249" y="1623"/>
                    </a:lnTo>
                    <a:lnTo>
                      <a:pt x="1249" y="1623"/>
                    </a:lnTo>
                    <a:lnTo>
                      <a:pt x="1249" y="1623"/>
                    </a:lnTo>
                    <a:lnTo>
                      <a:pt x="1249" y="1623"/>
                    </a:lnTo>
                    <a:lnTo>
                      <a:pt x="1249" y="1623"/>
                    </a:lnTo>
                    <a:lnTo>
                      <a:pt x="1249" y="1623"/>
                    </a:lnTo>
                    <a:lnTo>
                      <a:pt x="1258" y="1623"/>
                    </a:lnTo>
                    <a:lnTo>
                      <a:pt x="1258" y="1623"/>
                    </a:lnTo>
                    <a:lnTo>
                      <a:pt x="1258" y="1623"/>
                    </a:lnTo>
                    <a:lnTo>
                      <a:pt x="1258" y="1623"/>
                    </a:lnTo>
                    <a:lnTo>
                      <a:pt x="1258" y="1623"/>
                    </a:lnTo>
                    <a:lnTo>
                      <a:pt x="1258" y="1623"/>
                    </a:lnTo>
                    <a:lnTo>
                      <a:pt x="1258" y="1623"/>
                    </a:lnTo>
                    <a:lnTo>
                      <a:pt x="1258" y="1623"/>
                    </a:lnTo>
                    <a:lnTo>
                      <a:pt x="1266" y="1623"/>
                    </a:lnTo>
                    <a:lnTo>
                      <a:pt x="1266" y="1623"/>
                    </a:lnTo>
                    <a:lnTo>
                      <a:pt x="1266" y="1623"/>
                    </a:lnTo>
                    <a:lnTo>
                      <a:pt x="1266" y="1623"/>
                    </a:lnTo>
                    <a:lnTo>
                      <a:pt x="1266" y="1623"/>
                    </a:lnTo>
                    <a:lnTo>
                      <a:pt x="1274" y="1623"/>
                    </a:lnTo>
                    <a:lnTo>
                      <a:pt x="1274" y="1623"/>
                    </a:lnTo>
                    <a:lnTo>
                      <a:pt x="1274" y="1623"/>
                    </a:lnTo>
                    <a:lnTo>
                      <a:pt x="1274" y="1623"/>
                    </a:lnTo>
                    <a:lnTo>
                      <a:pt x="1282" y="1615"/>
                    </a:lnTo>
                    <a:lnTo>
                      <a:pt x="1282" y="1615"/>
                    </a:lnTo>
                    <a:lnTo>
                      <a:pt x="1282" y="1615"/>
                    </a:lnTo>
                    <a:lnTo>
                      <a:pt x="1282" y="1615"/>
                    </a:lnTo>
                    <a:lnTo>
                      <a:pt x="1282" y="1615"/>
                    </a:lnTo>
                    <a:lnTo>
                      <a:pt x="1290" y="1615"/>
                    </a:lnTo>
                    <a:lnTo>
                      <a:pt x="1290" y="1615"/>
                    </a:lnTo>
                    <a:lnTo>
                      <a:pt x="1298" y="1615"/>
                    </a:lnTo>
                    <a:lnTo>
                      <a:pt x="1298" y="1607"/>
                    </a:lnTo>
                    <a:lnTo>
                      <a:pt x="1298" y="1607"/>
                    </a:lnTo>
                    <a:lnTo>
                      <a:pt x="1306" y="1607"/>
                    </a:lnTo>
                    <a:lnTo>
                      <a:pt x="1306" y="1607"/>
                    </a:lnTo>
                    <a:lnTo>
                      <a:pt x="1306" y="1599"/>
                    </a:lnTo>
                    <a:lnTo>
                      <a:pt x="1306" y="1599"/>
                    </a:lnTo>
                    <a:lnTo>
                      <a:pt x="1314" y="1599"/>
                    </a:lnTo>
                    <a:lnTo>
                      <a:pt x="1322" y="1591"/>
                    </a:lnTo>
                    <a:lnTo>
                      <a:pt x="1322" y="1591"/>
                    </a:lnTo>
                    <a:lnTo>
                      <a:pt x="1322" y="1591"/>
                    </a:lnTo>
                    <a:lnTo>
                      <a:pt x="1322" y="1591"/>
                    </a:lnTo>
                    <a:lnTo>
                      <a:pt x="1322" y="1591"/>
                    </a:lnTo>
                    <a:lnTo>
                      <a:pt x="1330" y="1583"/>
                    </a:lnTo>
                    <a:lnTo>
                      <a:pt x="1346" y="1567"/>
                    </a:lnTo>
                    <a:lnTo>
                      <a:pt x="1346" y="1567"/>
                    </a:lnTo>
                    <a:lnTo>
                      <a:pt x="1346" y="1567"/>
                    </a:lnTo>
                    <a:lnTo>
                      <a:pt x="1346" y="1567"/>
                    </a:lnTo>
                    <a:lnTo>
                      <a:pt x="1354" y="1559"/>
                    </a:lnTo>
                    <a:lnTo>
                      <a:pt x="1354" y="1551"/>
                    </a:lnTo>
                    <a:lnTo>
                      <a:pt x="1370" y="1535"/>
                    </a:lnTo>
                    <a:lnTo>
                      <a:pt x="1370" y="1527"/>
                    </a:lnTo>
                    <a:lnTo>
                      <a:pt x="1370" y="1527"/>
                    </a:lnTo>
                    <a:lnTo>
                      <a:pt x="1378" y="1527"/>
                    </a:lnTo>
                    <a:lnTo>
                      <a:pt x="1378" y="1519"/>
                    </a:lnTo>
                    <a:lnTo>
                      <a:pt x="1386" y="1511"/>
                    </a:lnTo>
                    <a:lnTo>
                      <a:pt x="1402" y="1487"/>
                    </a:lnTo>
                    <a:lnTo>
                      <a:pt x="1402" y="1487"/>
                    </a:lnTo>
                    <a:lnTo>
                      <a:pt x="1402" y="1487"/>
                    </a:lnTo>
                    <a:lnTo>
                      <a:pt x="1402" y="1479"/>
                    </a:lnTo>
                    <a:lnTo>
                      <a:pt x="1402" y="1479"/>
                    </a:lnTo>
                    <a:lnTo>
                      <a:pt x="1410" y="1463"/>
                    </a:lnTo>
                    <a:lnTo>
                      <a:pt x="1426" y="1439"/>
                    </a:lnTo>
                    <a:lnTo>
                      <a:pt x="1450" y="1383"/>
                    </a:lnTo>
                    <a:lnTo>
                      <a:pt x="1450" y="1383"/>
                    </a:lnTo>
                    <a:lnTo>
                      <a:pt x="1450" y="1383"/>
                    </a:lnTo>
                    <a:lnTo>
                      <a:pt x="1458" y="1375"/>
                    </a:lnTo>
                    <a:lnTo>
                      <a:pt x="1458" y="1367"/>
                    </a:lnTo>
                    <a:lnTo>
                      <a:pt x="1466" y="1351"/>
                    </a:lnTo>
                    <a:lnTo>
                      <a:pt x="1482" y="1319"/>
                    </a:lnTo>
                    <a:lnTo>
                      <a:pt x="1506" y="1247"/>
                    </a:lnTo>
                    <a:lnTo>
                      <a:pt x="1562" y="1095"/>
                    </a:lnTo>
                    <a:lnTo>
                      <a:pt x="1610" y="943"/>
                    </a:lnTo>
                    <a:lnTo>
                      <a:pt x="1666" y="776"/>
                    </a:lnTo>
                    <a:lnTo>
                      <a:pt x="1722" y="616"/>
                    </a:lnTo>
                    <a:lnTo>
                      <a:pt x="1770" y="464"/>
                    </a:lnTo>
                    <a:lnTo>
                      <a:pt x="1826" y="320"/>
                    </a:lnTo>
                    <a:lnTo>
                      <a:pt x="1826" y="320"/>
                    </a:lnTo>
                    <a:lnTo>
                      <a:pt x="1826" y="312"/>
                    </a:lnTo>
                    <a:lnTo>
                      <a:pt x="1834" y="312"/>
                    </a:lnTo>
                    <a:lnTo>
                      <a:pt x="1834" y="304"/>
                    </a:lnTo>
                    <a:lnTo>
                      <a:pt x="1842" y="288"/>
                    </a:lnTo>
                    <a:lnTo>
                      <a:pt x="1858" y="256"/>
                    </a:lnTo>
                    <a:lnTo>
                      <a:pt x="1858" y="256"/>
                    </a:lnTo>
                    <a:lnTo>
                      <a:pt x="1858" y="256"/>
                    </a:lnTo>
                    <a:lnTo>
                      <a:pt x="1858" y="248"/>
                    </a:lnTo>
                    <a:lnTo>
                      <a:pt x="1858" y="248"/>
                    </a:lnTo>
                    <a:lnTo>
                      <a:pt x="1866" y="232"/>
                    </a:lnTo>
                    <a:lnTo>
                      <a:pt x="1882" y="200"/>
                    </a:lnTo>
                    <a:lnTo>
                      <a:pt x="1882" y="200"/>
                    </a:lnTo>
                    <a:lnTo>
                      <a:pt x="1882" y="200"/>
                    </a:lnTo>
                    <a:lnTo>
                      <a:pt x="1882" y="200"/>
                    </a:lnTo>
                    <a:lnTo>
                      <a:pt x="1890" y="192"/>
                    </a:lnTo>
                    <a:lnTo>
                      <a:pt x="1898" y="176"/>
                    </a:lnTo>
                    <a:lnTo>
                      <a:pt x="1906" y="152"/>
                    </a:lnTo>
                    <a:lnTo>
                      <a:pt x="1906" y="144"/>
                    </a:lnTo>
                    <a:lnTo>
                      <a:pt x="1906" y="144"/>
                    </a:lnTo>
                    <a:lnTo>
                      <a:pt x="1914" y="144"/>
                    </a:lnTo>
                    <a:lnTo>
                      <a:pt x="1914" y="136"/>
                    </a:lnTo>
                    <a:lnTo>
                      <a:pt x="1922" y="128"/>
                    </a:lnTo>
                    <a:lnTo>
                      <a:pt x="1938" y="104"/>
                    </a:lnTo>
                    <a:lnTo>
                      <a:pt x="1938" y="104"/>
                    </a:lnTo>
                    <a:lnTo>
                      <a:pt x="1938" y="104"/>
                    </a:lnTo>
                    <a:lnTo>
                      <a:pt x="1938" y="96"/>
                    </a:lnTo>
                    <a:lnTo>
                      <a:pt x="1946" y="96"/>
                    </a:lnTo>
                    <a:lnTo>
                      <a:pt x="1946" y="88"/>
                    </a:lnTo>
                    <a:lnTo>
                      <a:pt x="1946" y="80"/>
                    </a:lnTo>
                    <a:lnTo>
                      <a:pt x="1954" y="80"/>
                    </a:lnTo>
                    <a:lnTo>
                      <a:pt x="1954" y="80"/>
                    </a:lnTo>
                    <a:lnTo>
                      <a:pt x="1954" y="72"/>
                    </a:lnTo>
                    <a:lnTo>
                      <a:pt x="1962" y="64"/>
                    </a:lnTo>
                    <a:lnTo>
                      <a:pt x="1962" y="64"/>
                    </a:lnTo>
                    <a:lnTo>
                      <a:pt x="1962" y="64"/>
                    </a:lnTo>
                    <a:lnTo>
                      <a:pt x="1962" y="64"/>
                    </a:lnTo>
                    <a:lnTo>
                      <a:pt x="1970" y="56"/>
                    </a:lnTo>
                    <a:lnTo>
                      <a:pt x="1978" y="56"/>
                    </a:lnTo>
                    <a:lnTo>
                      <a:pt x="1986" y="40"/>
                    </a:lnTo>
                    <a:lnTo>
                      <a:pt x="1986" y="40"/>
                    </a:lnTo>
                    <a:lnTo>
                      <a:pt x="1994" y="40"/>
                    </a:lnTo>
                    <a:lnTo>
                      <a:pt x="1994" y="40"/>
                    </a:lnTo>
                    <a:lnTo>
                      <a:pt x="1994" y="32"/>
                    </a:lnTo>
                    <a:lnTo>
                      <a:pt x="2002" y="32"/>
                    </a:lnTo>
                    <a:lnTo>
                      <a:pt x="2002" y="24"/>
                    </a:lnTo>
                    <a:lnTo>
                      <a:pt x="2002" y="24"/>
                    </a:lnTo>
                    <a:lnTo>
                      <a:pt x="2002" y="24"/>
                    </a:lnTo>
                    <a:lnTo>
                      <a:pt x="2010" y="24"/>
                    </a:lnTo>
                    <a:lnTo>
                      <a:pt x="2018" y="16"/>
                    </a:lnTo>
                    <a:lnTo>
                      <a:pt x="2018" y="16"/>
                    </a:lnTo>
                    <a:lnTo>
                      <a:pt x="2018" y="16"/>
                    </a:lnTo>
                    <a:lnTo>
                      <a:pt x="2018" y="16"/>
                    </a:lnTo>
                    <a:lnTo>
                      <a:pt x="2018" y="16"/>
                    </a:lnTo>
                    <a:lnTo>
                      <a:pt x="2018" y="16"/>
                    </a:lnTo>
                    <a:lnTo>
                      <a:pt x="2026" y="16"/>
                    </a:lnTo>
                    <a:lnTo>
                      <a:pt x="2026" y="16"/>
                    </a:lnTo>
                    <a:lnTo>
                      <a:pt x="2026" y="8"/>
                    </a:lnTo>
                    <a:lnTo>
                      <a:pt x="2026" y="8"/>
                    </a:lnTo>
                    <a:lnTo>
                      <a:pt x="2026" y="8"/>
                    </a:lnTo>
                    <a:lnTo>
                      <a:pt x="2034" y="8"/>
                    </a:lnTo>
                    <a:lnTo>
                      <a:pt x="2034" y="8"/>
                    </a:lnTo>
                    <a:lnTo>
                      <a:pt x="2034" y="8"/>
                    </a:lnTo>
                    <a:lnTo>
                      <a:pt x="2034" y="8"/>
                    </a:lnTo>
                    <a:lnTo>
                      <a:pt x="2034" y="8"/>
                    </a:lnTo>
                    <a:lnTo>
                      <a:pt x="2042" y="8"/>
                    </a:lnTo>
                    <a:lnTo>
                      <a:pt x="2042" y="8"/>
                    </a:lnTo>
                    <a:lnTo>
                      <a:pt x="2042" y="8"/>
                    </a:lnTo>
                    <a:lnTo>
                      <a:pt x="2042" y="8"/>
                    </a:lnTo>
                    <a:lnTo>
                      <a:pt x="2042" y="8"/>
                    </a:lnTo>
                    <a:lnTo>
                      <a:pt x="2042" y="8"/>
                    </a:lnTo>
                    <a:lnTo>
                      <a:pt x="2050" y="0"/>
                    </a:lnTo>
                    <a:lnTo>
                      <a:pt x="2050" y="0"/>
                    </a:lnTo>
                    <a:lnTo>
                      <a:pt x="2050" y="0"/>
                    </a:lnTo>
                    <a:lnTo>
                      <a:pt x="2050" y="0"/>
                    </a:lnTo>
                    <a:lnTo>
                      <a:pt x="2050" y="0"/>
                    </a:lnTo>
                    <a:lnTo>
                      <a:pt x="2050" y="0"/>
                    </a:lnTo>
                    <a:lnTo>
                      <a:pt x="2050" y="0"/>
                    </a:lnTo>
                    <a:lnTo>
                      <a:pt x="2058" y="0"/>
                    </a:lnTo>
                    <a:lnTo>
                      <a:pt x="2058" y="0"/>
                    </a:lnTo>
                    <a:lnTo>
                      <a:pt x="2058" y="0"/>
                    </a:lnTo>
                    <a:lnTo>
                      <a:pt x="2058" y="0"/>
                    </a:lnTo>
                    <a:lnTo>
                      <a:pt x="2058" y="0"/>
                    </a:lnTo>
                    <a:lnTo>
                      <a:pt x="2058" y="0"/>
                    </a:lnTo>
                    <a:lnTo>
                      <a:pt x="2058" y="0"/>
                    </a:lnTo>
                    <a:lnTo>
                      <a:pt x="2058" y="0"/>
                    </a:lnTo>
                    <a:lnTo>
                      <a:pt x="2058" y="0"/>
                    </a:lnTo>
                    <a:lnTo>
                      <a:pt x="2066" y="0"/>
                    </a:lnTo>
                    <a:lnTo>
                      <a:pt x="2066" y="0"/>
                    </a:lnTo>
                    <a:lnTo>
                      <a:pt x="2066" y="0"/>
                    </a:lnTo>
                    <a:lnTo>
                      <a:pt x="2066" y="0"/>
                    </a:lnTo>
                    <a:lnTo>
                      <a:pt x="2066" y="0"/>
                    </a:lnTo>
                    <a:lnTo>
                      <a:pt x="2066" y="0"/>
                    </a:lnTo>
                    <a:lnTo>
                      <a:pt x="2066" y="0"/>
                    </a:lnTo>
                    <a:lnTo>
                      <a:pt x="2066" y="0"/>
                    </a:lnTo>
                    <a:lnTo>
                      <a:pt x="2066" y="0"/>
                    </a:lnTo>
                    <a:lnTo>
                      <a:pt x="2074" y="0"/>
                    </a:lnTo>
                    <a:lnTo>
                      <a:pt x="2074" y="0"/>
                    </a:lnTo>
                    <a:lnTo>
                      <a:pt x="2074" y="0"/>
                    </a:lnTo>
                    <a:lnTo>
                      <a:pt x="2074" y="0"/>
                    </a:lnTo>
                    <a:lnTo>
                      <a:pt x="2074" y="0"/>
                    </a:lnTo>
                    <a:lnTo>
                      <a:pt x="2074" y="0"/>
                    </a:lnTo>
                    <a:lnTo>
                      <a:pt x="2074" y="0"/>
                    </a:lnTo>
                    <a:lnTo>
                      <a:pt x="2074" y="0"/>
                    </a:lnTo>
                    <a:lnTo>
                      <a:pt x="2074" y="0"/>
                    </a:lnTo>
                    <a:lnTo>
                      <a:pt x="2082" y="0"/>
                    </a:lnTo>
                    <a:lnTo>
                      <a:pt x="2082" y="0"/>
                    </a:lnTo>
                    <a:lnTo>
                      <a:pt x="2082" y="0"/>
                    </a:lnTo>
                    <a:lnTo>
                      <a:pt x="2082" y="0"/>
                    </a:lnTo>
                    <a:lnTo>
                      <a:pt x="2082" y="0"/>
                    </a:lnTo>
                    <a:lnTo>
                      <a:pt x="2082" y="0"/>
                    </a:lnTo>
                    <a:lnTo>
                      <a:pt x="2082" y="0"/>
                    </a:lnTo>
                    <a:lnTo>
                      <a:pt x="2082" y="0"/>
                    </a:lnTo>
                    <a:lnTo>
                      <a:pt x="2082" y="0"/>
                    </a:lnTo>
                    <a:lnTo>
                      <a:pt x="2090" y="0"/>
                    </a:lnTo>
                    <a:lnTo>
                      <a:pt x="2090" y="0"/>
                    </a:lnTo>
                    <a:lnTo>
                      <a:pt x="2090" y="0"/>
                    </a:lnTo>
                    <a:lnTo>
                      <a:pt x="2090" y="0"/>
                    </a:lnTo>
                    <a:lnTo>
                      <a:pt x="2090" y="0"/>
                    </a:lnTo>
                    <a:lnTo>
                      <a:pt x="2098" y="8"/>
                    </a:lnTo>
                    <a:lnTo>
                      <a:pt x="2098" y="8"/>
                    </a:lnTo>
                    <a:lnTo>
                      <a:pt x="2098" y="8"/>
                    </a:lnTo>
                    <a:lnTo>
                      <a:pt x="2098" y="8"/>
                    </a:lnTo>
                    <a:lnTo>
                      <a:pt x="2098" y="8"/>
                    </a:lnTo>
                    <a:lnTo>
                      <a:pt x="2106" y="8"/>
                    </a:lnTo>
                    <a:lnTo>
                      <a:pt x="2106" y="8"/>
                    </a:lnTo>
                    <a:lnTo>
                      <a:pt x="2106" y="8"/>
                    </a:lnTo>
                    <a:lnTo>
                      <a:pt x="2106" y="8"/>
                    </a:lnTo>
                    <a:lnTo>
                      <a:pt x="2106" y="8"/>
                    </a:lnTo>
                    <a:lnTo>
                      <a:pt x="2114" y="8"/>
                    </a:lnTo>
                    <a:lnTo>
                      <a:pt x="2114" y="8"/>
                    </a:lnTo>
                    <a:lnTo>
                      <a:pt x="2114" y="16"/>
                    </a:lnTo>
                    <a:lnTo>
                      <a:pt x="2122" y="16"/>
                    </a:lnTo>
                    <a:lnTo>
                      <a:pt x="2122" y="16"/>
                    </a:lnTo>
                    <a:lnTo>
                      <a:pt x="2122" y="16"/>
                    </a:lnTo>
                  </a:path>
                </a:pathLst>
              </a:custGeom>
              <a:noFill/>
              <a:ln w="25400" cmpd="sng">
                <a:solidFill>
                  <a:srgbClr val="FF99CC"/>
                </a:solidFill>
                <a:prstDash val="solid"/>
                <a:round/>
                <a:headEnd/>
                <a:tailEnd/>
              </a:ln>
            </p:spPr>
            <p:txBody>
              <a:bodyPr/>
              <a:lstStyle/>
              <a:p>
                <a:endParaRPr lang="es-ES"/>
              </a:p>
            </p:txBody>
          </p:sp>
          <p:sp>
            <p:nvSpPr>
              <p:cNvPr id="60423" name="Freeform 7"/>
              <p:cNvSpPr>
                <a:spLocks/>
              </p:cNvSpPr>
              <p:nvPr/>
            </p:nvSpPr>
            <p:spPr bwMode="auto">
              <a:xfrm>
                <a:off x="2158" y="1643"/>
                <a:ext cx="324" cy="528"/>
              </a:xfrm>
              <a:custGeom>
                <a:avLst/>
                <a:gdLst/>
                <a:ahLst/>
                <a:cxnLst>
                  <a:cxn ang="0">
                    <a:pos x="0" y="0"/>
                  </a:cxn>
                  <a:cxn ang="0">
                    <a:pos x="16" y="8"/>
                  </a:cxn>
                  <a:cxn ang="0">
                    <a:pos x="16" y="8"/>
                  </a:cxn>
                  <a:cxn ang="0">
                    <a:pos x="16" y="16"/>
                  </a:cxn>
                  <a:cxn ang="0">
                    <a:pos x="24" y="24"/>
                  </a:cxn>
                  <a:cxn ang="0">
                    <a:pos x="32" y="24"/>
                  </a:cxn>
                  <a:cxn ang="0">
                    <a:pos x="40" y="32"/>
                  </a:cxn>
                  <a:cxn ang="0">
                    <a:pos x="40" y="32"/>
                  </a:cxn>
                  <a:cxn ang="0">
                    <a:pos x="48" y="40"/>
                  </a:cxn>
                  <a:cxn ang="0">
                    <a:pos x="56" y="48"/>
                  </a:cxn>
                  <a:cxn ang="0">
                    <a:pos x="56" y="56"/>
                  </a:cxn>
                  <a:cxn ang="0">
                    <a:pos x="64" y="64"/>
                  </a:cxn>
                  <a:cxn ang="0">
                    <a:pos x="80" y="88"/>
                  </a:cxn>
                  <a:cxn ang="0">
                    <a:pos x="88" y="96"/>
                  </a:cxn>
                  <a:cxn ang="0">
                    <a:pos x="97" y="112"/>
                  </a:cxn>
                  <a:cxn ang="0">
                    <a:pos x="137" y="184"/>
                  </a:cxn>
                  <a:cxn ang="0">
                    <a:pos x="137" y="192"/>
                  </a:cxn>
                  <a:cxn ang="0">
                    <a:pos x="145" y="200"/>
                  </a:cxn>
                  <a:cxn ang="0">
                    <a:pos x="161" y="240"/>
                  </a:cxn>
                  <a:cxn ang="0">
                    <a:pos x="249" y="448"/>
                  </a:cxn>
                  <a:cxn ang="0">
                    <a:pos x="345" y="752"/>
                  </a:cxn>
                  <a:cxn ang="0">
                    <a:pos x="457" y="1079"/>
                  </a:cxn>
                  <a:cxn ang="0">
                    <a:pos x="457" y="1087"/>
                  </a:cxn>
                  <a:cxn ang="0">
                    <a:pos x="465" y="1103"/>
                  </a:cxn>
                  <a:cxn ang="0">
                    <a:pos x="481" y="1159"/>
                  </a:cxn>
                  <a:cxn ang="0">
                    <a:pos x="489" y="1167"/>
                  </a:cxn>
                  <a:cxn ang="0">
                    <a:pos x="489" y="1183"/>
                  </a:cxn>
                  <a:cxn ang="0">
                    <a:pos x="497" y="1207"/>
                  </a:cxn>
                  <a:cxn ang="0">
                    <a:pos x="505" y="1207"/>
                  </a:cxn>
                  <a:cxn ang="0">
                    <a:pos x="505" y="1223"/>
                  </a:cxn>
                  <a:cxn ang="0">
                    <a:pos x="513" y="1231"/>
                  </a:cxn>
                  <a:cxn ang="0">
                    <a:pos x="513" y="1231"/>
                  </a:cxn>
                  <a:cxn ang="0">
                    <a:pos x="513" y="1239"/>
                  </a:cxn>
                </a:cxnLst>
                <a:rect l="0" t="0" r="r" b="b"/>
                <a:pathLst>
                  <a:path w="513" h="1239">
                    <a:moveTo>
                      <a:pt x="0" y="0"/>
                    </a:moveTo>
                    <a:lnTo>
                      <a:pt x="0" y="0"/>
                    </a:lnTo>
                    <a:lnTo>
                      <a:pt x="8" y="8"/>
                    </a:lnTo>
                    <a:lnTo>
                      <a:pt x="16" y="8"/>
                    </a:lnTo>
                    <a:lnTo>
                      <a:pt x="16" y="8"/>
                    </a:lnTo>
                    <a:lnTo>
                      <a:pt x="16" y="8"/>
                    </a:lnTo>
                    <a:lnTo>
                      <a:pt x="16" y="8"/>
                    </a:lnTo>
                    <a:lnTo>
                      <a:pt x="16" y="16"/>
                    </a:lnTo>
                    <a:lnTo>
                      <a:pt x="24" y="16"/>
                    </a:lnTo>
                    <a:lnTo>
                      <a:pt x="24" y="24"/>
                    </a:lnTo>
                    <a:lnTo>
                      <a:pt x="24" y="24"/>
                    </a:lnTo>
                    <a:lnTo>
                      <a:pt x="32" y="24"/>
                    </a:lnTo>
                    <a:lnTo>
                      <a:pt x="32" y="24"/>
                    </a:lnTo>
                    <a:lnTo>
                      <a:pt x="40" y="32"/>
                    </a:lnTo>
                    <a:lnTo>
                      <a:pt x="40" y="32"/>
                    </a:lnTo>
                    <a:lnTo>
                      <a:pt x="40" y="32"/>
                    </a:lnTo>
                    <a:lnTo>
                      <a:pt x="40" y="40"/>
                    </a:lnTo>
                    <a:lnTo>
                      <a:pt x="48" y="40"/>
                    </a:lnTo>
                    <a:lnTo>
                      <a:pt x="56" y="48"/>
                    </a:lnTo>
                    <a:lnTo>
                      <a:pt x="56" y="48"/>
                    </a:lnTo>
                    <a:lnTo>
                      <a:pt x="56" y="48"/>
                    </a:lnTo>
                    <a:lnTo>
                      <a:pt x="56" y="56"/>
                    </a:lnTo>
                    <a:lnTo>
                      <a:pt x="64" y="56"/>
                    </a:lnTo>
                    <a:lnTo>
                      <a:pt x="64" y="64"/>
                    </a:lnTo>
                    <a:lnTo>
                      <a:pt x="80" y="88"/>
                    </a:lnTo>
                    <a:lnTo>
                      <a:pt x="80" y="88"/>
                    </a:lnTo>
                    <a:lnTo>
                      <a:pt x="80" y="88"/>
                    </a:lnTo>
                    <a:lnTo>
                      <a:pt x="88" y="96"/>
                    </a:lnTo>
                    <a:lnTo>
                      <a:pt x="88" y="96"/>
                    </a:lnTo>
                    <a:lnTo>
                      <a:pt x="97" y="112"/>
                    </a:lnTo>
                    <a:lnTo>
                      <a:pt x="113" y="136"/>
                    </a:lnTo>
                    <a:lnTo>
                      <a:pt x="137" y="184"/>
                    </a:lnTo>
                    <a:lnTo>
                      <a:pt x="137" y="184"/>
                    </a:lnTo>
                    <a:lnTo>
                      <a:pt x="137" y="192"/>
                    </a:lnTo>
                    <a:lnTo>
                      <a:pt x="145" y="192"/>
                    </a:lnTo>
                    <a:lnTo>
                      <a:pt x="145" y="200"/>
                    </a:lnTo>
                    <a:lnTo>
                      <a:pt x="153" y="216"/>
                    </a:lnTo>
                    <a:lnTo>
                      <a:pt x="161" y="240"/>
                    </a:lnTo>
                    <a:lnTo>
                      <a:pt x="193" y="304"/>
                    </a:lnTo>
                    <a:lnTo>
                      <a:pt x="249" y="448"/>
                    </a:lnTo>
                    <a:lnTo>
                      <a:pt x="297" y="600"/>
                    </a:lnTo>
                    <a:lnTo>
                      <a:pt x="345" y="752"/>
                    </a:lnTo>
                    <a:lnTo>
                      <a:pt x="401" y="927"/>
                    </a:lnTo>
                    <a:lnTo>
                      <a:pt x="457" y="1079"/>
                    </a:lnTo>
                    <a:lnTo>
                      <a:pt x="457" y="1079"/>
                    </a:lnTo>
                    <a:lnTo>
                      <a:pt x="457" y="1087"/>
                    </a:lnTo>
                    <a:lnTo>
                      <a:pt x="457" y="1087"/>
                    </a:lnTo>
                    <a:lnTo>
                      <a:pt x="465" y="1103"/>
                    </a:lnTo>
                    <a:lnTo>
                      <a:pt x="473" y="1119"/>
                    </a:lnTo>
                    <a:lnTo>
                      <a:pt x="481" y="1159"/>
                    </a:lnTo>
                    <a:lnTo>
                      <a:pt x="489" y="1167"/>
                    </a:lnTo>
                    <a:lnTo>
                      <a:pt x="489" y="1167"/>
                    </a:lnTo>
                    <a:lnTo>
                      <a:pt x="489" y="1175"/>
                    </a:lnTo>
                    <a:lnTo>
                      <a:pt x="489" y="1183"/>
                    </a:lnTo>
                    <a:lnTo>
                      <a:pt x="497" y="1199"/>
                    </a:lnTo>
                    <a:lnTo>
                      <a:pt x="497" y="1207"/>
                    </a:lnTo>
                    <a:lnTo>
                      <a:pt x="505" y="1207"/>
                    </a:lnTo>
                    <a:lnTo>
                      <a:pt x="505" y="1207"/>
                    </a:lnTo>
                    <a:lnTo>
                      <a:pt x="505" y="1223"/>
                    </a:lnTo>
                    <a:lnTo>
                      <a:pt x="505" y="1223"/>
                    </a:lnTo>
                    <a:lnTo>
                      <a:pt x="505" y="1223"/>
                    </a:lnTo>
                    <a:lnTo>
                      <a:pt x="513" y="1231"/>
                    </a:lnTo>
                    <a:lnTo>
                      <a:pt x="513" y="1231"/>
                    </a:lnTo>
                    <a:lnTo>
                      <a:pt x="513" y="1231"/>
                    </a:lnTo>
                    <a:lnTo>
                      <a:pt x="513" y="1239"/>
                    </a:lnTo>
                    <a:lnTo>
                      <a:pt x="513" y="1239"/>
                    </a:lnTo>
                  </a:path>
                </a:pathLst>
              </a:custGeom>
              <a:noFill/>
              <a:ln w="25400" cmpd="sng">
                <a:solidFill>
                  <a:srgbClr val="FF99CC"/>
                </a:solidFill>
                <a:prstDash val="solid"/>
                <a:round/>
                <a:headEnd/>
                <a:tailEnd/>
              </a:ln>
            </p:spPr>
            <p:txBody>
              <a:bodyPr/>
              <a:lstStyle/>
              <a:p>
                <a:endParaRPr lang="es-ES"/>
              </a:p>
            </p:txBody>
          </p:sp>
        </p:grpSp>
        <p:sp>
          <p:nvSpPr>
            <p:cNvPr id="60447" name="Rectangle 31"/>
            <p:cNvSpPr>
              <a:spLocks noChangeArrowheads="1"/>
            </p:cNvSpPr>
            <p:nvPr/>
          </p:nvSpPr>
          <p:spPr bwMode="auto">
            <a:xfrm>
              <a:off x="340" y="2205"/>
              <a:ext cx="1263" cy="233"/>
            </a:xfrm>
            <a:prstGeom prst="rect">
              <a:avLst/>
            </a:prstGeom>
            <a:noFill/>
            <a:ln w="9525">
              <a:noFill/>
              <a:miter lim="800000"/>
              <a:headEnd/>
              <a:tailEnd/>
            </a:ln>
            <a:effectLst/>
          </p:spPr>
          <p:txBody>
            <a:bodyPr wrap="none">
              <a:spAutoFit/>
            </a:bodyPr>
            <a:lstStyle/>
            <a:p>
              <a:r>
                <a:rPr lang="es-ES" dirty="0"/>
                <a:t>Señal </a:t>
              </a:r>
              <a:r>
                <a:rPr lang="es-ES" b="1" dirty="0"/>
                <a:t>modulante</a:t>
              </a:r>
              <a:endParaRPr lang="es-MX" b="1" dirty="0"/>
            </a:p>
          </p:txBody>
        </p:sp>
      </p:grpSp>
      <p:grpSp>
        <p:nvGrpSpPr>
          <p:cNvPr id="60481" name="Group 65"/>
          <p:cNvGrpSpPr>
            <a:grpSpLocks/>
          </p:cNvGrpSpPr>
          <p:nvPr/>
        </p:nvGrpSpPr>
        <p:grpSpPr bwMode="auto">
          <a:xfrm>
            <a:off x="323850" y="4149725"/>
            <a:ext cx="2808288" cy="1520825"/>
            <a:chOff x="204" y="2614"/>
            <a:chExt cx="1769" cy="958"/>
          </a:xfrm>
        </p:grpSpPr>
        <p:grpSp>
          <p:nvGrpSpPr>
            <p:cNvPr id="60424" name="Group 8"/>
            <p:cNvGrpSpPr>
              <a:grpSpLocks/>
            </p:cNvGrpSpPr>
            <p:nvPr/>
          </p:nvGrpSpPr>
          <p:grpSpPr bwMode="auto">
            <a:xfrm>
              <a:off x="204" y="2614"/>
              <a:ext cx="1769" cy="750"/>
              <a:chOff x="793" y="2432"/>
              <a:chExt cx="1724" cy="750"/>
            </a:xfrm>
          </p:grpSpPr>
          <p:sp>
            <p:nvSpPr>
              <p:cNvPr id="60425" name="AutoShape 9"/>
              <p:cNvSpPr>
                <a:spLocks noChangeAspect="1" noChangeArrowheads="1" noTextEdit="1"/>
              </p:cNvSpPr>
              <p:nvPr/>
            </p:nvSpPr>
            <p:spPr bwMode="auto">
              <a:xfrm>
                <a:off x="793" y="2432"/>
                <a:ext cx="1724" cy="750"/>
              </a:xfrm>
              <a:prstGeom prst="rect">
                <a:avLst/>
              </a:prstGeom>
              <a:noFill/>
              <a:ln w="9525">
                <a:noFill/>
                <a:miter lim="800000"/>
                <a:headEnd/>
                <a:tailEnd/>
              </a:ln>
            </p:spPr>
            <p:txBody>
              <a:bodyPr/>
              <a:lstStyle/>
              <a:p>
                <a:endParaRPr lang="es-ES"/>
              </a:p>
            </p:txBody>
          </p:sp>
          <p:sp>
            <p:nvSpPr>
              <p:cNvPr id="60426" name="Freeform 10"/>
              <p:cNvSpPr>
                <a:spLocks/>
              </p:cNvSpPr>
              <p:nvPr/>
            </p:nvSpPr>
            <p:spPr bwMode="auto">
              <a:xfrm>
                <a:off x="827" y="2495"/>
                <a:ext cx="325" cy="616"/>
              </a:xfrm>
              <a:custGeom>
                <a:avLst/>
                <a:gdLst/>
                <a:ahLst/>
                <a:cxnLst>
                  <a:cxn ang="0">
                    <a:pos x="4" y="142"/>
                  </a:cxn>
                  <a:cxn ang="0">
                    <a:pos x="9" y="44"/>
                  </a:cxn>
                  <a:cxn ang="0">
                    <a:pos x="14" y="0"/>
                  </a:cxn>
                  <a:cxn ang="0">
                    <a:pos x="19" y="26"/>
                  </a:cxn>
                  <a:cxn ang="0">
                    <a:pos x="23" y="142"/>
                  </a:cxn>
                  <a:cxn ang="0">
                    <a:pos x="28" y="428"/>
                  </a:cxn>
                  <a:cxn ang="0">
                    <a:pos x="33" y="571"/>
                  </a:cxn>
                  <a:cxn ang="0">
                    <a:pos x="38" y="616"/>
                  </a:cxn>
                  <a:cxn ang="0">
                    <a:pos x="43" y="571"/>
                  </a:cxn>
                  <a:cxn ang="0">
                    <a:pos x="52" y="357"/>
                  </a:cxn>
                  <a:cxn ang="0">
                    <a:pos x="57" y="107"/>
                  </a:cxn>
                  <a:cxn ang="0">
                    <a:pos x="62" y="8"/>
                  </a:cxn>
                  <a:cxn ang="0">
                    <a:pos x="67" y="8"/>
                  </a:cxn>
                  <a:cxn ang="0">
                    <a:pos x="71" y="98"/>
                  </a:cxn>
                  <a:cxn ang="0">
                    <a:pos x="81" y="383"/>
                  </a:cxn>
                  <a:cxn ang="0">
                    <a:pos x="86" y="544"/>
                  </a:cxn>
                  <a:cxn ang="0">
                    <a:pos x="91" y="607"/>
                  </a:cxn>
                  <a:cxn ang="0">
                    <a:pos x="95" y="598"/>
                  </a:cxn>
                  <a:cxn ang="0">
                    <a:pos x="100" y="526"/>
                  </a:cxn>
                  <a:cxn ang="0">
                    <a:pos x="105" y="285"/>
                  </a:cxn>
                  <a:cxn ang="0">
                    <a:pos x="110" y="89"/>
                  </a:cxn>
                  <a:cxn ang="0">
                    <a:pos x="114" y="8"/>
                  </a:cxn>
                  <a:cxn ang="0">
                    <a:pos x="119" y="8"/>
                  </a:cxn>
                  <a:cxn ang="0">
                    <a:pos x="124" y="71"/>
                  </a:cxn>
                  <a:cxn ang="0">
                    <a:pos x="129" y="285"/>
                  </a:cxn>
                  <a:cxn ang="0">
                    <a:pos x="138" y="517"/>
                  </a:cxn>
                  <a:cxn ang="0">
                    <a:pos x="143" y="607"/>
                  </a:cxn>
                  <a:cxn ang="0">
                    <a:pos x="148" y="598"/>
                  </a:cxn>
                  <a:cxn ang="0">
                    <a:pos x="153" y="500"/>
                  </a:cxn>
                  <a:cxn ang="0">
                    <a:pos x="158" y="196"/>
                  </a:cxn>
                  <a:cxn ang="0">
                    <a:pos x="167" y="44"/>
                  </a:cxn>
                  <a:cxn ang="0">
                    <a:pos x="167" y="0"/>
                  </a:cxn>
                  <a:cxn ang="0">
                    <a:pos x="172" y="35"/>
                  </a:cxn>
                  <a:cxn ang="0">
                    <a:pos x="177" y="160"/>
                  </a:cxn>
                  <a:cxn ang="0">
                    <a:pos x="186" y="517"/>
                  </a:cxn>
                  <a:cxn ang="0">
                    <a:pos x="191" y="598"/>
                  </a:cxn>
                  <a:cxn ang="0">
                    <a:pos x="196" y="607"/>
                  </a:cxn>
                  <a:cxn ang="0">
                    <a:pos x="201" y="553"/>
                  </a:cxn>
                  <a:cxn ang="0">
                    <a:pos x="205" y="383"/>
                  </a:cxn>
                  <a:cxn ang="0">
                    <a:pos x="215" y="107"/>
                  </a:cxn>
                  <a:cxn ang="0">
                    <a:pos x="220" y="17"/>
                  </a:cxn>
                  <a:cxn ang="0">
                    <a:pos x="225" y="8"/>
                  </a:cxn>
                  <a:cxn ang="0">
                    <a:pos x="229" y="80"/>
                  </a:cxn>
                  <a:cxn ang="0">
                    <a:pos x="234" y="250"/>
                  </a:cxn>
                  <a:cxn ang="0">
                    <a:pos x="239" y="517"/>
                  </a:cxn>
                  <a:cxn ang="0">
                    <a:pos x="244" y="598"/>
                  </a:cxn>
                  <a:cxn ang="0">
                    <a:pos x="249" y="607"/>
                  </a:cxn>
                  <a:cxn ang="0">
                    <a:pos x="253" y="535"/>
                  </a:cxn>
                  <a:cxn ang="0">
                    <a:pos x="263" y="241"/>
                  </a:cxn>
                  <a:cxn ang="0">
                    <a:pos x="268" y="71"/>
                  </a:cxn>
                  <a:cxn ang="0">
                    <a:pos x="272" y="0"/>
                  </a:cxn>
                  <a:cxn ang="0">
                    <a:pos x="277" y="17"/>
                  </a:cxn>
                  <a:cxn ang="0">
                    <a:pos x="277" y="98"/>
                  </a:cxn>
                  <a:cxn ang="0">
                    <a:pos x="287" y="339"/>
                  </a:cxn>
                  <a:cxn ang="0">
                    <a:pos x="292" y="508"/>
                  </a:cxn>
                  <a:cxn ang="0">
                    <a:pos x="296" y="589"/>
                  </a:cxn>
                  <a:cxn ang="0">
                    <a:pos x="301" y="616"/>
                  </a:cxn>
                  <a:cxn ang="0">
                    <a:pos x="306" y="562"/>
                  </a:cxn>
                  <a:cxn ang="0">
                    <a:pos x="311" y="392"/>
                  </a:cxn>
                  <a:cxn ang="0">
                    <a:pos x="316" y="142"/>
                  </a:cxn>
                  <a:cxn ang="0">
                    <a:pos x="320" y="35"/>
                  </a:cxn>
                  <a:cxn ang="0">
                    <a:pos x="325" y="0"/>
                  </a:cxn>
                </a:cxnLst>
                <a:rect l="0" t="0" r="r" b="b"/>
                <a:pathLst>
                  <a:path w="325" h="616">
                    <a:moveTo>
                      <a:pt x="0" y="303"/>
                    </a:moveTo>
                    <a:lnTo>
                      <a:pt x="0" y="285"/>
                    </a:lnTo>
                    <a:lnTo>
                      <a:pt x="0" y="267"/>
                    </a:lnTo>
                    <a:lnTo>
                      <a:pt x="4" y="232"/>
                    </a:lnTo>
                    <a:lnTo>
                      <a:pt x="4" y="214"/>
                    </a:lnTo>
                    <a:lnTo>
                      <a:pt x="4" y="196"/>
                    </a:lnTo>
                    <a:lnTo>
                      <a:pt x="4" y="160"/>
                    </a:lnTo>
                    <a:lnTo>
                      <a:pt x="4" y="142"/>
                    </a:lnTo>
                    <a:lnTo>
                      <a:pt x="4" y="133"/>
                    </a:lnTo>
                    <a:lnTo>
                      <a:pt x="4" y="116"/>
                    </a:lnTo>
                    <a:lnTo>
                      <a:pt x="9" y="98"/>
                    </a:lnTo>
                    <a:lnTo>
                      <a:pt x="9" y="89"/>
                    </a:lnTo>
                    <a:lnTo>
                      <a:pt x="9" y="71"/>
                    </a:lnTo>
                    <a:lnTo>
                      <a:pt x="9" y="62"/>
                    </a:lnTo>
                    <a:lnTo>
                      <a:pt x="9" y="53"/>
                    </a:lnTo>
                    <a:lnTo>
                      <a:pt x="9" y="44"/>
                    </a:lnTo>
                    <a:lnTo>
                      <a:pt x="9" y="35"/>
                    </a:lnTo>
                    <a:lnTo>
                      <a:pt x="9" y="26"/>
                    </a:lnTo>
                    <a:lnTo>
                      <a:pt x="9" y="17"/>
                    </a:lnTo>
                    <a:lnTo>
                      <a:pt x="9" y="8"/>
                    </a:lnTo>
                    <a:lnTo>
                      <a:pt x="14" y="8"/>
                    </a:lnTo>
                    <a:lnTo>
                      <a:pt x="14" y="0"/>
                    </a:lnTo>
                    <a:lnTo>
                      <a:pt x="14" y="0"/>
                    </a:lnTo>
                    <a:lnTo>
                      <a:pt x="14" y="0"/>
                    </a:lnTo>
                    <a:lnTo>
                      <a:pt x="14" y="0"/>
                    </a:lnTo>
                    <a:lnTo>
                      <a:pt x="14" y="0"/>
                    </a:lnTo>
                    <a:lnTo>
                      <a:pt x="14" y="0"/>
                    </a:lnTo>
                    <a:lnTo>
                      <a:pt x="14" y="8"/>
                    </a:lnTo>
                    <a:lnTo>
                      <a:pt x="14" y="8"/>
                    </a:lnTo>
                    <a:lnTo>
                      <a:pt x="19" y="17"/>
                    </a:lnTo>
                    <a:lnTo>
                      <a:pt x="19" y="26"/>
                    </a:lnTo>
                    <a:lnTo>
                      <a:pt x="19" y="26"/>
                    </a:lnTo>
                    <a:lnTo>
                      <a:pt x="19" y="35"/>
                    </a:lnTo>
                    <a:lnTo>
                      <a:pt x="19" y="53"/>
                    </a:lnTo>
                    <a:lnTo>
                      <a:pt x="19" y="62"/>
                    </a:lnTo>
                    <a:lnTo>
                      <a:pt x="19" y="71"/>
                    </a:lnTo>
                    <a:lnTo>
                      <a:pt x="19" y="80"/>
                    </a:lnTo>
                    <a:lnTo>
                      <a:pt x="19" y="116"/>
                    </a:lnTo>
                    <a:lnTo>
                      <a:pt x="23" y="125"/>
                    </a:lnTo>
                    <a:lnTo>
                      <a:pt x="23" y="142"/>
                    </a:lnTo>
                    <a:lnTo>
                      <a:pt x="23" y="178"/>
                    </a:lnTo>
                    <a:lnTo>
                      <a:pt x="23" y="250"/>
                    </a:lnTo>
                    <a:lnTo>
                      <a:pt x="23" y="267"/>
                    </a:lnTo>
                    <a:lnTo>
                      <a:pt x="28" y="285"/>
                    </a:lnTo>
                    <a:lnTo>
                      <a:pt x="28" y="321"/>
                    </a:lnTo>
                    <a:lnTo>
                      <a:pt x="28" y="392"/>
                    </a:lnTo>
                    <a:lnTo>
                      <a:pt x="28" y="410"/>
                    </a:lnTo>
                    <a:lnTo>
                      <a:pt x="28" y="428"/>
                    </a:lnTo>
                    <a:lnTo>
                      <a:pt x="33" y="464"/>
                    </a:lnTo>
                    <a:lnTo>
                      <a:pt x="33" y="482"/>
                    </a:lnTo>
                    <a:lnTo>
                      <a:pt x="33" y="500"/>
                    </a:lnTo>
                    <a:lnTo>
                      <a:pt x="33" y="526"/>
                    </a:lnTo>
                    <a:lnTo>
                      <a:pt x="33" y="535"/>
                    </a:lnTo>
                    <a:lnTo>
                      <a:pt x="33" y="553"/>
                    </a:lnTo>
                    <a:lnTo>
                      <a:pt x="33" y="562"/>
                    </a:lnTo>
                    <a:lnTo>
                      <a:pt x="33" y="571"/>
                    </a:lnTo>
                    <a:lnTo>
                      <a:pt x="38" y="580"/>
                    </a:lnTo>
                    <a:lnTo>
                      <a:pt x="38" y="589"/>
                    </a:lnTo>
                    <a:lnTo>
                      <a:pt x="38" y="598"/>
                    </a:lnTo>
                    <a:lnTo>
                      <a:pt x="38" y="607"/>
                    </a:lnTo>
                    <a:lnTo>
                      <a:pt x="38" y="607"/>
                    </a:lnTo>
                    <a:lnTo>
                      <a:pt x="38" y="616"/>
                    </a:lnTo>
                    <a:lnTo>
                      <a:pt x="38" y="616"/>
                    </a:lnTo>
                    <a:lnTo>
                      <a:pt x="38" y="616"/>
                    </a:lnTo>
                    <a:lnTo>
                      <a:pt x="38" y="616"/>
                    </a:lnTo>
                    <a:lnTo>
                      <a:pt x="43" y="616"/>
                    </a:lnTo>
                    <a:lnTo>
                      <a:pt x="43" y="607"/>
                    </a:lnTo>
                    <a:lnTo>
                      <a:pt x="43" y="607"/>
                    </a:lnTo>
                    <a:lnTo>
                      <a:pt x="43" y="598"/>
                    </a:lnTo>
                    <a:lnTo>
                      <a:pt x="43" y="589"/>
                    </a:lnTo>
                    <a:lnTo>
                      <a:pt x="43" y="580"/>
                    </a:lnTo>
                    <a:lnTo>
                      <a:pt x="43" y="571"/>
                    </a:lnTo>
                    <a:lnTo>
                      <a:pt x="43" y="562"/>
                    </a:lnTo>
                    <a:lnTo>
                      <a:pt x="47" y="544"/>
                    </a:lnTo>
                    <a:lnTo>
                      <a:pt x="47" y="517"/>
                    </a:lnTo>
                    <a:lnTo>
                      <a:pt x="47" y="500"/>
                    </a:lnTo>
                    <a:lnTo>
                      <a:pt x="47" y="491"/>
                    </a:lnTo>
                    <a:lnTo>
                      <a:pt x="47" y="455"/>
                    </a:lnTo>
                    <a:lnTo>
                      <a:pt x="52" y="375"/>
                    </a:lnTo>
                    <a:lnTo>
                      <a:pt x="52" y="357"/>
                    </a:lnTo>
                    <a:lnTo>
                      <a:pt x="52" y="339"/>
                    </a:lnTo>
                    <a:lnTo>
                      <a:pt x="52" y="294"/>
                    </a:lnTo>
                    <a:lnTo>
                      <a:pt x="57" y="214"/>
                    </a:lnTo>
                    <a:lnTo>
                      <a:pt x="57" y="196"/>
                    </a:lnTo>
                    <a:lnTo>
                      <a:pt x="57" y="178"/>
                    </a:lnTo>
                    <a:lnTo>
                      <a:pt x="57" y="142"/>
                    </a:lnTo>
                    <a:lnTo>
                      <a:pt x="57" y="125"/>
                    </a:lnTo>
                    <a:lnTo>
                      <a:pt x="57" y="107"/>
                    </a:lnTo>
                    <a:lnTo>
                      <a:pt x="62" y="80"/>
                    </a:lnTo>
                    <a:lnTo>
                      <a:pt x="62" y="62"/>
                    </a:lnTo>
                    <a:lnTo>
                      <a:pt x="62" y="53"/>
                    </a:lnTo>
                    <a:lnTo>
                      <a:pt x="62" y="44"/>
                    </a:lnTo>
                    <a:lnTo>
                      <a:pt x="62" y="35"/>
                    </a:lnTo>
                    <a:lnTo>
                      <a:pt x="62" y="26"/>
                    </a:lnTo>
                    <a:lnTo>
                      <a:pt x="62" y="17"/>
                    </a:lnTo>
                    <a:lnTo>
                      <a:pt x="62" y="8"/>
                    </a:lnTo>
                    <a:lnTo>
                      <a:pt x="62" y="8"/>
                    </a:lnTo>
                    <a:lnTo>
                      <a:pt x="67" y="0"/>
                    </a:lnTo>
                    <a:lnTo>
                      <a:pt x="67" y="0"/>
                    </a:lnTo>
                    <a:lnTo>
                      <a:pt x="67" y="0"/>
                    </a:lnTo>
                    <a:lnTo>
                      <a:pt x="67" y="0"/>
                    </a:lnTo>
                    <a:lnTo>
                      <a:pt x="67" y="0"/>
                    </a:lnTo>
                    <a:lnTo>
                      <a:pt x="67" y="8"/>
                    </a:lnTo>
                    <a:lnTo>
                      <a:pt x="67" y="8"/>
                    </a:lnTo>
                    <a:lnTo>
                      <a:pt x="67" y="17"/>
                    </a:lnTo>
                    <a:lnTo>
                      <a:pt x="67" y="26"/>
                    </a:lnTo>
                    <a:lnTo>
                      <a:pt x="71" y="26"/>
                    </a:lnTo>
                    <a:lnTo>
                      <a:pt x="71" y="35"/>
                    </a:lnTo>
                    <a:lnTo>
                      <a:pt x="71" y="53"/>
                    </a:lnTo>
                    <a:lnTo>
                      <a:pt x="71" y="62"/>
                    </a:lnTo>
                    <a:lnTo>
                      <a:pt x="71" y="71"/>
                    </a:lnTo>
                    <a:lnTo>
                      <a:pt x="71" y="98"/>
                    </a:lnTo>
                    <a:lnTo>
                      <a:pt x="71" y="116"/>
                    </a:lnTo>
                    <a:lnTo>
                      <a:pt x="71" y="125"/>
                    </a:lnTo>
                    <a:lnTo>
                      <a:pt x="76" y="160"/>
                    </a:lnTo>
                    <a:lnTo>
                      <a:pt x="76" y="232"/>
                    </a:lnTo>
                    <a:lnTo>
                      <a:pt x="76" y="250"/>
                    </a:lnTo>
                    <a:lnTo>
                      <a:pt x="76" y="267"/>
                    </a:lnTo>
                    <a:lnTo>
                      <a:pt x="76" y="303"/>
                    </a:lnTo>
                    <a:lnTo>
                      <a:pt x="81" y="383"/>
                    </a:lnTo>
                    <a:lnTo>
                      <a:pt x="81" y="401"/>
                    </a:lnTo>
                    <a:lnTo>
                      <a:pt x="81" y="419"/>
                    </a:lnTo>
                    <a:lnTo>
                      <a:pt x="81" y="455"/>
                    </a:lnTo>
                    <a:lnTo>
                      <a:pt x="81" y="473"/>
                    </a:lnTo>
                    <a:lnTo>
                      <a:pt x="86" y="482"/>
                    </a:lnTo>
                    <a:lnTo>
                      <a:pt x="86" y="517"/>
                    </a:lnTo>
                    <a:lnTo>
                      <a:pt x="86" y="526"/>
                    </a:lnTo>
                    <a:lnTo>
                      <a:pt x="86" y="544"/>
                    </a:lnTo>
                    <a:lnTo>
                      <a:pt x="86" y="553"/>
                    </a:lnTo>
                    <a:lnTo>
                      <a:pt x="86" y="562"/>
                    </a:lnTo>
                    <a:lnTo>
                      <a:pt x="86" y="571"/>
                    </a:lnTo>
                    <a:lnTo>
                      <a:pt x="86" y="580"/>
                    </a:lnTo>
                    <a:lnTo>
                      <a:pt x="91" y="589"/>
                    </a:lnTo>
                    <a:lnTo>
                      <a:pt x="91" y="598"/>
                    </a:lnTo>
                    <a:lnTo>
                      <a:pt x="91" y="607"/>
                    </a:lnTo>
                    <a:lnTo>
                      <a:pt x="91" y="607"/>
                    </a:lnTo>
                    <a:lnTo>
                      <a:pt x="91" y="616"/>
                    </a:lnTo>
                    <a:lnTo>
                      <a:pt x="91" y="616"/>
                    </a:lnTo>
                    <a:lnTo>
                      <a:pt x="91" y="616"/>
                    </a:lnTo>
                    <a:lnTo>
                      <a:pt x="91" y="616"/>
                    </a:lnTo>
                    <a:lnTo>
                      <a:pt x="91" y="616"/>
                    </a:lnTo>
                    <a:lnTo>
                      <a:pt x="91" y="607"/>
                    </a:lnTo>
                    <a:lnTo>
                      <a:pt x="95" y="607"/>
                    </a:lnTo>
                    <a:lnTo>
                      <a:pt x="95" y="598"/>
                    </a:lnTo>
                    <a:lnTo>
                      <a:pt x="95" y="598"/>
                    </a:lnTo>
                    <a:lnTo>
                      <a:pt x="95" y="589"/>
                    </a:lnTo>
                    <a:lnTo>
                      <a:pt x="95" y="580"/>
                    </a:lnTo>
                    <a:lnTo>
                      <a:pt x="95" y="571"/>
                    </a:lnTo>
                    <a:lnTo>
                      <a:pt x="95" y="562"/>
                    </a:lnTo>
                    <a:lnTo>
                      <a:pt x="95" y="553"/>
                    </a:lnTo>
                    <a:lnTo>
                      <a:pt x="95" y="535"/>
                    </a:lnTo>
                    <a:lnTo>
                      <a:pt x="100" y="526"/>
                    </a:lnTo>
                    <a:lnTo>
                      <a:pt x="100" y="500"/>
                    </a:lnTo>
                    <a:lnTo>
                      <a:pt x="100" y="482"/>
                    </a:lnTo>
                    <a:lnTo>
                      <a:pt x="100" y="464"/>
                    </a:lnTo>
                    <a:lnTo>
                      <a:pt x="100" y="428"/>
                    </a:lnTo>
                    <a:lnTo>
                      <a:pt x="100" y="410"/>
                    </a:lnTo>
                    <a:lnTo>
                      <a:pt x="100" y="392"/>
                    </a:lnTo>
                    <a:lnTo>
                      <a:pt x="105" y="357"/>
                    </a:lnTo>
                    <a:lnTo>
                      <a:pt x="105" y="285"/>
                    </a:lnTo>
                    <a:lnTo>
                      <a:pt x="105" y="267"/>
                    </a:lnTo>
                    <a:lnTo>
                      <a:pt x="105" y="250"/>
                    </a:lnTo>
                    <a:lnTo>
                      <a:pt x="105" y="214"/>
                    </a:lnTo>
                    <a:lnTo>
                      <a:pt x="110" y="142"/>
                    </a:lnTo>
                    <a:lnTo>
                      <a:pt x="110" y="125"/>
                    </a:lnTo>
                    <a:lnTo>
                      <a:pt x="110" y="116"/>
                    </a:lnTo>
                    <a:lnTo>
                      <a:pt x="110" y="98"/>
                    </a:lnTo>
                    <a:lnTo>
                      <a:pt x="110" y="89"/>
                    </a:lnTo>
                    <a:lnTo>
                      <a:pt x="110" y="71"/>
                    </a:lnTo>
                    <a:lnTo>
                      <a:pt x="110" y="62"/>
                    </a:lnTo>
                    <a:lnTo>
                      <a:pt x="114" y="53"/>
                    </a:lnTo>
                    <a:lnTo>
                      <a:pt x="114" y="44"/>
                    </a:lnTo>
                    <a:lnTo>
                      <a:pt x="114" y="35"/>
                    </a:lnTo>
                    <a:lnTo>
                      <a:pt x="114" y="26"/>
                    </a:lnTo>
                    <a:lnTo>
                      <a:pt x="114" y="17"/>
                    </a:lnTo>
                    <a:lnTo>
                      <a:pt x="114" y="8"/>
                    </a:lnTo>
                    <a:lnTo>
                      <a:pt x="114" y="8"/>
                    </a:lnTo>
                    <a:lnTo>
                      <a:pt x="114" y="0"/>
                    </a:lnTo>
                    <a:lnTo>
                      <a:pt x="114" y="0"/>
                    </a:lnTo>
                    <a:lnTo>
                      <a:pt x="119" y="0"/>
                    </a:lnTo>
                    <a:lnTo>
                      <a:pt x="119" y="0"/>
                    </a:lnTo>
                    <a:lnTo>
                      <a:pt x="119" y="0"/>
                    </a:lnTo>
                    <a:lnTo>
                      <a:pt x="119" y="0"/>
                    </a:lnTo>
                    <a:lnTo>
                      <a:pt x="119" y="8"/>
                    </a:lnTo>
                    <a:lnTo>
                      <a:pt x="119" y="8"/>
                    </a:lnTo>
                    <a:lnTo>
                      <a:pt x="119" y="17"/>
                    </a:lnTo>
                    <a:lnTo>
                      <a:pt x="119" y="26"/>
                    </a:lnTo>
                    <a:lnTo>
                      <a:pt x="119" y="26"/>
                    </a:lnTo>
                    <a:lnTo>
                      <a:pt x="119" y="35"/>
                    </a:lnTo>
                    <a:lnTo>
                      <a:pt x="124" y="44"/>
                    </a:lnTo>
                    <a:lnTo>
                      <a:pt x="124" y="62"/>
                    </a:lnTo>
                    <a:lnTo>
                      <a:pt x="124" y="71"/>
                    </a:lnTo>
                    <a:lnTo>
                      <a:pt x="124" y="80"/>
                    </a:lnTo>
                    <a:lnTo>
                      <a:pt x="124" y="98"/>
                    </a:lnTo>
                    <a:lnTo>
                      <a:pt x="124" y="125"/>
                    </a:lnTo>
                    <a:lnTo>
                      <a:pt x="124" y="142"/>
                    </a:lnTo>
                    <a:lnTo>
                      <a:pt x="124" y="160"/>
                    </a:lnTo>
                    <a:lnTo>
                      <a:pt x="129" y="187"/>
                    </a:lnTo>
                    <a:lnTo>
                      <a:pt x="129" y="258"/>
                    </a:lnTo>
                    <a:lnTo>
                      <a:pt x="129" y="285"/>
                    </a:lnTo>
                    <a:lnTo>
                      <a:pt x="129" y="303"/>
                    </a:lnTo>
                    <a:lnTo>
                      <a:pt x="129" y="339"/>
                    </a:lnTo>
                    <a:lnTo>
                      <a:pt x="134" y="410"/>
                    </a:lnTo>
                    <a:lnTo>
                      <a:pt x="134" y="428"/>
                    </a:lnTo>
                    <a:lnTo>
                      <a:pt x="134" y="446"/>
                    </a:lnTo>
                    <a:lnTo>
                      <a:pt x="134" y="482"/>
                    </a:lnTo>
                    <a:lnTo>
                      <a:pt x="134" y="500"/>
                    </a:lnTo>
                    <a:lnTo>
                      <a:pt x="138" y="517"/>
                    </a:lnTo>
                    <a:lnTo>
                      <a:pt x="138" y="544"/>
                    </a:lnTo>
                    <a:lnTo>
                      <a:pt x="138" y="553"/>
                    </a:lnTo>
                    <a:lnTo>
                      <a:pt x="138" y="562"/>
                    </a:lnTo>
                    <a:lnTo>
                      <a:pt x="138" y="580"/>
                    </a:lnTo>
                    <a:lnTo>
                      <a:pt x="138" y="589"/>
                    </a:lnTo>
                    <a:lnTo>
                      <a:pt x="138" y="598"/>
                    </a:lnTo>
                    <a:lnTo>
                      <a:pt x="138" y="598"/>
                    </a:lnTo>
                    <a:lnTo>
                      <a:pt x="143" y="607"/>
                    </a:lnTo>
                    <a:lnTo>
                      <a:pt x="143" y="607"/>
                    </a:lnTo>
                    <a:lnTo>
                      <a:pt x="143" y="616"/>
                    </a:lnTo>
                    <a:lnTo>
                      <a:pt x="143" y="616"/>
                    </a:lnTo>
                    <a:lnTo>
                      <a:pt x="143" y="616"/>
                    </a:lnTo>
                    <a:lnTo>
                      <a:pt x="143" y="616"/>
                    </a:lnTo>
                    <a:lnTo>
                      <a:pt x="143" y="607"/>
                    </a:lnTo>
                    <a:lnTo>
                      <a:pt x="143" y="607"/>
                    </a:lnTo>
                    <a:lnTo>
                      <a:pt x="148" y="598"/>
                    </a:lnTo>
                    <a:lnTo>
                      <a:pt x="148" y="598"/>
                    </a:lnTo>
                    <a:lnTo>
                      <a:pt x="148" y="589"/>
                    </a:lnTo>
                    <a:lnTo>
                      <a:pt x="148" y="580"/>
                    </a:lnTo>
                    <a:lnTo>
                      <a:pt x="148" y="571"/>
                    </a:lnTo>
                    <a:lnTo>
                      <a:pt x="148" y="553"/>
                    </a:lnTo>
                    <a:lnTo>
                      <a:pt x="148" y="544"/>
                    </a:lnTo>
                    <a:lnTo>
                      <a:pt x="148" y="535"/>
                    </a:lnTo>
                    <a:lnTo>
                      <a:pt x="153" y="500"/>
                    </a:lnTo>
                    <a:lnTo>
                      <a:pt x="153" y="482"/>
                    </a:lnTo>
                    <a:lnTo>
                      <a:pt x="153" y="473"/>
                    </a:lnTo>
                    <a:lnTo>
                      <a:pt x="153" y="428"/>
                    </a:lnTo>
                    <a:lnTo>
                      <a:pt x="153" y="357"/>
                    </a:lnTo>
                    <a:lnTo>
                      <a:pt x="158" y="339"/>
                    </a:lnTo>
                    <a:lnTo>
                      <a:pt x="158" y="312"/>
                    </a:lnTo>
                    <a:lnTo>
                      <a:pt x="158" y="276"/>
                    </a:lnTo>
                    <a:lnTo>
                      <a:pt x="158" y="196"/>
                    </a:lnTo>
                    <a:lnTo>
                      <a:pt x="158" y="178"/>
                    </a:lnTo>
                    <a:lnTo>
                      <a:pt x="162" y="160"/>
                    </a:lnTo>
                    <a:lnTo>
                      <a:pt x="162" y="125"/>
                    </a:lnTo>
                    <a:lnTo>
                      <a:pt x="162" y="107"/>
                    </a:lnTo>
                    <a:lnTo>
                      <a:pt x="162" y="89"/>
                    </a:lnTo>
                    <a:lnTo>
                      <a:pt x="162" y="62"/>
                    </a:lnTo>
                    <a:lnTo>
                      <a:pt x="162" y="53"/>
                    </a:lnTo>
                    <a:lnTo>
                      <a:pt x="167" y="44"/>
                    </a:lnTo>
                    <a:lnTo>
                      <a:pt x="167" y="35"/>
                    </a:lnTo>
                    <a:lnTo>
                      <a:pt x="167" y="26"/>
                    </a:lnTo>
                    <a:lnTo>
                      <a:pt x="167" y="17"/>
                    </a:lnTo>
                    <a:lnTo>
                      <a:pt x="167" y="8"/>
                    </a:lnTo>
                    <a:lnTo>
                      <a:pt x="167" y="8"/>
                    </a:lnTo>
                    <a:lnTo>
                      <a:pt x="167" y="0"/>
                    </a:lnTo>
                    <a:lnTo>
                      <a:pt x="167" y="0"/>
                    </a:lnTo>
                    <a:lnTo>
                      <a:pt x="167" y="0"/>
                    </a:lnTo>
                    <a:lnTo>
                      <a:pt x="172" y="0"/>
                    </a:lnTo>
                    <a:lnTo>
                      <a:pt x="172" y="0"/>
                    </a:lnTo>
                    <a:lnTo>
                      <a:pt x="172" y="0"/>
                    </a:lnTo>
                    <a:lnTo>
                      <a:pt x="172" y="8"/>
                    </a:lnTo>
                    <a:lnTo>
                      <a:pt x="172" y="8"/>
                    </a:lnTo>
                    <a:lnTo>
                      <a:pt x="172" y="17"/>
                    </a:lnTo>
                    <a:lnTo>
                      <a:pt x="172" y="26"/>
                    </a:lnTo>
                    <a:lnTo>
                      <a:pt x="172" y="35"/>
                    </a:lnTo>
                    <a:lnTo>
                      <a:pt x="172" y="44"/>
                    </a:lnTo>
                    <a:lnTo>
                      <a:pt x="172" y="53"/>
                    </a:lnTo>
                    <a:lnTo>
                      <a:pt x="177" y="62"/>
                    </a:lnTo>
                    <a:lnTo>
                      <a:pt x="177" y="80"/>
                    </a:lnTo>
                    <a:lnTo>
                      <a:pt x="177" y="107"/>
                    </a:lnTo>
                    <a:lnTo>
                      <a:pt x="177" y="116"/>
                    </a:lnTo>
                    <a:lnTo>
                      <a:pt x="177" y="133"/>
                    </a:lnTo>
                    <a:lnTo>
                      <a:pt x="177" y="160"/>
                    </a:lnTo>
                    <a:lnTo>
                      <a:pt x="182" y="232"/>
                    </a:lnTo>
                    <a:lnTo>
                      <a:pt x="186" y="383"/>
                    </a:lnTo>
                    <a:lnTo>
                      <a:pt x="186" y="401"/>
                    </a:lnTo>
                    <a:lnTo>
                      <a:pt x="186" y="419"/>
                    </a:lnTo>
                    <a:lnTo>
                      <a:pt x="186" y="455"/>
                    </a:lnTo>
                    <a:lnTo>
                      <a:pt x="186" y="473"/>
                    </a:lnTo>
                    <a:lnTo>
                      <a:pt x="186" y="491"/>
                    </a:lnTo>
                    <a:lnTo>
                      <a:pt x="186" y="517"/>
                    </a:lnTo>
                    <a:lnTo>
                      <a:pt x="191" y="526"/>
                    </a:lnTo>
                    <a:lnTo>
                      <a:pt x="191" y="544"/>
                    </a:lnTo>
                    <a:lnTo>
                      <a:pt x="191" y="553"/>
                    </a:lnTo>
                    <a:lnTo>
                      <a:pt x="191" y="562"/>
                    </a:lnTo>
                    <a:lnTo>
                      <a:pt x="191" y="571"/>
                    </a:lnTo>
                    <a:lnTo>
                      <a:pt x="191" y="580"/>
                    </a:lnTo>
                    <a:lnTo>
                      <a:pt x="191" y="589"/>
                    </a:lnTo>
                    <a:lnTo>
                      <a:pt x="191" y="598"/>
                    </a:lnTo>
                    <a:lnTo>
                      <a:pt x="191" y="607"/>
                    </a:lnTo>
                    <a:lnTo>
                      <a:pt x="191" y="607"/>
                    </a:lnTo>
                    <a:lnTo>
                      <a:pt x="196" y="616"/>
                    </a:lnTo>
                    <a:lnTo>
                      <a:pt x="196" y="616"/>
                    </a:lnTo>
                    <a:lnTo>
                      <a:pt x="196" y="616"/>
                    </a:lnTo>
                    <a:lnTo>
                      <a:pt x="196" y="616"/>
                    </a:lnTo>
                    <a:lnTo>
                      <a:pt x="196" y="616"/>
                    </a:lnTo>
                    <a:lnTo>
                      <a:pt x="196" y="607"/>
                    </a:lnTo>
                    <a:lnTo>
                      <a:pt x="196" y="607"/>
                    </a:lnTo>
                    <a:lnTo>
                      <a:pt x="196" y="598"/>
                    </a:lnTo>
                    <a:lnTo>
                      <a:pt x="196" y="598"/>
                    </a:lnTo>
                    <a:lnTo>
                      <a:pt x="201" y="589"/>
                    </a:lnTo>
                    <a:lnTo>
                      <a:pt x="201" y="580"/>
                    </a:lnTo>
                    <a:lnTo>
                      <a:pt x="201" y="571"/>
                    </a:lnTo>
                    <a:lnTo>
                      <a:pt x="201" y="562"/>
                    </a:lnTo>
                    <a:lnTo>
                      <a:pt x="201" y="553"/>
                    </a:lnTo>
                    <a:lnTo>
                      <a:pt x="201" y="535"/>
                    </a:lnTo>
                    <a:lnTo>
                      <a:pt x="201" y="526"/>
                    </a:lnTo>
                    <a:lnTo>
                      <a:pt x="201" y="491"/>
                    </a:lnTo>
                    <a:lnTo>
                      <a:pt x="205" y="473"/>
                    </a:lnTo>
                    <a:lnTo>
                      <a:pt x="205" y="455"/>
                    </a:lnTo>
                    <a:lnTo>
                      <a:pt x="205" y="419"/>
                    </a:lnTo>
                    <a:lnTo>
                      <a:pt x="205" y="401"/>
                    </a:lnTo>
                    <a:lnTo>
                      <a:pt x="205" y="383"/>
                    </a:lnTo>
                    <a:lnTo>
                      <a:pt x="205" y="339"/>
                    </a:lnTo>
                    <a:lnTo>
                      <a:pt x="210" y="258"/>
                    </a:lnTo>
                    <a:lnTo>
                      <a:pt x="210" y="241"/>
                    </a:lnTo>
                    <a:lnTo>
                      <a:pt x="210" y="223"/>
                    </a:lnTo>
                    <a:lnTo>
                      <a:pt x="210" y="178"/>
                    </a:lnTo>
                    <a:lnTo>
                      <a:pt x="210" y="160"/>
                    </a:lnTo>
                    <a:lnTo>
                      <a:pt x="215" y="142"/>
                    </a:lnTo>
                    <a:lnTo>
                      <a:pt x="215" y="107"/>
                    </a:lnTo>
                    <a:lnTo>
                      <a:pt x="215" y="98"/>
                    </a:lnTo>
                    <a:lnTo>
                      <a:pt x="215" y="80"/>
                    </a:lnTo>
                    <a:lnTo>
                      <a:pt x="215" y="71"/>
                    </a:lnTo>
                    <a:lnTo>
                      <a:pt x="215" y="53"/>
                    </a:lnTo>
                    <a:lnTo>
                      <a:pt x="215" y="44"/>
                    </a:lnTo>
                    <a:lnTo>
                      <a:pt x="215" y="35"/>
                    </a:lnTo>
                    <a:lnTo>
                      <a:pt x="220" y="26"/>
                    </a:lnTo>
                    <a:lnTo>
                      <a:pt x="220" y="17"/>
                    </a:lnTo>
                    <a:lnTo>
                      <a:pt x="220" y="8"/>
                    </a:lnTo>
                    <a:lnTo>
                      <a:pt x="220" y="8"/>
                    </a:lnTo>
                    <a:lnTo>
                      <a:pt x="220" y="0"/>
                    </a:lnTo>
                    <a:lnTo>
                      <a:pt x="220" y="0"/>
                    </a:lnTo>
                    <a:lnTo>
                      <a:pt x="220" y="0"/>
                    </a:lnTo>
                    <a:lnTo>
                      <a:pt x="220" y="0"/>
                    </a:lnTo>
                    <a:lnTo>
                      <a:pt x="220" y="0"/>
                    </a:lnTo>
                    <a:lnTo>
                      <a:pt x="225" y="8"/>
                    </a:lnTo>
                    <a:lnTo>
                      <a:pt x="225" y="8"/>
                    </a:lnTo>
                    <a:lnTo>
                      <a:pt x="225" y="17"/>
                    </a:lnTo>
                    <a:lnTo>
                      <a:pt x="225" y="26"/>
                    </a:lnTo>
                    <a:lnTo>
                      <a:pt x="225" y="26"/>
                    </a:lnTo>
                    <a:lnTo>
                      <a:pt x="225" y="44"/>
                    </a:lnTo>
                    <a:lnTo>
                      <a:pt x="225" y="53"/>
                    </a:lnTo>
                    <a:lnTo>
                      <a:pt x="225" y="62"/>
                    </a:lnTo>
                    <a:lnTo>
                      <a:pt x="229" y="80"/>
                    </a:lnTo>
                    <a:lnTo>
                      <a:pt x="229" y="89"/>
                    </a:lnTo>
                    <a:lnTo>
                      <a:pt x="229" y="107"/>
                    </a:lnTo>
                    <a:lnTo>
                      <a:pt x="229" y="142"/>
                    </a:lnTo>
                    <a:lnTo>
                      <a:pt x="229" y="160"/>
                    </a:lnTo>
                    <a:lnTo>
                      <a:pt x="229" y="178"/>
                    </a:lnTo>
                    <a:lnTo>
                      <a:pt x="229" y="214"/>
                    </a:lnTo>
                    <a:lnTo>
                      <a:pt x="234" y="232"/>
                    </a:lnTo>
                    <a:lnTo>
                      <a:pt x="234" y="250"/>
                    </a:lnTo>
                    <a:lnTo>
                      <a:pt x="234" y="294"/>
                    </a:lnTo>
                    <a:lnTo>
                      <a:pt x="234" y="375"/>
                    </a:lnTo>
                    <a:lnTo>
                      <a:pt x="234" y="392"/>
                    </a:lnTo>
                    <a:lnTo>
                      <a:pt x="239" y="410"/>
                    </a:lnTo>
                    <a:lnTo>
                      <a:pt x="239" y="446"/>
                    </a:lnTo>
                    <a:lnTo>
                      <a:pt x="239" y="464"/>
                    </a:lnTo>
                    <a:lnTo>
                      <a:pt x="239" y="482"/>
                    </a:lnTo>
                    <a:lnTo>
                      <a:pt x="239" y="517"/>
                    </a:lnTo>
                    <a:lnTo>
                      <a:pt x="239" y="526"/>
                    </a:lnTo>
                    <a:lnTo>
                      <a:pt x="239" y="544"/>
                    </a:lnTo>
                    <a:lnTo>
                      <a:pt x="244" y="553"/>
                    </a:lnTo>
                    <a:lnTo>
                      <a:pt x="244" y="571"/>
                    </a:lnTo>
                    <a:lnTo>
                      <a:pt x="244" y="580"/>
                    </a:lnTo>
                    <a:lnTo>
                      <a:pt x="244" y="589"/>
                    </a:lnTo>
                    <a:lnTo>
                      <a:pt x="244" y="598"/>
                    </a:lnTo>
                    <a:lnTo>
                      <a:pt x="244" y="598"/>
                    </a:lnTo>
                    <a:lnTo>
                      <a:pt x="244" y="607"/>
                    </a:lnTo>
                    <a:lnTo>
                      <a:pt x="244" y="607"/>
                    </a:lnTo>
                    <a:lnTo>
                      <a:pt x="244" y="616"/>
                    </a:lnTo>
                    <a:lnTo>
                      <a:pt x="249" y="616"/>
                    </a:lnTo>
                    <a:lnTo>
                      <a:pt x="249" y="616"/>
                    </a:lnTo>
                    <a:lnTo>
                      <a:pt x="249" y="616"/>
                    </a:lnTo>
                    <a:lnTo>
                      <a:pt x="249" y="607"/>
                    </a:lnTo>
                    <a:lnTo>
                      <a:pt x="249" y="607"/>
                    </a:lnTo>
                    <a:lnTo>
                      <a:pt x="249" y="598"/>
                    </a:lnTo>
                    <a:lnTo>
                      <a:pt x="249" y="598"/>
                    </a:lnTo>
                    <a:lnTo>
                      <a:pt x="249" y="589"/>
                    </a:lnTo>
                    <a:lnTo>
                      <a:pt x="253" y="580"/>
                    </a:lnTo>
                    <a:lnTo>
                      <a:pt x="253" y="571"/>
                    </a:lnTo>
                    <a:lnTo>
                      <a:pt x="253" y="562"/>
                    </a:lnTo>
                    <a:lnTo>
                      <a:pt x="253" y="544"/>
                    </a:lnTo>
                    <a:lnTo>
                      <a:pt x="253" y="535"/>
                    </a:lnTo>
                    <a:lnTo>
                      <a:pt x="253" y="517"/>
                    </a:lnTo>
                    <a:lnTo>
                      <a:pt x="253" y="500"/>
                    </a:lnTo>
                    <a:lnTo>
                      <a:pt x="253" y="473"/>
                    </a:lnTo>
                    <a:lnTo>
                      <a:pt x="258" y="401"/>
                    </a:lnTo>
                    <a:lnTo>
                      <a:pt x="258" y="375"/>
                    </a:lnTo>
                    <a:lnTo>
                      <a:pt x="258" y="357"/>
                    </a:lnTo>
                    <a:lnTo>
                      <a:pt x="258" y="321"/>
                    </a:lnTo>
                    <a:lnTo>
                      <a:pt x="263" y="241"/>
                    </a:lnTo>
                    <a:lnTo>
                      <a:pt x="263" y="214"/>
                    </a:lnTo>
                    <a:lnTo>
                      <a:pt x="263" y="196"/>
                    </a:lnTo>
                    <a:lnTo>
                      <a:pt x="263" y="160"/>
                    </a:lnTo>
                    <a:lnTo>
                      <a:pt x="263" y="142"/>
                    </a:lnTo>
                    <a:lnTo>
                      <a:pt x="263" y="125"/>
                    </a:lnTo>
                    <a:lnTo>
                      <a:pt x="268" y="98"/>
                    </a:lnTo>
                    <a:lnTo>
                      <a:pt x="268" y="80"/>
                    </a:lnTo>
                    <a:lnTo>
                      <a:pt x="268" y="71"/>
                    </a:lnTo>
                    <a:lnTo>
                      <a:pt x="268" y="53"/>
                    </a:lnTo>
                    <a:lnTo>
                      <a:pt x="268" y="44"/>
                    </a:lnTo>
                    <a:lnTo>
                      <a:pt x="268" y="35"/>
                    </a:lnTo>
                    <a:lnTo>
                      <a:pt x="268" y="26"/>
                    </a:lnTo>
                    <a:lnTo>
                      <a:pt x="268" y="17"/>
                    </a:lnTo>
                    <a:lnTo>
                      <a:pt x="272" y="8"/>
                    </a:lnTo>
                    <a:lnTo>
                      <a:pt x="272" y="8"/>
                    </a:lnTo>
                    <a:lnTo>
                      <a:pt x="272" y="0"/>
                    </a:lnTo>
                    <a:lnTo>
                      <a:pt x="272" y="0"/>
                    </a:lnTo>
                    <a:lnTo>
                      <a:pt x="272" y="0"/>
                    </a:lnTo>
                    <a:lnTo>
                      <a:pt x="272" y="0"/>
                    </a:lnTo>
                    <a:lnTo>
                      <a:pt x="272" y="0"/>
                    </a:lnTo>
                    <a:lnTo>
                      <a:pt x="272" y="0"/>
                    </a:lnTo>
                    <a:lnTo>
                      <a:pt x="272" y="8"/>
                    </a:lnTo>
                    <a:lnTo>
                      <a:pt x="277" y="8"/>
                    </a:lnTo>
                    <a:lnTo>
                      <a:pt x="277" y="17"/>
                    </a:lnTo>
                    <a:lnTo>
                      <a:pt x="277" y="17"/>
                    </a:lnTo>
                    <a:lnTo>
                      <a:pt x="277" y="26"/>
                    </a:lnTo>
                    <a:lnTo>
                      <a:pt x="277" y="35"/>
                    </a:lnTo>
                    <a:lnTo>
                      <a:pt x="277" y="44"/>
                    </a:lnTo>
                    <a:lnTo>
                      <a:pt x="277" y="53"/>
                    </a:lnTo>
                    <a:lnTo>
                      <a:pt x="277" y="71"/>
                    </a:lnTo>
                    <a:lnTo>
                      <a:pt x="277" y="80"/>
                    </a:lnTo>
                    <a:lnTo>
                      <a:pt x="277" y="98"/>
                    </a:lnTo>
                    <a:lnTo>
                      <a:pt x="282" y="125"/>
                    </a:lnTo>
                    <a:lnTo>
                      <a:pt x="282" y="142"/>
                    </a:lnTo>
                    <a:lnTo>
                      <a:pt x="282" y="151"/>
                    </a:lnTo>
                    <a:lnTo>
                      <a:pt x="282" y="187"/>
                    </a:lnTo>
                    <a:lnTo>
                      <a:pt x="282" y="205"/>
                    </a:lnTo>
                    <a:lnTo>
                      <a:pt x="282" y="223"/>
                    </a:lnTo>
                    <a:lnTo>
                      <a:pt x="287" y="258"/>
                    </a:lnTo>
                    <a:lnTo>
                      <a:pt x="287" y="339"/>
                    </a:lnTo>
                    <a:lnTo>
                      <a:pt x="287" y="357"/>
                    </a:lnTo>
                    <a:lnTo>
                      <a:pt x="287" y="375"/>
                    </a:lnTo>
                    <a:lnTo>
                      <a:pt x="287" y="410"/>
                    </a:lnTo>
                    <a:lnTo>
                      <a:pt x="287" y="428"/>
                    </a:lnTo>
                    <a:lnTo>
                      <a:pt x="292" y="446"/>
                    </a:lnTo>
                    <a:lnTo>
                      <a:pt x="292" y="473"/>
                    </a:lnTo>
                    <a:lnTo>
                      <a:pt x="292" y="491"/>
                    </a:lnTo>
                    <a:lnTo>
                      <a:pt x="292" y="508"/>
                    </a:lnTo>
                    <a:lnTo>
                      <a:pt x="292" y="517"/>
                    </a:lnTo>
                    <a:lnTo>
                      <a:pt x="292" y="535"/>
                    </a:lnTo>
                    <a:lnTo>
                      <a:pt x="292" y="544"/>
                    </a:lnTo>
                    <a:lnTo>
                      <a:pt x="292" y="553"/>
                    </a:lnTo>
                    <a:lnTo>
                      <a:pt x="296" y="571"/>
                    </a:lnTo>
                    <a:lnTo>
                      <a:pt x="296" y="580"/>
                    </a:lnTo>
                    <a:lnTo>
                      <a:pt x="296" y="589"/>
                    </a:lnTo>
                    <a:lnTo>
                      <a:pt x="296" y="589"/>
                    </a:lnTo>
                    <a:lnTo>
                      <a:pt x="296" y="598"/>
                    </a:lnTo>
                    <a:lnTo>
                      <a:pt x="296" y="607"/>
                    </a:lnTo>
                    <a:lnTo>
                      <a:pt x="296" y="607"/>
                    </a:lnTo>
                    <a:lnTo>
                      <a:pt x="296" y="616"/>
                    </a:lnTo>
                    <a:lnTo>
                      <a:pt x="296" y="616"/>
                    </a:lnTo>
                    <a:lnTo>
                      <a:pt x="296" y="616"/>
                    </a:lnTo>
                    <a:lnTo>
                      <a:pt x="301" y="616"/>
                    </a:lnTo>
                    <a:lnTo>
                      <a:pt x="301" y="616"/>
                    </a:lnTo>
                    <a:lnTo>
                      <a:pt x="301" y="607"/>
                    </a:lnTo>
                    <a:lnTo>
                      <a:pt x="301" y="607"/>
                    </a:lnTo>
                    <a:lnTo>
                      <a:pt x="301" y="598"/>
                    </a:lnTo>
                    <a:lnTo>
                      <a:pt x="301" y="598"/>
                    </a:lnTo>
                    <a:lnTo>
                      <a:pt x="301" y="589"/>
                    </a:lnTo>
                    <a:lnTo>
                      <a:pt x="301" y="580"/>
                    </a:lnTo>
                    <a:lnTo>
                      <a:pt x="301" y="571"/>
                    </a:lnTo>
                    <a:lnTo>
                      <a:pt x="306" y="562"/>
                    </a:lnTo>
                    <a:lnTo>
                      <a:pt x="306" y="544"/>
                    </a:lnTo>
                    <a:lnTo>
                      <a:pt x="306" y="535"/>
                    </a:lnTo>
                    <a:lnTo>
                      <a:pt x="306" y="517"/>
                    </a:lnTo>
                    <a:lnTo>
                      <a:pt x="306" y="500"/>
                    </a:lnTo>
                    <a:lnTo>
                      <a:pt x="306" y="473"/>
                    </a:lnTo>
                    <a:lnTo>
                      <a:pt x="306" y="455"/>
                    </a:lnTo>
                    <a:lnTo>
                      <a:pt x="306" y="437"/>
                    </a:lnTo>
                    <a:lnTo>
                      <a:pt x="311" y="392"/>
                    </a:lnTo>
                    <a:lnTo>
                      <a:pt x="311" y="312"/>
                    </a:lnTo>
                    <a:lnTo>
                      <a:pt x="311" y="294"/>
                    </a:lnTo>
                    <a:lnTo>
                      <a:pt x="311" y="276"/>
                    </a:lnTo>
                    <a:lnTo>
                      <a:pt x="316" y="232"/>
                    </a:lnTo>
                    <a:lnTo>
                      <a:pt x="316" y="214"/>
                    </a:lnTo>
                    <a:lnTo>
                      <a:pt x="316" y="196"/>
                    </a:lnTo>
                    <a:lnTo>
                      <a:pt x="316" y="160"/>
                    </a:lnTo>
                    <a:lnTo>
                      <a:pt x="316" y="142"/>
                    </a:lnTo>
                    <a:lnTo>
                      <a:pt x="316" y="125"/>
                    </a:lnTo>
                    <a:lnTo>
                      <a:pt x="316" y="107"/>
                    </a:lnTo>
                    <a:lnTo>
                      <a:pt x="320" y="98"/>
                    </a:lnTo>
                    <a:lnTo>
                      <a:pt x="320" y="80"/>
                    </a:lnTo>
                    <a:lnTo>
                      <a:pt x="320" y="62"/>
                    </a:lnTo>
                    <a:lnTo>
                      <a:pt x="320" y="53"/>
                    </a:lnTo>
                    <a:lnTo>
                      <a:pt x="320" y="44"/>
                    </a:lnTo>
                    <a:lnTo>
                      <a:pt x="320" y="35"/>
                    </a:lnTo>
                    <a:lnTo>
                      <a:pt x="320" y="26"/>
                    </a:lnTo>
                    <a:lnTo>
                      <a:pt x="320" y="17"/>
                    </a:lnTo>
                    <a:lnTo>
                      <a:pt x="320" y="8"/>
                    </a:lnTo>
                    <a:lnTo>
                      <a:pt x="325" y="8"/>
                    </a:lnTo>
                    <a:lnTo>
                      <a:pt x="325" y="0"/>
                    </a:lnTo>
                    <a:lnTo>
                      <a:pt x="325" y="0"/>
                    </a:lnTo>
                    <a:lnTo>
                      <a:pt x="325" y="0"/>
                    </a:lnTo>
                    <a:lnTo>
                      <a:pt x="325" y="0"/>
                    </a:lnTo>
                    <a:lnTo>
                      <a:pt x="325" y="0"/>
                    </a:lnTo>
                    <a:lnTo>
                      <a:pt x="325" y="8"/>
                    </a:lnTo>
                    <a:lnTo>
                      <a:pt x="325" y="8"/>
                    </a:lnTo>
                    <a:lnTo>
                      <a:pt x="325" y="17"/>
                    </a:lnTo>
                  </a:path>
                </a:pathLst>
              </a:custGeom>
              <a:noFill/>
              <a:ln w="15875">
                <a:solidFill>
                  <a:srgbClr val="88F6FF"/>
                </a:solidFill>
                <a:prstDash val="solid"/>
                <a:round/>
                <a:headEnd/>
                <a:tailEnd/>
              </a:ln>
            </p:spPr>
            <p:txBody>
              <a:bodyPr/>
              <a:lstStyle/>
              <a:p>
                <a:endParaRPr lang="es-ES"/>
              </a:p>
            </p:txBody>
          </p:sp>
          <p:sp>
            <p:nvSpPr>
              <p:cNvPr id="60427" name="Freeform 11"/>
              <p:cNvSpPr>
                <a:spLocks/>
              </p:cNvSpPr>
              <p:nvPr/>
            </p:nvSpPr>
            <p:spPr bwMode="auto">
              <a:xfrm>
                <a:off x="1152" y="2495"/>
                <a:ext cx="331" cy="616"/>
              </a:xfrm>
              <a:custGeom>
                <a:avLst/>
                <a:gdLst/>
                <a:ahLst/>
                <a:cxnLst>
                  <a:cxn ang="0">
                    <a:pos x="5" y="89"/>
                  </a:cxn>
                  <a:cxn ang="0">
                    <a:pos x="15" y="330"/>
                  </a:cxn>
                  <a:cxn ang="0">
                    <a:pos x="19" y="500"/>
                  </a:cxn>
                  <a:cxn ang="0">
                    <a:pos x="24" y="589"/>
                  </a:cxn>
                  <a:cxn ang="0">
                    <a:pos x="29" y="616"/>
                  </a:cxn>
                  <a:cxn ang="0">
                    <a:pos x="29" y="562"/>
                  </a:cxn>
                  <a:cxn ang="0">
                    <a:pos x="38" y="357"/>
                  </a:cxn>
                  <a:cxn ang="0">
                    <a:pos x="43" y="125"/>
                  </a:cxn>
                  <a:cxn ang="0">
                    <a:pos x="48" y="17"/>
                  </a:cxn>
                  <a:cxn ang="0">
                    <a:pos x="53" y="0"/>
                  </a:cxn>
                  <a:cxn ang="0">
                    <a:pos x="58" y="53"/>
                  </a:cxn>
                  <a:cxn ang="0">
                    <a:pos x="62" y="232"/>
                  </a:cxn>
                  <a:cxn ang="0">
                    <a:pos x="72" y="508"/>
                  </a:cxn>
                  <a:cxn ang="0">
                    <a:pos x="77" y="598"/>
                  </a:cxn>
                  <a:cxn ang="0">
                    <a:pos x="77" y="616"/>
                  </a:cxn>
                  <a:cxn ang="0">
                    <a:pos x="82" y="553"/>
                  </a:cxn>
                  <a:cxn ang="0">
                    <a:pos x="86" y="383"/>
                  </a:cxn>
                  <a:cxn ang="0">
                    <a:pos x="96" y="98"/>
                  </a:cxn>
                  <a:cxn ang="0">
                    <a:pos x="101" y="17"/>
                  </a:cxn>
                  <a:cxn ang="0">
                    <a:pos x="106" y="8"/>
                  </a:cxn>
                  <a:cxn ang="0">
                    <a:pos x="110" y="98"/>
                  </a:cxn>
                  <a:cxn ang="0">
                    <a:pos x="115" y="321"/>
                  </a:cxn>
                  <a:cxn ang="0">
                    <a:pos x="125" y="526"/>
                  </a:cxn>
                  <a:cxn ang="0">
                    <a:pos x="125" y="607"/>
                  </a:cxn>
                  <a:cxn ang="0">
                    <a:pos x="129" y="607"/>
                  </a:cxn>
                  <a:cxn ang="0">
                    <a:pos x="134" y="544"/>
                  </a:cxn>
                  <a:cxn ang="0">
                    <a:pos x="144" y="196"/>
                  </a:cxn>
                  <a:cxn ang="0">
                    <a:pos x="149" y="44"/>
                  </a:cxn>
                  <a:cxn ang="0">
                    <a:pos x="153" y="0"/>
                  </a:cxn>
                  <a:cxn ang="0">
                    <a:pos x="158" y="44"/>
                  </a:cxn>
                  <a:cxn ang="0">
                    <a:pos x="168" y="250"/>
                  </a:cxn>
                  <a:cxn ang="0">
                    <a:pos x="173" y="500"/>
                  </a:cxn>
                  <a:cxn ang="0">
                    <a:pos x="177" y="598"/>
                  </a:cxn>
                  <a:cxn ang="0">
                    <a:pos x="182" y="607"/>
                  </a:cxn>
                  <a:cxn ang="0">
                    <a:pos x="187" y="526"/>
                  </a:cxn>
                  <a:cxn ang="0">
                    <a:pos x="197" y="276"/>
                  </a:cxn>
                  <a:cxn ang="0">
                    <a:pos x="201" y="53"/>
                  </a:cxn>
                  <a:cxn ang="0">
                    <a:pos x="206" y="0"/>
                  </a:cxn>
                  <a:cxn ang="0">
                    <a:pos x="211" y="26"/>
                  </a:cxn>
                  <a:cxn ang="0">
                    <a:pos x="216" y="142"/>
                  </a:cxn>
                  <a:cxn ang="0">
                    <a:pos x="225" y="428"/>
                  </a:cxn>
                  <a:cxn ang="0">
                    <a:pos x="230" y="571"/>
                  </a:cxn>
                  <a:cxn ang="0">
                    <a:pos x="235" y="616"/>
                  </a:cxn>
                  <a:cxn ang="0">
                    <a:pos x="235" y="589"/>
                  </a:cxn>
                  <a:cxn ang="0">
                    <a:pos x="240" y="482"/>
                  </a:cxn>
                  <a:cxn ang="0">
                    <a:pos x="249" y="241"/>
                  </a:cxn>
                  <a:cxn ang="0">
                    <a:pos x="254" y="71"/>
                  </a:cxn>
                  <a:cxn ang="0">
                    <a:pos x="259" y="0"/>
                  </a:cxn>
                  <a:cxn ang="0">
                    <a:pos x="264" y="17"/>
                  </a:cxn>
                  <a:cxn ang="0">
                    <a:pos x="268" y="133"/>
                  </a:cxn>
                  <a:cxn ang="0">
                    <a:pos x="273" y="383"/>
                  </a:cxn>
                  <a:cxn ang="0">
                    <a:pos x="278" y="553"/>
                  </a:cxn>
                  <a:cxn ang="0">
                    <a:pos x="283" y="607"/>
                  </a:cxn>
                  <a:cxn ang="0">
                    <a:pos x="288" y="598"/>
                  </a:cxn>
                  <a:cxn ang="0">
                    <a:pos x="292" y="500"/>
                  </a:cxn>
                  <a:cxn ang="0">
                    <a:pos x="297" y="267"/>
                  </a:cxn>
                  <a:cxn ang="0">
                    <a:pos x="302" y="98"/>
                  </a:cxn>
                  <a:cxn ang="0">
                    <a:pos x="307" y="17"/>
                  </a:cxn>
                  <a:cxn ang="0">
                    <a:pos x="311" y="0"/>
                  </a:cxn>
                  <a:cxn ang="0">
                    <a:pos x="316" y="71"/>
                  </a:cxn>
                  <a:cxn ang="0">
                    <a:pos x="326" y="303"/>
                  </a:cxn>
                  <a:cxn ang="0">
                    <a:pos x="331" y="491"/>
                  </a:cxn>
                </a:cxnLst>
                <a:rect l="0" t="0" r="r" b="b"/>
                <a:pathLst>
                  <a:path w="331" h="616">
                    <a:moveTo>
                      <a:pt x="0" y="17"/>
                    </a:moveTo>
                    <a:lnTo>
                      <a:pt x="5" y="26"/>
                    </a:lnTo>
                    <a:lnTo>
                      <a:pt x="5" y="26"/>
                    </a:lnTo>
                    <a:lnTo>
                      <a:pt x="5" y="44"/>
                    </a:lnTo>
                    <a:lnTo>
                      <a:pt x="5" y="53"/>
                    </a:lnTo>
                    <a:lnTo>
                      <a:pt x="5" y="62"/>
                    </a:lnTo>
                    <a:lnTo>
                      <a:pt x="5" y="71"/>
                    </a:lnTo>
                    <a:lnTo>
                      <a:pt x="5" y="89"/>
                    </a:lnTo>
                    <a:lnTo>
                      <a:pt x="5" y="107"/>
                    </a:lnTo>
                    <a:lnTo>
                      <a:pt x="5" y="116"/>
                    </a:lnTo>
                    <a:lnTo>
                      <a:pt x="10" y="151"/>
                    </a:lnTo>
                    <a:lnTo>
                      <a:pt x="10" y="169"/>
                    </a:lnTo>
                    <a:lnTo>
                      <a:pt x="10" y="187"/>
                    </a:lnTo>
                    <a:lnTo>
                      <a:pt x="10" y="232"/>
                    </a:lnTo>
                    <a:lnTo>
                      <a:pt x="15" y="312"/>
                    </a:lnTo>
                    <a:lnTo>
                      <a:pt x="15" y="330"/>
                    </a:lnTo>
                    <a:lnTo>
                      <a:pt x="15" y="348"/>
                    </a:lnTo>
                    <a:lnTo>
                      <a:pt x="15" y="383"/>
                    </a:lnTo>
                    <a:lnTo>
                      <a:pt x="15" y="401"/>
                    </a:lnTo>
                    <a:lnTo>
                      <a:pt x="15" y="419"/>
                    </a:lnTo>
                    <a:lnTo>
                      <a:pt x="15" y="455"/>
                    </a:lnTo>
                    <a:lnTo>
                      <a:pt x="19" y="473"/>
                    </a:lnTo>
                    <a:lnTo>
                      <a:pt x="19" y="491"/>
                    </a:lnTo>
                    <a:lnTo>
                      <a:pt x="19" y="500"/>
                    </a:lnTo>
                    <a:lnTo>
                      <a:pt x="19" y="517"/>
                    </a:lnTo>
                    <a:lnTo>
                      <a:pt x="19" y="535"/>
                    </a:lnTo>
                    <a:lnTo>
                      <a:pt x="19" y="544"/>
                    </a:lnTo>
                    <a:lnTo>
                      <a:pt x="19" y="553"/>
                    </a:lnTo>
                    <a:lnTo>
                      <a:pt x="19" y="562"/>
                    </a:lnTo>
                    <a:lnTo>
                      <a:pt x="19" y="580"/>
                    </a:lnTo>
                    <a:lnTo>
                      <a:pt x="24" y="589"/>
                    </a:lnTo>
                    <a:lnTo>
                      <a:pt x="24" y="589"/>
                    </a:lnTo>
                    <a:lnTo>
                      <a:pt x="24" y="598"/>
                    </a:lnTo>
                    <a:lnTo>
                      <a:pt x="24" y="607"/>
                    </a:lnTo>
                    <a:lnTo>
                      <a:pt x="24" y="607"/>
                    </a:lnTo>
                    <a:lnTo>
                      <a:pt x="24" y="616"/>
                    </a:lnTo>
                    <a:lnTo>
                      <a:pt x="24" y="616"/>
                    </a:lnTo>
                    <a:lnTo>
                      <a:pt x="24" y="616"/>
                    </a:lnTo>
                    <a:lnTo>
                      <a:pt x="24" y="616"/>
                    </a:lnTo>
                    <a:lnTo>
                      <a:pt x="29" y="616"/>
                    </a:lnTo>
                    <a:lnTo>
                      <a:pt x="29" y="607"/>
                    </a:lnTo>
                    <a:lnTo>
                      <a:pt x="29" y="607"/>
                    </a:lnTo>
                    <a:lnTo>
                      <a:pt x="29" y="598"/>
                    </a:lnTo>
                    <a:lnTo>
                      <a:pt x="29" y="598"/>
                    </a:lnTo>
                    <a:lnTo>
                      <a:pt x="29" y="589"/>
                    </a:lnTo>
                    <a:lnTo>
                      <a:pt x="29" y="580"/>
                    </a:lnTo>
                    <a:lnTo>
                      <a:pt x="29" y="571"/>
                    </a:lnTo>
                    <a:lnTo>
                      <a:pt x="29" y="562"/>
                    </a:lnTo>
                    <a:lnTo>
                      <a:pt x="29" y="544"/>
                    </a:lnTo>
                    <a:lnTo>
                      <a:pt x="34" y="535"/>
                    </a:lnTo>
                    <a:lnTo>
                      <a:pt x="34" y="526"/>
                    </a:lnTo>
                    <a:lnTo>
                      <a:pt x="34" y="491"/>
                    </a:lnTo>
                    <a:lnTo>
                      <a:pt x="34" y="482"/>
                    </a:lnTo>
                    <a:lnTo>
                      <a:pt x="34" y="464"/>
                    </a:lnTo>
                    <a:lnTo>
                      <a:pt x="34" y="428"/>
                    </a:lnTo>
                    <a:lnTo>
                      <a:pt x="38" y="357"/>
                    </a:lnTo>
                    <a:lnTo>
                      <a:pt x="38" y="339"/>
                    </a:lnTo>
                    <a:lnTo>
                      <a:pt x="38" y="321"/>
                    </a:lnTo>
                    <a:lnTo>
                      <a:pt x="38" y="276"/>
                    </a:lnTo>
                    <a:lnTo>
                      <a:pt x="43" y="205"/>
                    </a:lnTo>
                    <a:lnTo>
                      <a:pt x="43" y="187"/>
                    </a:lnTo>
                    <a:lnTo>
                      <a:pt x="43" y="169"/>
                    </a:lnTo>
                    <a:lnTo>
                      <a:pt x="43" y="133"/>
                    </a:lnTo>
                    <a:lnTo>
                      <a:pt x="43" y="125"/>
                    </a:lnTo>
                    <a:lnTo>
                      <a:pt x="43" y="107"/>
                    </a:lnTo>
                    <a:lnTo>
                      <a:pt x="43" y="80"/>
                    </a:lnTo>
                    <a:lnTo>
                      <a:pt x="48" y="71"/>
                    </a:lnTo>
                    <a:lnTo>
                      <a:pt x="48" y="53"/>
                    </a:lnTo>
                    <a:lnTo>
                      <a:pt x="48" y="44"/>
                    </a:lnTo>
                    <a:lnTo>
                      <a:pt x="48" y="35"/>
                    </a:lnTo>
                    <a:lnTo>
                      <a:pt x="48" y="26"/>
                    </a:lnTo>
                    <a:lnTo>
                      <a:pt x="48" y="17"/>
                    </a:lnTo>
                    <a:lnTo>
                      <a:pt x="48" y="17"/>
                    </a:lnTo>
                    <a:lnTo>
                      <a:pt x="48" y="8"/>
                    </a:lnTo>
                    <a:lnTo>
                      <a:pt x="48" y="8"/>
                    </a:lnTo>
                    <a:lnTo>
                      <a:pt x="53" y="0"/>
                    </a:lnTo>
                    <a:lnTo>
                      <a:pt x="53" y="0"/>
                    </a:lnTo>
                    <a:lnTo>
                      <a:pt x="53" y="0"/>
                    </a:lnTo>
                    <a:lnTo>
                      <a:pt x="53" y="0"/>
                    </a:lnTo>
                    <a:lnTo>
                      <a:pt x="53" y="0"/>
                    </a:lnTo>
                    <a:lnTo>
                      <a:pt x="53" y="0"/>
                    </a:lnTo>
                    <a:lnTo>
                      <a:pt x="53" y="8"/>
                    </a:lnTo>
                    <a:lnTo>
                      <a:pt x="53" y="8"/>
                    </a:lnTo>
                    <a:lnTo>
                      <a:pt x="53" y="17"/>
                    </a:lnTo>
                    <a:lnTo>
                      <a:pt x="53" y="26"/>
                    </a:lnTo>
                    <a:lnTo>
                      <a:pt x="58" y="35"/>
                    </a:lnTo>
                    <a:lnTo>
                      <a:pt x="58" y="44"/>
                    </a:lnTo>
                    <a:lnTo>
                      <a:pt x="58" y="53"/>
                    </a:lnTo>
                    <a:lnTo>
                      <a:pt x="58" y="62"/>
                    </a:lnTo>
                    <a:lnTo>
                      <a:pt x="58" y="71"/>
                    </a:lnTo>
                    <a:lnTo>
                      <a:pt x="58" y="89"/>
                    </a:lnTo>
                    <a:lnTo>
                      <a:pt x="58" y="98"/>
                    </a:lnTo>
                    <a:lnTo>
                      <a:pt x="58" y="133"/>
                    </a:lnTo>
                    <a:lnTo>
                      <a:pt x="62" y="196"/>
                    </a:lnTo>
                    <a:lnTo>
                      <a:pt x="62" y="214"/>
                    </a:lnTo>
                    <a:lnTo>
                      <a:pt x="62" y="232"/>
                    </a:lnTo>
                    <a:lnTo>
                      <a:pt x="62" y="267"/>
                    </a:lnTo>
                    <a:lnTo>
                      <a:pt x="67" y="339"/>
                    </a:lnTo>
                    <a:lnTo>
                      <a:pt x="67" y="366"/>
                    </a:lnTo>
                    <a:lnTo>
                      <a:pt x="67" y="383"/>
                    </a:lnTo>
                    <a:lnTo>
                      <a:pt x="67" y="419"/>
                    </a:lnTo>
                    <a:lnTo>
                      <a:pt x="67" y="482"/>
                    </a:lnTo>
                    <a:lnTo>
                      <a:pt x="72" y="500"/>
                    </a:lnTo>
                    <a:lnTo>
                      <a:pt x="72" y="508"/>
                    </a:lnTo>
                    <a:lnTo>
                      <a:pt x="72" y="526"/>
                    </a:lnTo>
                    <a:lnTo>
                      <a:pt x="72" y="535"/>
                    </a:lnTo>
                    <a:lnTo>
                      <a:pt x="72" y="553"/>
                    </a:lnTo>
                    <a:lnTo>
                      <a:pt x="72" y="562"/>
                    </a:lnTo>
                    <a:lnTo>
                      <a:pt x="72" y="571"/>
                    </a:lnTo>
                    <a:lnTo>
                      <a:pt x="72" y="580"/>
                    </a:lnTo>
                    <a:lnTo>
                      <a:pt x="72" y="589"/>
                    </a:lnTo>
                    <a:lnTo>
                      <a:pt x="77" y="598"/>
                    </a:lnTo>
                    <a:lnTo>
                      <a:pt x="77" y="598"/>
                    </a:lnTo>
                    <a:lnTo>
                      <a:pt x="77" y="607"/>
                    </a:lnTo>
                    <a:lnTo>
                      <a:pt x="77" y="607"/>
                    </a:lnTo>
                    <a:lnTo>
                      <a:pt x="77" y="616"/>
                    </a:lnTo>
                    <a:lnTo>
                      <a:pt x="77" y="616"/>
                    </a:lnTo>
                    <a:lnTo>
                      <a:pt x="77" y="616"/>
                    </a:lnTo>
                    <a:lnTo>
                      <a:pt x="77" y="616"/>
                    </a:lnTo>
                    <a:lnTo>
                      <a:pt x="77" y="616"/>
                    </a:lnTo>
                    <a:lnTo>
                      <a:pt x="77" y="607"/>
                    </a:lnTo>
                    <a:lnTo>
                      <a:pt x="82" y="607"/>
                    </a:lnTo>
                    <a:lnTo>
                      <a:pt x="82" y="598"/>
                    </a:lnTo>
                    <a:lnTo>
                      <a:pt x="82" y="589"/>
                    </a:lnTo>
                    <a:lnTo>
                      <a:pt x="82" y="580"/>
                    </a:lnTo>
                    <a:lnTo>
                      <a:pt x="82" y="571"/>
                    </a:lnTo>
                    <a:lnTo>
                      <a:pt x="82" y="562"/>
                    </a:lnTo>
                    <a:lnTo>
                      <a:pt x="82" y="553"/>
                    </a:lnTo>
                    <a:lnTo>
                      <a:pt x="82" y="535"/>
                    </a:lnTo>
                    <a:lnTo>
                      <a:pt x="86" y="526"/>
                    </a:lnTo>
                    <a:lnTo>
                      <a:pt x="86" y="508"/>
                    </a:lnTo>
                    <a:lnTo>
                      <a:pt x="86" y="491"/>
                    </a:lnTo>
                    <a:lnTo>
                      <a:pt x="86" y="455"/>
                    </a:lnTo>
                    <a:lnTo>
                      <a:pt x="86" y="437"/>
                    </a:lnTo>
                    <a:lnTo>
                      <a:pt x="86" y="419"/>
                    </a:lnTo>
                    <a:lnTo>
                      <a:pt x="86" y="383"/>
                    </a:lnTo>
                    <a:lnTo>
                      <a:pt x="91" y="303"/>
                    </a:lnTo>
                    <a:lnTo>
                      <a:pt x="91" y="285"/>
                    </a:lnTo>
                    <a:lnTo>
                      <a:pt x="91" y="258"/>
                    </a:lnTo>
                    <a:lnTo>
                      <a:pt x="91" y="223"/>
                    </a:lnTo>
                    <a:lnTo>
                      <a:pt x="96" y="151"/>
                    </a:lnTo>
                    <a:lnTo>
                      <a:pt x="96" y="133"/>
                    </a:lnTo>
                    <a:lnTo>
                      <a:pt x="96" y="116"/>
                    </a:lnTo>
                    <a:lnTo>
                      <a:pt x="96" y="98"/>
                    </a:lnTo>
                    <a:lnTo>
                      <a:pt x="96" y="89"/>
                    </a:lnTo>
                    <a:lnTo>
                      <a:pt x="96" y="71"/>
                    </a:lnTo>
                    <a:lnTo>
                      <a:pt x="96" y="62"/>
                    </a:lnTo>
                    <a:lnTo>
                      <a:pt x="101" y="44"/>
                    </a:lnTo>
                    <a:lnTo>
                      <a:pt x="101" y="35"/>
                    </a:lnTo>
                    <a:lnTo>
                      <a:pt x="101" y="26"/>
                    </a:lnTo>
                    <a:lnTo>
                      <a:pt x="101" y="17"/>
                    </a:lnTo>
                    <a:lnTo>
                      <a:pt x="101" y="17"/>
                    </a:lnTo>
                    <a:lnTo>
                      <a:pt x="101" y="8"/>
                    </a:lnTo>
                    <a:lnTo>
                      <a:pt x="101" y="0"/>
                    </a:lnTo>
                    <a:lnTo>
                      <a:pt x="101" y="0"/>
                    </a:lnTo>
                    <a:lnTo>
                      <a:pt x="101" y="0"/>
                    </a:lnTo>
                    <a:lnTo>
                      <a:pt x="106" y="0"/>
                    </a:lnTo>
                    <a:lnTo>
                      <a:pt x="106" y="0"/>
                    </a:lnTo>
                    <a:lnTo>
                      <a:pt x="106" y="0"/>
                    </a:lnTo>
                    <a:lnTo>
                      <a:pt x="106" y="8"/>
                    </a:lnTo>
                    <a:lnTo>
                      <a:pt x="106" y="8"/>
                    </a:lnTo>
                    <a:lnTo>
                      <a:pt x="106" y="17"/>
                    </a:lnTo>
                    <a:lnTo>
                      <a:pt x="106" y="26"/>
                    </a:lnTo>
                    <a:lnTo>
                      <a:pt x="106" y="35"/>
                    </a:lnTo>
                    <a:lnTo>
                      <a:pt x="110" y="44"/>
                    </a:lnTo>
                    <a:lnTo>
                      <a:pt x="110" y="53"/>
                    </a:lnTo>
                    <a:lnTo>
                      <a:pt x="110" y="71"/>
                    </a:lnTo>
                    <a:lnTo>
                      <a:pt x="110" y="98"/>
                    </a:lnTo>
                    <a:lnTo>
                      <a:pt x="110" y="107"/>
                    </a:lnTo>
                    <a:lnTo>
                      <a:pt x="110" y="125"/>
                    </a:lnTo>
                    <a:lnTo>
                      <a:pt x="110" y="160"/>
                    </a:lnTo>
                    <a:lnTo>
                      <a:pt x="115" y="178"/>
                    </a:lnTo>
                    <a:lnTo>
                      <a:pt x="115" y="196"/>
                    </a:lnTo>
                    <a:lnTo>
                      <a:pt x="115" y="232"/>
                    </a:lnTo>
                    <a:lnTo>
                      <a:pt x="115" y="303"/>
                    </a:lnTo>
                    <a:lnTo>
                      <a:pt x="115" y="321"/>
                    </a:lnTo>
                    <a:lnTo>
                      <a:pt x="115" y="348"/>
                    </a:lnTo>
                    <a:lnTo>
                      <a:pt x="120" y="383"/>
                    </a:lnTo>
                    <a:lnTo>
                      <a:pt x="120" y="455"/>
                    </a:lnTo>
                    <a:lnTo>
                      <a:pt x="120" y="464"/>
                    </a:lnTo>
                    <a:lnTo>
                      <a:pt x="120" y="482"/>
                    </a:lnTo>
                    <a:lnTo>
                      <a:pt x="120" y="500"/>
                    </a:lnTo>
                    <a:lnTo>
                      <a:pt x="125" y="517"/>
                    </a:lnTo>
                    <a:lnTo>
                      <a:pt x="125" y="526"/>
                    </a:lnTo>
                    <a:lnTo>
                      <a:pt x="125" y="535"/>
                    </a:lnTo>
                    <a:lnTo>
                      <a:pt x="125" y="553"/>
                    </a:lnTo>
                    <a:lnTo>
                      <a:pt x="125" y="562"/>
                    </a:lnTo>
                    <a:lnTo>
                      <a:pt x="125" y="571"/>
                    </a:lnTo>
                    <a:lnTo>
                      <a:pt x="125" y="580"/>
                    </a:lnTo>
                    <a:lnTo>
                      <a:pt x="125" y="589"/>
                    </a:lnTo>
                    <a:lnTo>
                      <a:pt x="125" y="598"/>
                    </a:lnTo>
                    <a:lnTo>
                      <a:pt x="125" y="607"/>
                    </a:lnTo>
                    <a:lnTo>
                      <a:pt x="129" y="607"/>
                    </a:lnTo>
                    <a:lnTo>
                      <a:pt x="129" y="607"/>
                    </a:lnTo>
                    <a:lnTo>
                      <a:pt x="129" y="616"/>
                    </a:lnTo>
                    <a:lnTo>
                      <a:pt x="129" y="616"/>
                    </a:lnTo>
                    <a:lnTo>
                      <a:pt x="129" y="616"/>
                    </a:lnTo>
                    <a:lnTo>
                      <a:pt x="129" y="616"/>
                    </a:lnTo>
                    <a:lnTo>
                      <a:pt x="129" y="616"/>
                    </a:lnTo>
                    <a:lnTo>
                      <a:pt x="129" y="607"/>
                    </a:lnTo>
                    <a:lnTo>
                      <a:pt x="129" y="607"/>
                    </a:lnTo>
                    <a:lnTo>
                      <a:pt x="134" y="598"/>
                    </a:lnTo>
                    <a:lnTo>
                      <a:pt x="134" y="589"/>
                    </a:lnTo>
                    <a:lnTo>
                      <a:pt x="134" y="580"/>
                    </a:lnTo>
                    <a:lnTo>
                      <a:pt x="134" y="571"/>
                    </a:lnTo>
                    <a:lnTo>
                      <a:pt x="134" y="562"/>
                    </a:lnTo>
                    <a:lnTo>
                      <a:pt x="134" y="553"/>
                    </a:lnTo>
                    <a:lnTo>
                      <a:pt x="134" y="544"/>
                    </a:lnTo>
                    <a:lnTo>
                      <a:pt x="134" y="526"/>
                    </a:lnTo>
                    <a:lnTo>
                      <a:pt x="139" y="500"/>
                    </a:lnTo>
                    <a:lnTo>
                      <a:pt x="139" y="491"/>
                    </a:lnTo>
                    <a:lnTo>
                      <a:pt x="139" y="473"/>
                    </a:lnTo>
                    <a:lnTo>
                      <a:pt x="139" y="437"/>
                    </a:lnTo>
                    <a:lnTo>
                      <a:pt x="139" y="366"/>
                    </a:lnTo>
                    <a:lnTo>
                      <a:pt x="144" y="214"/>
                    </a:lnTo>
                    <a:lnTo>
                      <a:pt x="144" y="196"/>
                    </a:lnTo>
                    <a:lnTo>
                      <a:pt x="144" y="178"/>
                    </a:lnTo>
                    <a:lnTo>
                      <a:pt x="149" y="142"/>
                    </a:lnTo>
                    <a:lnTo>
                      <a:pt x="149" y="125"/>
                    </a:lnTo>
                    <a:lnTo>
                      <a:pt x="149" y="107"/>
                    </a:lnTo>
                    <a:lnTo>
                      <a:pt x="149" y="80"/>
                    </a:lnTo>
                    <a:lnTo>
                      <a:pt x="149" y="62"/>
                    </a:lnTo>
                    <a:lnTo>
                      <a:pt x="149" y="53"/>
                    </a:lnTo>
                    <a:lnTo>
                      <a:pt x="149" y="44"/>
                    </a:lnTo>
                    <a:lnTo>
                      <a:pt x="153" y="35"/>
                    </a:lnTo>
                    <a:lnTo>
                      <a:pt x="153" y="26"/>
                    </a:lnTo>
                    <a:lnTo>
                      <a:pt x="153" y="17"/>
                    </a:lnTo>
                    <a:lnTo>
                      <a:pt x="153" y="8"/>
                    </a:lnTo>
                    <a:lnTo>
                      <a:pt x="153" y="8"/>
                    </a:lnTo>
                    <a:lnTo>
                      <a:pt x="153" y="0"/>
                    </a:lnTo>
                    <a:lnTo>
                      <a:pt x="153" y="0"/>
                    </a:lnTo>
                    <a:lnTo>
                      <a:pt x="153" y="0"/>
                    </a:lnTo>
                    <a:lnTo>
                      <a:pt x="153" y="0"/>
                    </a:lnTo>
                    <a:lnTo>
                      <a:pt x="158" y="0"/>
                    </a:lnTo>
                    <a:lnTo>
                      <a:pt x="158" y="8"/>
                    </a:lnTo>
                    <a:lnTo>
                      <a:pt x="158" y="8"/>
                    </a:lnTo>
                    <a:lnTo>
                      <a:pt x="158" y="17"/>
                    </a:lnTo>
                    <a:lnTo>
                      <a:pt x="158" y="26"/>
                    </a:lnTo>
                    <a:lnTo>
                      <a:pt x="158" y="35"/>
                    </a:lnTo>
                    <a:lnTo>
                      <a:pt x="158" y="44"/>
                    </a:lnTo>
                    <a:lnTo>
                      <a:pt x="158" y="53"/>
                    </a:lnTo>
                    <a:lnTo>
                      <a:pt x="163" y="62"/>
                    </a:lnTo>
                    <a:lnTo>
                      <a:pt x="163" y="80"/>
                    </a:lnTo>
                    <a:lnTo>
                      <a:pt x="163" y="107"/>
                    </a:lnTo>
                    <a:lnTo>
                      <a:pt x="163" y="125"/>
                    </a:lnTo>
                    <a:lnTo>
                      <a:pt x="163" y="142"/>
                    </a:lnTo>
                    <a:lnTo>
                      <a:pt x="163" y="178"/>
                    </a:lnTo>
                    <a:lnTo>
                      <a:pt x="168" y="250"/>
                    </a:lnTo>
                    <a:lnTo>
                      <a:pt x="168" y="276"/>
                    </a:lnTo>
                    <a:lnTo>
                      <a:pt x="168" y="294"/>
                    </a:lnTo>
                    <a:lnTo>
                      <a:pt x="168" y="330"/>
                    </a:lnTo>
                    <a:lnTo>
                      <a:pt x="173" y="410"/>
                    </a:lnTo>
                    <a:lnTo>
                      <a:pt x="173" y="428"/>
                    </a:lnTo>
                    <a:lnTo>
                      <a:pt x="173" y="455"/>
                    </a:lnTo>
                    <a:lnTo>
                      <a:pt x="173" y="482"/>
                    </a:lnTo>
                    <a:lnTo>
                      <a:pt x="173" y="500"/>
                    </a:lnTo>
                    <a:lnTo>
                      <a:pt x="173" y="517"/>
                    </a:lnTo>
                    <a:lnTo>
                      <a:pt x="177" y="544"/>
                    </a:lnTo>
                    <a:lnTo>
                      <a:pt x="177" y="562"/>
                    </a:lnTo>
                    <a:lnTo>
                      <a:pt x="177" y="571"/>
                    </a:lnTo>
                    <a:lnTo>
                      <a:pt x="177" y="580"/>
                    </a:lnTo>
                    <a:lnTo>
                      <a:pt x="177" y="589"/>
                    </a:lnTo>
                    <a:lnTo>
                      <a:pt x="177" y="598"/>
                    </a:lnTo>
                    <a:lnTo>
                      <a:pt x="177" y="598"/>
                    </a:lnTo>
                    <a:lnTo>
                      <a:pt x="177" y="607"/>
                    </a:lnTo>
                    <a:lnTo>
                      <a:pt x="182" y="607"/>
                    </a:lnTo>
                    <a:lnTo>
                      <a:pt x="182" y="616"/>
                    </a:lnTo>
                    <a:lnTo>
                      <a:pt x="182" y="616"/>
                    </a:lnTo>
                    <a:lnTo>
                      <a:pt x="182" y="616"/>
                    </a:lnTo>
                    <a:lnTo>
                      <a:pt x="182" y="616"/>
                    </a:lnTo>
                    <a:lnTo>
                      <a:pt x="182" y="607"/>
                    </a:lnTo>
                    <a:lnTo>
                      <a:pt x="182" y="607"/>
                    </a:lnTo>
                    <a:lnTo>
                      <a:pt x="182" y="598"/>
                    </a:lnTo>
                    <a:lnTo>
                      <a:pt x="182" y="598"/>
                    </a:lnTo>
                    <a:lnTo>
                      <a:pt x="187" y="589"/>
                    </a:lnTo>
                    <a:lnTo>
                      <a:pt x="187" y="580"/>
                    </a:lnTo>
                    <a:lnTo>
                      <a:pt x="187" y="562"/>
                    </a:lnTo>
                    <a:lnTo>
                      <a:pt x="187" y="553"/>
                    </a:lnTo>
                    <a:lnTo>
                      <a:pt x="187" y="544"/>
                    </a:lnTo>
                    <a:lnTo>
                      <a:pt x="187" y="526"/>
                    </a:lnTo>
                    <a:lnTo>
                      <a:pt x="187" y="500"/>
                    </a:lnTo>
                    <a:lnTo>
                      <a:pt x="187" y="482"/>
                    </a:lnTo>
                    <a:lnTo>
                      <a:pt x="192" y="464"/>
                    </a:lnTo>
                    <a:lnTo>
                      <a:pt x="192" y="428"/>
                    </a:lnTo>
                    <a:lnTo>
                      <a:pt x="192" y="357"/>
                    </a:lnTo>
                    <a:lnTo>
                      <a:pt x="192" y="330"/>
                    </a:lnTo>
                    <a:lnTo>
                      <a:pt x="192" y="312"/>
                    </a:lnTo>
                    <a:lnTo>
                      <a:pt x="197" y="276"/>
                    </a:lnTo>
                    <a:lnTo>
                      <a:pt x="197" y="196"/>
                    </a:lnTo>
                    <a:lnTo>
                      <a:pt x="197" y="178"/>
                    </a:lnTo>
                    <a:lnTo>
                      <a:pt x="197" y="160"/>
                    </a:lnTo>
                    <a:lnTo>
                      <a:pt x="201" y="125"/>
                    </a:lnTo>
                    <a:lnTo>
                      <a:pt x="201" y="107"/>
                    </a:lnTo>
                    <a:lnTo>
                      <a:pt x="201" y="98"/>
                    </a:lnTo>
                    <a:lnTo>
                      <a:pt x="201" y="71"/>
                    </a:lnTo>
                    <a:lnTo>
                      <a:pt x="201" y="53"/>
                    </a:lnTo>
                    <a:lnTo>
                      <a:pt x="201" y="44"/>
                    </a:lnTo>
                    <a:lnTo>
                      <a:pt x="201" y="35"/>
                    </a:lnTo>
                    <a:lnTo>
                      <a:pt x="206" y="26"/>
                    </a:lnTo>
                    <a:lnTo>
                      <a:pt x="206" y="17"/>
                    </a:lnTo>
                    <a:lnTo>
                      <a:pt x="206" y="8"/>
                    </a:lnTo>
                    <a:lnTo>
                      <a:pt x="206" y="8"/>
                    </a:lnTo>
                    <a:lnTo>
                      <a:pt x="206" y="0"/>
                    </a:lnTo>
                    <a:lnTo>
                      <a:pt x="206" y="0"/>
                    </a:lnTo>
                    <a:lnTo>
                      <a:pt x="206" y="0"/>
                    </a:lnTo>
                    <a:lnTo>
                      <a:pt x="206" y="0"/>
                    </a:lnTo>
                    <a:lnTo>
                      <a:pt x="206" y="0"/>
                    </a:lnTo>
                    <a:lnTo>
                      <a:pt x="211" y="0"/>
                    </a:lnTo>
                    <a:lnTo>
                      <a:pt x="211" y="8"/>
                    </a:lnTo>
                    <a:lnTo>
                      <a:pt x="211" y="17"/>
                    </a:lnTo>
                    <a:lnTo>
                      <a:pt x="211" y="17"/>
                    </a:lnTo>
                    <a:lnTo>
                      <a:pt x="211" y="26"/>
                    </a:lnTo>
                    <a:lnTo>
                      <a:pt x="211" y="35"/>
                    </a:lnTo>
                    <a:lnTo>
                      <a:pt x="211" y="44"/>
                    </a:lnTo>
                    <a:lnTo>
                      <a:pt x="211" y="62"/>
                    </a:lnTo>
                    <a:lnTo>
                      <a:pt x="211" y="71"/>
                    </a:lnTo>
                    <a:lnTo>
                      <a:pt x="216" y="80"/>
                    </a:lnTo>
                    <a:lnTo>
                      <a:pt x="216" y="116"/>
                    </a:lnTo>
                    <a:lnTo>
                      <a:pt x="216" y="125"/>
                    </a:lnTo>
                    <a:lnTo>
                      <a:pt x="216" y="142"/>
                    </a:lnTo>
                    <a:lnTo>
                      <a:pt x="216" y="178"/>
                    </a:lnTo>
                    <a:lnTo>
                      <a:pt x="220" y="250"/>
                    </a:lnTo>
                    <a:lnTo>
                      <a:pt x="220" y="267"/>
                    </a:lnTo>
                    <a:lnTo>
                      <a:pt x="220" y="285"/>
                    </a:lnTo>
                    <a:lnTo>
                      <a:pt x="220" y="321"/>
                    </a:lnTo>
                    <a:lnTo>
                      <a:pt x="220" y="392"/>
                    </a:lnTo>
                    <a:lnTo>
                      <a:pt x="225" y="410"/>
                    </a:lnTo>
                    <a:lnTo>
                      <a:pt x="225" y="428"/>
                    </a:lnTo>
                    <a:lnTo>
                      <a:pt x="225" y="464"/>
                    </a:lnTo>
                    <a:lnTo>
                      <a:pt x="225" y="482"/>
                    </a:lnTo>
                    <a:lnTo>
                      <a:pt x="225" y="500"/>
                    </a:lnTo>
                    <a:lnTo>
                      <a:pt x="225" y="526"/>
                    </a:lnTo>
                    <a:lnTo>
                      <a:pt x="225" y="535"/>
                    </a:lnTo>
                    <a:lnTo>
                      <a:pt x="225" y="553"/>
                    </a:lnTo>
                    <a:lnTo>
                      <a:pt x="230" y="562"/>
                    </a:lnTo>
                    <a:lnTo>
                      <a:pt x="230" y="571"/>
                    </a:lnTo>
                    <a:lnTo>
                      <a:pt x="230" y="580"/>
                    </a:lnTo>
                    <a:lnTo>
                      <a:pt x="230" y="589"/>
                    </a:lnTo>
                    <a:lnTo>
                      <a:pt x="230" y="598"/>
                    </a:lnTo>
                    <a:lnTo>
                      <a:pt x="230" y="598"/>
                    </a:lnTo>
                    <a:lnTo>
                      <a:pt x="230" y="607"/>
                    </a:lnTo>
                    <a:lnTo>
                      <a:pt x="230" y="607"/>
                    </a:lnTo>
                    <a:lnTo>
                      <a:pt x="230" y="616"/>
                    </a:lnTo>
                    <a:lnTo>
                      <a:pt x="235" y="616"/>
                    </a:lnTo>
                    <a:lnTo>
                      <a:pt x="235" y="616"/>
                    </a:lnTo>
                    <a:lnTo>
                      <a:pt x="235" y="616"/>
                    </a:lnTo>
                    <a:lnTo>
                      <a:pt x="235" y="616"/>
                    </a:lnTo>
                    <a:lnTo>
                      <a:pt x="235" y="607"/>
                    </a:lnTo>
                    <a:lnTo>
                      <a:pt x="235" y="607"/>
                    </a:lnTo>
                    <a:lnTo>
                      <a:pt x="235" y="598"/>
                    </a:lnTo>
                    <a:lnTo>
                      <a:pt x="235" y="598"/>
                    </a:lnTo>
                    <a:lnTo>
                      <a:pt x="235" y="589"/>
                    </a:lnTo>
                    <a:lnTo>
                      <a:pt x="235" y="580"/>
                    </a:lnTo>
                    <a:lnTo>
                      <a:pt x="240" y="571"/>
                    </a:lnTo>
                    <a:lnTo>
                      <a:pt x="240" y="562"/>
                    </a:lnTo>
                    <a:lnTo>
                      <a:pt x="240" y="544"/>
                    </a:lnTo>
                    <a:lnTo>
                      <a:pt x="240" y="535"/>
                    </a:lnTo>
                    <a:lnTo>
                      <a:pt x="240" y="517"/>
                    </a:lnTo>
                    <a:lnTo>
                      <a:pt x="240" y="491"/>
                    </a:lnTo>
                    <a:lnTo>
                      <a:pt x="240" y="482"/>
                    </a:lnTo>
                    <a:lnTo>
                      <a:pt x="240" y="464"/>
                    </a:lnTo>
                    <a:lnTo>
                      <a:pt x="244" y="428"/>
                    </a:lnTo>
                    <a:lnTo>
                      <a:pt x="244" y="410"/>
                    </a:lnTo>
                    <a:lnTo>
                      <a:pt x="244" y="392"/>
                    </a:lnTo>
                    <a:lnTo>
                      <a:pt x="244" y="357"/>
                    </a:lnTo>
                    <a:lnTo>
                      <a:pt x="244" y="285"/>
                    </a:lnTo>
                    <a:lnTo>
                      <a:pt x="249" y="258"/>
                    </a:lnTo>
                    <a:lnTo>
                      <a:pt x="249" y="241"/>
                    </a:lnTo>
                    <a:lnTo>
                      <a:pt x="249" y="205"/>
                    </a:lnTo>
                    <a:lnTo>
                      <a:pt x="249" y="187"/>
                    </a:lnTo>
                    <a:lnTo>
                      <a:pt x="249" y="169"/>
                    </a:lnTo>
                    <a:lnTo>
                      <a:pt x="249" y="133"/>
                    </a:lnTo>
                    <a:lnTo>
                      <a:pt x="254" y="116"/>
                    </a:lnTo>
                    <a:lnTo>
                      <a:pt x="254" y="98"/>
                    </a:lnTo>
                    <a:lnTo>
                      <a:pt x="254" y="80"/>
                    </a:lnTo>
                    <a:lnTo>
                      <a:pt x="254" y="71"/>
                    </a:lnTo>
                    <a:lnTo>
                      <a:pt x="254" y="62"/>
                    </a:lnTo>
                    <a:lnTo>
                      <a:pt x="254" y="44"/>
                    </a:lnTo>
                    <a:lnTo>
                      <a:pt x="254" y="35"/>
                    </a:lnTo>
                    <a:lnTo>
                      <a:pt x="254" y="26"/>
                    </a:lnTo>
                    <a:lnTo>
                      <a:pt x="254" y="17"/>
                    </a:lnTo>
                    <a:lnTo>
                      <a:pt x="259" y="8"/>
                    </a:lnTo>
                    <a:lnTo>
                      <a:pt x="259" y="8"/>
                    </a:lnTo>
                    <a:lnTo>
                      <a:pt x="259" y="0"/>
                    </a:lnTo>
                    <a:lnTo>
                      <a:pt x="259" y="0"/>
                    </a:lnTo>
                    <a:lnTo>
                      <a:pt x="259" y="0"/>
                    </a:lnTo>
                    <a:lnTo>
                      <a:pt x="259" y="0"/>
                    </a:lnTo>
                    <a:lnTo>
                      <a:pt x="259" y="0"/>
                    </a:lnTo>
                    <a:lnTo>
                      <a:pt x="259" y="0"/>
                    </a:lnTo>
                    <a:lnTo>
                      <a:pt x="259" y="8"/>
                    </a:lnTo>
                    <a:lnTo>
                      <a:pt x="264" y="8"/>
                    </a:lnTo>
                    <a:lnTo>
                      <a:pt x="264" y="17"/>
                    </a:lnTo>
                    <a:lnTo>
                      <a:pt x="264" y="26"/>
                    </a:lnTo>
                    <a:lnTo>
                      <a:pt x="264" y="35"/>
                    </a:lnTo>
                    <a:lnTo>
                      <a:pt x="264" y="44"/>
                    </a:lnTo>
                    <a:lnTo>
                      <a:pt x="264" y="62"/>
                    </a:lnTo>
                    <a:lnTo>
                      <a:pt x="264" y="71"/>
                    </a:lnTo>
                    <a:lnTo>
                      <a:pt x="264" y="80"/>
                    </a:lnTo>
                    <a:lnTo>
                      <a:pt x="268" y="116"/>
                    </a:lnTo>
                    <a:lnTo>
                      <a:pt x="268" y="133"/>
                    </a:lnTo>
                    <a:lnTo>
                      <a:pt x="268" y="151"/>
                    </a:lnTo>
                    <a:lnTo>
                      <a:pt x="268" y="187"/>
                    </a:lnTo>
                    <a:lnTo>
                      <a:pt x="268" y="205"/>
                    </a:lnTo>
                    <a:lnTo>
                      <a:pt x="268" y="223"/>
                    </a:lnTo>
                    <a:lnTo>
                      <a:pt x="268" y="258"/>
                    </a:lnTo>
                    <a:lnTo>
                      <a:pt x="273" y="339"/>
                    </a:lnTo>
                    <a:lnTo>
                      <a:pt x="273" y="366"/>
                    </a:lnTo>
                    <a:lnTo>
                      <a:pt x="273" y="383"/>
                    </a:lnTo>
                    <a:lnTo>
                      <a:pt x="273" y="419"/>
                    </a:lnTo>
                    <a:lnTo>
                      <a:pt x="278" y="437"/>
                    </a:lnTo>
                    <a:lnTo>
                      <a:pt x="278" y="455"/>
                    </a:lnTo>
                    <a:lnTo>
                      <a:pt x="278" y="491"/>
                    </a:lnTo>
                    <a:lnTo>
                      <a:pt x="278" y="508"/>
                    </a:lnTo>
                    <a:lnTo>
                      <a:pt x="278" y="526"/>
                    </a:lnTo>
                    <a:lnTo>
                      <a:pt x="278" y="535"/>
                    </a:lnTo>
                    <a:lnTo>
                      <a:pt x="278" y="553"/>
                    </a:lnTo>
                    <a:lnTo>
                      <a:pt x="278" y="562"/>
                    </a:lnTo>
                    <a:lnTo>
                      <a:pt x="283" y="571"/>
                    </a:lnTo>
                    <a:lnTo>
                      <a:pt x="283" y="580"/>
                    </a:lnTo>
                    <a:lnTo>
                      <a:pt x="283" y="589"/>
                    </a:lnTo>
                    <a:lnTo>
                      <a:pt x="283" y="598"/>
                    </a:lnTo>
                    <a:lnTo>
                      <a:pt x="283" y="607"/>
                    </a:lnTo>
                    <a:lnTo>
                      <a:pt x="283" y="607"/>
                    </a:lnTo>
                    <a:lnTo>
                      <a:pt x="283" y="607"/>
                    </a:lnTo>
                    <a:lnTo>
                      <a:pt x="283" y="616"/>
                    </a:lnTo>
                    <a:lnTo>
                      <a:pt x="283" y="616"/>
                    </a:lnTo>
                    <a:lnTo>
                      <a:pt x="288" y="616"/>
                    </a:lnTo>
                    <a:lnTo>
                      <a:pt x="288" y="616"/>
                    </a:lnTo>
                    <a:lnTo>
                      <a:pt x="288" y="607"/>
                    </a:lnTo>
                    <a:lnTo>
                      <a:pt x="288" y="607"/>
                    </a:lnTo>
                    <a:lnTo>
                      <a:pt x="288" y="607"/>
                    </a:lnTo>
                    <a:lnTo>
                      <a:pt x="288" y="598"/>
                    </a:lnTo>
                    <a:lnTo>
                      <a:pt x="288" y="589"/>
                    </a:lnTo>
                    <a:lnTo>
                      <a:pt x="288" y="580"/>
                    </a:lnTo>
                    <a:lnTo>
                      <a:pt x="288" y="571"/>
                    </a:lnTo>
                    <a:lnTo>
                      <a:pt x="288" y="562"/>
                    </a:lnTo>
                    <a:lnTo>
                      <a:pt x="292" y="553"/>
                    </a:lnTo>
                    <a:lnTo>
                      <a:pt x="292" y="535"/>
                    </a:lnTo>
                    <a:lnTo>
                      <a:pt x="292" y="508"/>
                    </a:lnTo>
                    <a:lnTo>
                      <a:pt x="292" y="500"/>
                    </a:lnTo>
                    <a:lnTo>
                      <a:pt x="292" y="482"/>
                    </a:lnTo>
                    <a:lnTo>
                      <a:pt x="292" y="455"/>
                    </a:lnTo>
                    <a:lnTo>
                      <a:pt x="292" y="437"/>
                    </a:lnTo>
                    <a:lnTo>
                      <a:pt x="297" y="419"/>
                    </a:lnTo>
                    <a:lnTo>
                      <a:pt x="297" y="383"/>
                    </a:lnTo>
                    <a:lnTo>
                      <a:pt x="297" y="303"/>
                    </a:lnTo>
                    <a:lnTo>
                      <a:pt x="297" y="285"/>
                    </a:lnTo>
                    <a:lnTo>
                      <a:pt x="297" y="267"/>
                    </a:lnTo>
                    <a:lnTo>
                      <a:pt x="302" y="232"/>
                    </a:lnTo>
                    <a:lnTo>
                      <a:pt x="302" y="214"/>
                    </a:lnTo>
                    <a:lnTo>
                      <a:pt x="302" y="196"/>
                    </a:lnTo>
                    <a:lnTo>
                      <a:pt x="302" y="160"/>
                    </a:lnTo>
                    <a:lnTo>
                      <a:pt x="302" y="142"/>
                    </a:lnTo>
                    <a:lnTo>
                      <a:pt x="302" y="125"/>
                    </a:lnTo>
                    <a:lnTo>
                      <a:pt x="302" y="116"/>
                    </a:lnTo>
                    <a:lnTo>
                      <a:pt x="302" y="98"/>
                    </a:lnTo>
                    <a:lnTo>
                      <a:pt x="307" y="80"/>
                    </a:lnTo>
                    <a:lnTo>
                      <a:pt x="307" y="71"/>
                    </a:lnTo>
                    <a:lnTo>
                      <a:pt x="307" y="62"/>
                    </a:lnTo>
                    <a:lnTo>
                      <a:pt x="307" y="53"/>
                    </a:lnTo>
                    <a:lnTo>
                      <a:pt x="307" y="35"/>
                    </a:lnTo>
                    <a:lnTo>
                      <a:pt x="307" y="26"/>
                    </a:lnTo>
                    <a:lnTo>
                      <a:pt x="307" y="26"/>
                    </a:lnTo>
                    <a:lnTo>
                      <a:pt x="307" y="17"/>
                    </a:lnTo>
                    <a:lnTo>
                      <a:pt x="307" y="8"/>
                    </a:lnTo>
                    <a:lnTo>
                      <a:pt x="311" y="8"/>
                    </a:lnTo>
                    <a:lnTo>
                      <a:pt x="311" y="0"/>
                    </a:lnTo>
                    <a:lnTo>
                      <a:pt x="311" y="0"/>
                    </a:lnTo>
                    <a:lnTo>
                      <a:pt x="311" y="0"/>
                    </a:lnTo>
                    <a:lnTo>
                      <a:pt x="311" y="0"/>
                    </a:lnTo>
                    <a:lnTo>
                      <a:pt x="311" y="0"/>
                    </a:lnTo>
                    <a:lnTo>
                      <a:pt x="311" y="0"/>
                    </a:lnTo>
                    <a:lnTo>
                      <a:pt x="311" y="8"/>
                    </a:lnTo>
                    <a:lnTo>
                      <a:pt x="311" y="8"/>
                    </a:lnTo>
                    <a:lnTo>
                      <a:pt x="311" y="17"/>
                    </a:lnTo>
                    <a:lnTo>
                      <a:pt x="316" y="26"/>
                    </a:lnTo>
                    <a:lnTo>
                      <a:pt x="316" y="35"/>
                    </a:lnTo>
                    <a:lnTo>
                      <a:pt x="316" y="44"/>
                    </a:lnTo>
                    <a:lnTo>
                      <a:pt x="316" y="53"/>
                    </a:lnTo>
                    <a:lnTo>
                      <a:pt x="316" y="71"/>
                    </a:lnTo>
                    <a:lnTo>
                      <a:pt x="316" y="80"/>
                    </a:lnTo>
                    <a:lnTo>
                      <a:pt x="316" y="98"/>
                    </a:lnTo>
                    <a:lnTo>
                      <a:pt x="321" y="125"/>
                    </a:lnTo>
                    <a:lnTo>
                      <a:pt x="321" y="142"/>
                    </a:lnTo>
                    <a:lnTo>
                      <a:pt x="321" y="160"/>
                    </a:lnTo>
                    <a:lnTo>
                      <a:pt x="321" y="196"/>
                    </a:lnTo>
                    <a:lnTo>
                      <a:pt x="321" y="276"/>
                    </a:lnTo>
                    <a:lnTo>
                      <a:pt x="326" y="303"/>
                    </a:lnTo>
                    <a:lnTo>
                      <a:pt x="326" y="321"/>
                    </a:lnTo>
                    <a:lnTo>
                      <a:pt x="326" y="366"/>
                    </a:lnTo>
                    <a:lnTo>
                      <a:pt x="326" y="383"/>
                    </a:lnTo>
                    <a:lnTo>
                      <a:pt x="326" y="401"/>
                    </a:lnTo>
                    <a:lnTo>
                      <a:pt x="326" y="437"/>
                    </a:lnTo>
                    <a:lnTo>
                      <a:pt x="326" y="455"/>
                    </a:lnTo>
                    <a:lnTo>
                      <a:pt x="331" y="473"/>
                    </a:lnTo>
                    <a:lnTo>
                      <a:pt x="331" y="491"/>
                    </a:lnTo>
                    <a:lnTo>
                      <a:pt x="331" y="508"/>
                    </a:lnTo>
                    <a:lnTo>
                      <a:pt x="331" y="526"/>
                    </a:lnTo>
                    <a:lnTo>
                      <a:pt x="331" y="535"/>
                    </a:lnTo>
                    <a:lnTo>
                      <a:pt x="331" y="553"/>
                    </a:lnTo>
                  </a:path>
                </a:pathLst>
              </a:custGeom>
              <a:noFill/>
              <a:ln w="15875">
                <a:solidFill>
                  <a:srgbClr val="88F6FF"/>
                </a:solidFill>
                <a:prstDash val="solid"/>
                <a:round/>
                <a:headEnd/>
                <a:tailEnd/>
              </a:ln>
            </p:spPr>
            <p:txBody>
              <a:bodyPr/>
              <a:lstStyle/>
              <a:p>
                <a:endParaRPr lang="es-ES"/>
              </a:p>
            </p:txBody>
          </p:sp>
          <p:sp>
            <p:nvSpPr>
              <p:cNvPr id="60428" name="Freeform 12"/>
              <p:cNvSpPr>
                <a:spLocks/>
              </p:cNvSpPr>
              <p:nvPr/>
            </p:nvSpPr>
            <p:spPr bwMode="auto">
              <a:xfrm>
                <a:off x="1483" y="2495"/>
                <a:ext cx="325" cy="616"/>
              </a:xfrm>
              <a:custGeom>
                <a:avLst/>
                <a:gdLst/>
                <a:ahLst/>
                <a:cxnLst>
                  <a:cxn ang="0">
                    <a:pos x="4" y="607"/>
                  </a:cxn>
                  <a:cxn ang="0">
                    <a:pos x="9" y="598"/>
                  </a:cxn>
                  <a:cxn ang="0">
                    <a:pos x="14" y="500"/>
                  </a:cxn>
                  <a:cxn ang="0">
                    <a:pos x="19" y="232"/>
                  </a:cxn>
                  <a:cxn ang="0">
                    <a:pos x="24" y="80"/>
                  </a:cxn>
                  <a:cxn ang="0">
                    <a:pos x="28" y="8"/>
                  </a:cxn>
                  <a:cxn ang="0">
                    <a:pos x="33" y="17"/>
                  </a:cxn>
                  <a:cxn ang="0">
                    <a:pos x="38" y="98"/>
                  </a:cxn>
                  <a:cxn ang="0">
                    <a:pos x="47" y="348"/>
                  </a:cxn>
                  <a:cxn ang="0">
                    <a:pos x="52" y="526"/>
                  </a:cxn>
                  <a:cxn ang="0">
                    <a:pos x="57" y="607"/>
                  </a:cxn>
                  <a:cxn ang="0">
                    <a:pos x="57" y="607"/>
                  </a:cxn>
                  <a:cxn ang="0">
                    <a:pos x="62" y="544"/>
                  </a:cxn>
                  <a:cxn ang="0">
                    <a:pos x="71" y="330"/>
                  </a:cxn>
                  <a:cxn ang="0">
                    <a:pos x="76" y="107"/>
                  </a:cxn>
                  <a:cxn ang="0">
                    <a:pos x="81" y="8"/>
                  </a:cxn>
                  <a:cxn ang="0">
                    <a:pos x="86" y="8"/>
                  </a:cxn>
                  <a:cxn ang="0">
                    <a:pos x="91" y="71"/>
                  </a:cxn>
                  <a:cxn ang="0">
                    <a:pos x="95" y="312"/>
                  </a:cxn>
                  <a:cxn ang="0">
                    <a:pos x="105" y="544"/>
                  </a:cxn>
                  <a:cxn ang="0">
                    <a:pos x="110" y="607"/>
                  </a:cxn>
                  <a:cxn ang="0">
                    <a:pos x="115" y="598"/>
                  </a:cxn>
                  <a:cxn ang="0">
                    <a:pos x="119" y="482"/>
                  </a:cxn>
                  <a:cxn ang="0">
                    <a:pos x="124" y="187"/>
                  </a:cxn>
                  <a:cxn ang="0">
                    <a:pos x="129" y="44"/>
                  </a:cxn>
                  <a:cxn ang="0">
                    <a:pos x="134" y="0"/>
                  </a:cxn>
                  <a:cxn ang="0">
                    <a:pos x="138" y="26"/>
                  </a:cxn>
                  <a:cxn ang="0">
                    <a:pos x="143" y="142"/>
                  </a:cxn>
                  <a:cxn ang="0">
                    <a:pos x="148" y="383"/>
                  </a:cxn>
                  <a:cxn ang="0">
                    <a:pos x="158" y="562"/>
                  </a:cxn>
                  <a:cxn ang="0">
                    <a:pos x="162" y="616"/>
                  </a:cxn>
                  <a:cxn ang="0">
                    <a:pos x="162" y="589"/>
                  </a:cxn>
                  <a:cxn ang="0">
                    <a:pos x="167" y="508"/>
                  </a:cxn>
                  <a:cxn ang="0">
                    <a:pos x="177" y="258"/>
                  </a:cxn>
                  <a:cxn ang="0">
                    <a:pos x="182" y="62"/>
                  </a:cxn>
                  <a:cxn ang="0">
                    <a:pos x="186" y="0"/>
                  </a:cxn>
                  <a:cxn ang="0">
                    <a:pos x="191" y="26"/>
                  </a:cxn>
                  <a:cxn ang="0">
                    <a:pos x="196" y="133"/>
                  </a:cxn>
                  <a:cxn ang="0">
                    <a:pos x="206" y="446"/>
                  </a:cxn>
                  <a:cxn ang="0">
                    <a:pos x="210" y="589"/>
                  </a:cxn>
                  <a:cxn ang="0">
                    <a:pos x="215" y="616"/>
                  </a:cxn>
                  <a:cxn ang="0">
                    <a:pos x="220" y="562"/>
                  </a:cxn>
                  <a:cxn ang="0">
                    <a:pos x="225" y="348"/>
                  </a:cxn>
                  <a:cxn ang="0">
                    <a:pos x="229" y="116"/>
                  </a:cxn>
                  <a:cxn ang="0">
                    <a:pos x="234" y="17"/>
                  </a:cxn>
                  <a:cxn ang="0">
                    <a:pos x="239" y="0"/>
                  </a:cxn>
                  <a:cxn ang="0">
                    <a:pos x="244" y="62"/>
                  </a:cxn>
                  <a:cxn ang="0">
                    <a:pos x="249" y="205"/>
                  </a:cxn>
                  <a:cxn ang="0">
                    <a:pos x="258" y="455"/>
                  </a:cxn>
                  <a:cxn ang="0">
                    <a:pos x="263" y="580"/>
                  </a:cxn>
                  <a:cxn ang="0">
                    <a:pos x="268" y="616"/>
                  </a:cxn>
                  <a:cxn ang="0">
                    <a:pos x="268" y="562"/>
                  </a:cxn>
                  <a:cxn ang="0">
                    <a:pos x="277" y="401"/>
                  </a:cxn>
                  <a:cxn ang="0">
                    <a:pos x="282" y="142"/>
                  </a:cxn>
                  <a:cxn ang="0">
                    <a:pos x="287" y="26"/>
                  </a:cxn>
                  <a:cxn ang="0">
                    <a:pos x="292" y="0"/>
                  </a:cxn>
                  <a:cxn ang="0">
                    <a:pos x="297" y="62"/>
                  </a:cxn>
                  <a:cxn ang="0">
                    <a:pos x="301" y="223"/>
                  </a:cxn>
                  <a:cxn ang="0">
                    <a:pos x="311" y="473"/>
                  </a:cxn>
                  <a:cxn ang="0">
                    <a:pos x="316" y="589"/>
                  </a:cxn>
                  <a:cxn ang="0">
                    <a:pos x="316" y="616"/>
                  </a:cxn>
                  <a:cxn ang="0">
                    <a:pos x="320" y="553"/>
                  </a:cxn>
                </a:cxnLst>
                <a:rect l="0" t="0" r="r" b="b"/>
                <a:pathLst>
                  <a:path w="325" h="616">
                    <a:moveTo>
                      <a:pt x="0" y="553"/>
                    </a:moveTo>
                    <a:lnTo>
                      <a:pt x="0" y="562"/>
                    </a:lnTo>
                    <a:lnTo>
                      <a:pt x="0" y="571"/>
                    </a:lnTo>
                    <a:lnTo>
                      <a:pt x="4" y="580"/>
                    </a:lnTo>
                    <a:lnTo>
                      <a:pt x="4" y="589"/>
                    </a:lnTo>
                    <a:lnTo>
                      <a:pt x="4" y="598"/>
                    </a:lnTo>
                    <a:lnTo>
                      <a:pt x="4" y="607"/>
                    </a:lnTo>
                    <a:lnTo>
                      <a:pt x="4" y="607"/>
                    </a:lnTo>
                    <a:lnTo>
                      <a:pt x="4" y="616"/>
                    </a:lnTo>
                    <a:lnTo>
                      <a:pt x="4" y="616"/>
                    </a:lnTo>
                    <a:lnTo>
                      <a:pt x="4" y="616"/>
                    </a:lnTo>
                    <a:lnTo>
                      <a:pt x="4" y="616"/>
                    </a:lnTo>
                    <a:lnTo>
                      <a:pt x="9" y="616"/>
                    </a:lnTo>
                    <a:lnTo>
                      <a:pt x="9" y="607"/>
                    </a:lnTo>
                    <a:lnTo>
                      <a:pt x="9" y="607"/>
                    </a:lnTo>
                    <a:lnTo>
                      <a:pt x="9" y="598"/>
                    </a:lnTo>
                    <a:lnTo>
                      <a:pt x="9" y="589"/>
                    </a:lnTo>
                    <a:lnTo>
                      <a:pt x="9" y="580"/>
                    </a:lnTo>
                    <a:lnTo>
                      <a:pt x="9" y="571"/>
                    </a:lnTo>
                    <a:lnTo>
                      <a:pt x="9" y="562"/>
                    </a:lnTo>
                    <a:lnTo>
                      <a:pt x="9" y="544"/>
                    </a:lnTo>
                    <a:lnTo>
                      <a:pt x="14" y="535"/>
                    </a:lnTo>
                    <a:lnTo>
                      <a:pt x="14" y="517"/>
                    </a:lnTo>
                    <a:lnTo>
                      <a:pt x="14" y="500"/>
                    </a:lnTo>
                    <a:lnTo>
                      <a:pt x="14" y="473"/>
                    </a:lnTo>
                    <a:lnTo>
                      <a:pt x="14" y="455"/>
                    </a:lnTo>
                    <a:lnTo>
                      <a:pt x="14" y="428"/>
                    </a:lnTo>
                    <a:lnTo>
                      <a:pt x="19" y="392"/>
                    </a:lnTo>
                    <a:lnTo>
                      <a:pt x="19" y="312"/>
                    </a:lnTo>
                    <a:lnTo>
                      <a:pt x="19" y="294"/>
                    </a:lnTo>
                    <a:lnTo>
                      <a:pt x="19" y="276"/>
                    </a:lnTo>
                    <a:lnTo>
                      <a:pt x="19" y="232"/>
                    </a:lnTo>
                    <a:lnTo>
                      <a:pt x="24" y="214"/>
                    </a:lnTo>
                    <a:lnTo>
                      <a:pt x="24" y="196"/>
                    </a:lnTo>
                    <a:lnTo>
                      <a:pt x="24" y="160"/>
                    </a:lnTo>
                    <a:lnTo>
                      <a:pt x="24" y="142"/>
                    </a:lnTo>
                    <a:lnTo>
                      <a:pt x="24" y="125"/>
                    </a:lnTo>
                    <a:lnTo>
                      <a:pt x="24" y="107"/>
                    </a:lnTo>
                    <a:lnTo>
                      <a:pt x="24" y="89"/>
                    </a:lnTo>
                    <a:lnTo>
                      <a:pt x="24" y="80"/>
                    </a:lnTo>
                    <a:lnTo>
                      <a:pt x="28" y="62"/>
                    </a:lnTo>
                    <a:lnTo>
                      <a:pt x="28" y="53"/>
                    </a:lnTo>
                    <a:lnTo>
                      <a:pt x="28" y="44"/>
                    </a:lnTo>
                    <a:lnTo>
                      <a:pt x="28" y="35"/>
                    </a:lnTo>
                    <a:lnTo>
                      <a:pt x="28" y="26"/>
                    </a:lnTo>
                    <a:lnTo>
                      <a:pt x="28" y="17"/>
                    </a:lnTo>
                    <a:lnTo>
                      <a:pt x="28" y="8"/>
                    </a:lnTo>
                    <a:lnTo>
                      <a:pt x="28" y="8"/>
                    </a:lnTo>
                    <a:lnTo>
                      <a:pt x="28" y="0"/>
                    </a:lnTo>
                    <a:lnTo>
                      <a:pt x="33" y="0"/>
                    </a:lnTo>
                    <a:lnTo>
                      <a:pt x="33" y="0"/>
                    </a:lnTo>
                    <a:lnTo>
                      <a:pt x="33" y="0"/>
                    </a:lnTo>
                    <a:lnTo>
                      <a:pt x="33" y="0"/>
                    </a:lnTo>
                    <a:lnTo>
                      <a:pt x="33" y="8"/>
                    </a:lnTo>
                    <a:lnTo>
                      <a:pt x="33" y="8"/>
                    </a:lnTo>
                    <a:lnTo>
                      <a:pt x="33" y="17"/>
                    </a:lnTo>
                    <a:lnTo>
                      <a:pt x="33" y="17"/>
                    </a:lnTo>
                    <a:lnTo>
                      <a:pt x="33" y="26"/>
                    </a:lnTo>
                    <a:lnTo>
                      <a:pt x="38" y="35"/>
                    </a:lnTo>
                    <a:lnTo>
                      <a:pt x="38" y="53"/>
                    </a:lnTo>
                    <a:lnTo>
                      <a:pt x="38" y="62"/>
                    </a:lnTo>
                    <a:lnTo>
                      <a:pt x="38" y="71"/>
                    </a:lnTo>
                    <a:lnTo>
                      <a:pt x="38" y="89"/>
                    </a:lnTo>
                    <a:lnTo>
                      <a:pt x="38" y="98"/>
                    </a:lnTo>
                    <a:lnTo>
                      <a:pt x="38" y="116"/>
                    </a:lnTo>
                    <a:lnTo>
                      <a:pt x="38" y="151"/>
                    </a:lnTo>
                    <a:lnTo>
                      <a:pt x="43" y="169"/>
                    </a:lnTo>
                    <a:lnTo>
                      <a:pt x="43" y="187"/>
                    </a:lnTo>
                    <a:lnTo>
                      <a:pt x="43" y="223"/>
                    </a:lnTo>
                    <a:lnTo>
                      <a:pt x="43" y="303"/>
                    </a:lnTo>
                    <a:lnTo>
                      <a:pt x="47" y="321"/>
                    </a:lnTo>
                    <a:lnTo>
                      <a:pt x="47" y="348"/>
                    </a:lnTo>
                    <a:lnTo>
                      <a:pt x="47" y="383"/>
                    </a:lnTo>
                    <a:lnTo>
                      <a:pt x="47" y="401"/>
                    </a:lnTo>
                    <a:lnTo>
                      <a:pt x="47" y="419"/>
                    </a:lnTo>
                    <a:lnTo>
                      <a:pt x="47" y="455"/>
                    </a:lnTo>
                    <a:lnTo>
                      <a:pt x="47" y="473"/>
                    </a:lnTo>
                    <a:lnTo>
                      <a:pt x="52" y="491"/>
                    </a:lnTo>
                    <a:lnTo>
                      <a:pt x="52" y="508"/>
                    </a:lnTo>
                    <a:lnTo>
                      <a:pt x="52" y="526"/>
                    </a:lnTo>
                    <a:lnTo>
                      <a:pt x="52" y="535"/>
                    </a:lnTo>
                    <a:lnTo>
                      <a:pt x="52" y="553"/>
                    </a:lnTo>
                    <a:lnTo>
                      <a:pt x="52" y="562"/>
                    </a:lnTo>
                    <a:lnTo>
                      <a:pt x="52" y="571"/>
                    </a:lnTo>
                    <a:lnTo>
                      <a:pt x="52" y="580"/>
                    </a:lnTo>
                    <a:lnTo>
                      <a:pt x="52" y="589"/>
                    </a:lnTo>
                    <a:lnTo>
                      <a:pt x="57" y="598"/>
                    </a:lnTo>
                    <a:lnTo>
                      <a:pt x="57" y="607"/>
                    </a:lnTo>
                    <a:lnTo>
                      <a:pt x="57" y="607"/>
                    </a:lnTo>
                    <a:lnTo>
                      <a:pt x="57" y="607"/>
                    </a:lnTo>
                    <a:lnTo>
                      <a:pt x="57" y="616"/>
                    </a:lnTo>
                    <a:lnTo>
                      <a:pt x="57" y="616"/>
                    </a:lnTo>
                    <a:lnTo>
                      <a:pt x="57" y="616"/>
                    </a:lnTo>
                    <a:lnTo>
                      <a:pt x="57" y="616"/>
                    </a:lnTo>
                    <a:lnTo>
                      <a:pt x="57" y="616"/>
                    </a:lnTo>
                    <a:lnTo>
                      <a:pt x="57" y="607"/>
                    </a:lnTo>
                    <a:lnTo>
                      <a:pt x="62" y="607"/>
                    </a:lnTo>
                    <a:lnTo>
                      <a:pt x="62" y="598"/>
                    </a:lnTo>
                    <a:lnTo>
                      <a:pt x="62" y="589"/>
                    </a:lnTo>
                    <a:lnTo>
                      <a:pt x="62" y="580"/>
                    </a:lnTo>
                    <a:lnTo>
                      <a:pt x="62" y="571"/>
                    </a:lnTo>
                    <a:lnTo>
                      <a:pt x="62" y="562"/>
                    </a:lnTo>
                    <a:lnTo>
                      <a:pt x="62" y="553"/>
                    </a:lnTo>
                    <a:lnTo>
                      <a:pt x="62" y="544"/>
                    </a:lnTo>
                    <a:lnTo>
                      <a:pt x="62" y="526"/>
                    </a:lnTo>
                    <a:lnTo>
                      <a:pt x="67" y="517"/>
                    </a:lnTo>
                    <a:lnTo>
                      <a:pt x="67" y="491"/>
                    </a:lnTo>
                    <a:lnTo>
                      <a:pt x="67" y="473"/>
                    </a:lnTo>
                    <a:lnTo>
                      <a:pt x="67" y="455"/>
                    </a:lnTo>
                    <a:lnTo>
                      <a:pt x="67" y="419"/>
                    </a:lnTo>
                    <a:lnTo>
                      <a:pt x="71" y="348"/>
                    </a:lnTo>
                    <a:lnTo>
                      <a:pt x="71" y="330"/>
                    </a:lnTo>
                    <a:lnTo>
                      <a:pt x="71" y="312"/>
                    </a:lnTo>
                    <a:lnTo>
                      <a:pt x="71" y="276"/>
                    </a:lnTo>
                    <a:lnTo>
                      <a:pt x="71" y="205"/>
                    </a:lnTo>
                    <a:lnTo>
                      <a:pt x="76" y="187"/>
                    </a:lnTo>
                    <a:lnTo>
                      <a:pt x="76" y="169"/>
                    </a:lnTo>
                    <a:lnTo>
                      <a:pt x="76" y="133"/>
                    </a:lnTo>
                    <a:lnTo>
                      <a:pt x="76" y="116"/>
                    </a:lnTo>
                    <a:lnTo>
                      <a:pt x="76" y="107"/>
                    </a:lnTo>
                    <a:lnTo>
                      <a:pt x="76" y="80"/>
                    </a:lnTo>
                    <a:lnTo>
                      <a:pt x="76" y="62"/>
                    </a:lnTo>
                    <a:lnTo>
                      <a:pt x="76" y="53"/>
                    </a:lnTo>
                    <a:lnTo>
                      <a:pt x="81" y="44"/>
                    </a:lnTo>
                    <a:lnTo>
                      <a:pt x="81" y="35"/>
                    </a:lnTo>
                    <a:lnTo>
                      <a:pt x="81" y="26"/>
                    </a:lnTo>
                    <a:lnTo>
                      <a:pt x="81" y="17"/>
                    </a:lnTo>
                    <a:lnTo>
                      <a:pt x="81" y="8"/>
                    </a:lnTo>
                    <a:lnTo>
                      <a:pt x="81" y="8"/>
                    </a:lnTo>
                    <a:lnTo>
                      <a:pt x="81" y="0"/>
                    </a:lnTo>
                    <a:lnTo>
                      <a:pt x="81" y="0"/>
                    </a:lnTo>
                    <a:lnTo>
                      <a:pt x="81" y="0"/>
                    </a:lnTo>
                    <a:lnTo>
                      <a:pt x="86" y="0"/>
                    </a:lnTo>
                    <a:lnTo>
                      <a:pt x="86" y="0"/>
                    </a:lnTo>
                    <a:lnTo>
                      <a:pt x="86" y="0"/>
                    </a:lnTo>
                    <a:lnTo>
                      <a:pt x="86" y="8"/>
                    </a:lnTo>
                    <a:lnTo>
                      <a:pt x="86" y="8"/>
                    </a:lnTo>
                    <a:lnTo>
                      <a:pt x="86" y="17"/>
                    </a:lnTo>
                    <a:lnTo>
                      <a:pt x="86" y="17"/>
                    </a:lnTo>
                    <a:lnTo>
                      <a:pt x="86" y="26"/>
                    </a:lnTo>
                    <a:lnTo>
                      <a:pt x="86" y="35"/>
                    </a:lnTo>
                    <a:lnTo>
                      <a:pt x="91" y="53"/>
                    </a:lnTo>
                    <a:lnTo>
                      <a:pt x="91" y="62"/>
                    </a:lnTo>
                    <a:lnTo>
                      <a:pt x="91" y="71"/>
                    </a:lnTo>
                    <a:lnTo>
                      <a:pt x="91" y="89"/>
                    </a:lnTo>
                    <a:lnTo>
                      <a:pt x="91" y="107"/>
                    </a:lnTo>
                    <a:lnTo>
                      <a:pt x="91" y="116"/>
                    </a:lnTo>
                    <a:lnTo>
                      <a:pt x="91" y="151"/>
                    </a:lnTo>
                    <a:lnTo>
                      <a:pt x="95" y="232"/>
                    </a:lnTo>
                    <a:lnTo>
                      <a:pt x="95" y="250"/>
                    </a:lnTo>
                    <a:lnTo>
                      <a:pt x="95" y="267"/>
                    </a:lnTo>
                    <a:lnTo>
                      <a:pt x="95" y="312"/>
                    </a:lnTo>
                    <a:lnTo>
                      <a:pt x="100" y="392"/>
                    </a:lnTo>
                    <a:lnTo>
                      <a:pt x="100" y="410"/>
                    </a:lnTo>
                    <a:lnTo>
                      <a:pt x="100" y="428"/>
                    </a:lnTo>
                    <a:lnTo>
                      <a:pt x="100" y="464"/>
                    </a:lnTo>
                    <a:lnTo>
                      <a:pt x="100" y="482"/>
                    </a:lnTo>
                    <a:lnTo>
                      <a:pt x="100" y="500"/>
                    </a:lnTo>
                    <a:lnTo>
                      <a:pt x="105" y="526"/>
                    </a:lnTo>
                    <a:lnTo>
                      <a:pt x="105" y="544"/>
                    </a:lnTo>
                    <a:lnTo>
                      <a:pt x="105" y="553"/>
                    </a:lnTo>
                    <a:lnTo>
                      <a:pt x="105" y="571"/>
                    </a:lnTo>
                    <a:lnTo>
                      <a:pt x="105" y="580"/>
                    </a:lnTo>
                    <a:lnTo>
                      <a:pt x="105" y="589"/>
                    </a:lnTo>
                    <a:lnTo>
                      <a:pt x="105" y="598"/>
                    </a:lnTo>
                    <a:lnTo>
                      <a:pt x="105" y="598"/>
                    </a:lnTo>
                    <a:lnTo>
                      <a:pt x="110" y="607"/>
                    </a:lnTo>
                    <a:lnTo>
                      <a:pt x="110" y="607"/>
                    </a:lnTo>
                    <a:lnTo>
                      <a:pt x="110" y="616"/>
                    </a:lnTo>
                    <a:lnTo>
                      <a:pt x="110" y="616"/>
                    </a:lnTo>
                    <a:lnTo>
                      <a:pt x="110" y="616"/>
                    </a:lnTo>
                    <a:lnTo>
                      <a:pt x="110" y="616"/>
                    </a:lnTo>
                    <a:lnTo>
                      <a:pt x="110" y="607"/>
                    </a:lnTo>
                    <a:lnTo>
                      <a:pt x="110" y="607"/>
                    </a:lnTo>
                    <a:lnTo>
                      <a:pt x="110" y="598"/>
                    </a:lnTo>
                    <a:lnTo>
                      <a:pt x="115" y="598"/>
                    </a:lnTo>
                    <a:lnTo>
                      <a:pt x="115" y="589"/>
                    </a:lnTo>
                    <a:lnTo>
                      <a:pt x="115" y="580"/>
                    </a:lnTo>
                    <a:lnTo>
                      <a:pt x="115" y="571"/>
                    </a:lnTo>
                    <a:lnTo>
                      <a:pt x="115" y="553"/>
                    </a:lnTo>
                    <a:lnTo>
                      <a:pt x="115" y="544"/>
                    </a:lnTo>
                    <a:lnTo>
                      <a:pt x="115" y="517"/>
                    </a:lnTo>
                    <a:lnTo>
                      <a:pt x="115" y="500"/>
                    </a:lnTo>
                    <a:lnTo>
                      <a:pt x="119" y="482"/>
                    </a:lnTo>
                    <a:lnTo>
                      <a:pt x="119" y="446"/>
                    </a:lnTo>
                    <a:lnTo>
                      <a:pt x="119" y="375"/>
                    </a:lnTo>
                    <a:lnTo>
                      <a:pt x="119" y="348"/>
                    </a:lnTo>
                    <a:lnTo>
                      <a:pt x="124" y="330"/>
                    </a:lnTo>
                    <a:lnTo>
                      <a:pt x="124" y="294"/>
                    </a:lnTo>
                    <a:lnTo>
                      <a:pt x="124" y="223"/>
                    </a:lnTo>
                    <a:lnTo>
                      <a:pt x="124" y="205"/>
                    </a:lnTo>
                    <a:lnTo>
                      <a:pt x="124" y="187"/>
                    </a:lnTo>
                    <a:lnTo>
                      <a:pt x="129" y="151"/>
                    </a:lnTo>
                    <a:lnTo>
                      <a:pt x="129" y="133"/>
                    </a:lnTo>
                    <a:lnTo>
                      <a:pt x="129" y="116"/>
                    </a:lnTo>
                    <a:lnTo>
                      <a:pt x="129" y="89"/>
                    </a:lnTo>
                    <a:lnTo>
                      <a:pt x="129" y="80"/>
                    </a:lnTo>
                    <a:lnTo>
                      <a:pt x="129" y="62"/>
                    </a:lnTo>
                    <a:lnTo>
                      <a:pt x="129" y="53"/>
                    </a:lnTo>
                    <a:lnTo>
                      <a:pt x="129" y="44"/>
                    </a:lnTo>
                    <a:lnTo>
                      <a:pt x="134" y="35"/>
                    </a:lnTo>
                    <a:lnTo>
                      <a:pt x="134" y="26"/>
                    </a:lnTo>
                    <a:lnTo>
                      <a:pt x="134" y="17"/>
                    </a:lnTo>
                    <a:lnTo>
                      <a:pt x="134" y="8"/>
                    </a:lnTo>
                    <a:lnTo>
                      <a:pt x="134" y="8"/>
                    </a:lnTo>
                    <a:lnTo>
                      <a:pt x="134" y="0"/>
                    </a:lnTo>
                    <a:lnTo>
                      <a:pt x="134" y="0"/>
                    </a:lnTo>
                    <a:lnTo>
                      <a:pt x="134" y="0"/>
                    </a:lnTo>
                    <a:lnTo>
                      <a:pt x="134" y="0"/>
                    </a:lnTo>
                    <a:lnTo>
                      <a:pt x="134" y="0"/>
                    </a:lnTo>
                    <a:lnTo>
                      <a:pt x="138" y="0"/>
                    </a:lnTo>
                    <a:lnTo>
                      <a:pt x="138" y="8"/>
                    </a:lnTo>
                    <a:lnTo>
                      <a:pt x="138" y="8"/>
                    </a:lnTo>
                    <a:lnTo>
                      <a:pt x="138" y="17"/>
                    </a:lnTo>
                    <a:lnTo>
                      <a:pt x="138" y="26"/>
                    </a:lnTo>
                    <a:lnTo>
                      <a:pt x="138" y="26"/>
                    </a:lnTo>
                    <a:lnTo>
                      <a:pt x="138" y="35"/>
                    </a:lnTo>
                    <a:lnTo>
                      <a:pt x="138" y="53"/>
                    </a:lnTo>
                    <a:lnTo>
                      <a:pt x="138" y="62"/>
                    </a:lnTo>
                    <a:lnTo>
                      <a:pt x="143" y="71"/>
                    </a:lnTo>
                    <a:lnTo>
                      <a:pt x="143" y="89"/>
                    </a:lnTo>
                    <a:lnTo>
                      <a:pt x="143" y="98"/>
                    </a:lnTo>
                    <a:lnTo>
                      <a:pt x="143" y="125"/>
                    </a:lnTo>
                    <a:lnTo>
                      <a:pt x="143" y="142"/>
                    </a:lnTo>
                    <a:lnTo>
                      <a:pt x="143" y="160"/>
                    </a:lnTo>
                    <a:lnTo>
                      <a:pt x="143" y="196"/>
                    </a:lnTo>
                    <a:lnTo>
                      <a:pt x="148" y="214"/>
                    </a:lnTo>
                    <a:lnTo>
                      <a:pt x="148" y="232"/>
                    </a:lnTo>
                    <a:lnTo>
                      <a:pt x="148" y="267"/>
                    </a:lnTo>
                    <a:lnTo>
                      <a:pt x="148" y="348"/>
                    </a:lnTo>
                    <a:lnTo>
                      <a:pt x="148" y="366"/>
                    </a:lnTo>
                    <a:lnTo>
                      <a:pt x="148" y="383"/>
                    </a:lnTo>
                    <a:lnTo>
                      <a:pt x="153" y="419"/>
                    </a:lnTo>
                    <a:lnTo>
                      <a:pt x="153" y="482"/>
                    </a:lnTo>
                    <a:lnTo>
                      <a:pt x="153" y="500"/>
                    </a:lnTo>
                    <a:lnTo>
                      <a:pt x="153" y="517"/>
                    </a:lnTo>
                    <a:lnTo>
                      <a:pt x="153" y="526"/>
                    </a:lnTo>
                    <a:lnTo>
                      <a:pt x="158" y="544"/>
                    </a:lnTo>
                    <a:lnTo>
                      <a:pt x="158" y="553"/>
                    </a:lnTo>
                    <a:lnTo>
                      <a:pt x="158" y="562"/>
                    </a:lnTo>
                    <a:lnTo>
                      <a:pt x="158" y="571"/>
                    </a:lnTo>
                    <a:lnTo>
                      <a:pt x="158" y="580"/>
                    </a:lnTo>
                    <a:lnTo>
                      <a:pt x="158" y="589"/>
                    </a:lnTo>
                    <a:lnTo>
                      <a:pt x="158" y="598"/>
                    </a:lnTo>
                    <a:lnTo>
                      <a:pt x="158" y="607"/>
                    </a:lnTo>
                    <a:lnTo>
                      <a:pt x="158" y="607"/>
                    </a:lnTo>
                    <a:lnTo>
                      <a:pt x="158" y="607"/>
                    </a:lnTo>
                    <a:lnTo>
                      <a:pt x="162" y="616"/>
                    </a:lnTo>
                    <a:lnTo>
                      <a:pt x="162" y="616"/>
                    </a:lnTo>
                    <a:lnTo>
                      <a:pt x="162" y="616"/>
                    </a:lnTo>
                    <a:lnTo>
                      <a:pt x="162" y="616"/>
                    </a:lnTo>
                    <a:lnTo>
                      <a:pt x="162" y="616"/>
                    </a:lnTo>
                    <a:lnTo>
                      <a:pt x="162" y="607"/>
                    </a:lnTo>
                    <a:lnTo>
                      <a:pt x="162" y="607"/>
                    </a:lnTo>
                    <a:lnTo>
                      <a:pt x="162" y="598"/>
                    </a:lnTo>
                    <a:lnTo>
                      <a:pt x="162" y="589"/>
                    </a:lnTo>
                    <a:lnTo>
                      <a:pt x="167" y="580"/>
                    </a:lnTo>
                    <a:lnTo>
                      <a:pt x="167" y="580"/>
                    </a:lnTo>
                    <a:lnTo>
                      <a:pt x="167" y="562"/>
                    </a:lnTo>
                    <a:lnTo>
                      <a:pt x="167" y="553"/>
                    </a:lnTo>
                    <a:lnTo>
                      <a:pt x="167" y="544"/>
                    </a:lnTo>
                    <a:lnTo>
                      <a:pt x="167" y="535"/>
                    </a:lnTo>
                    <a:lnTo>
                      <a:pt x="167" y="517"/>
                    </a:lnTo>
                    <a:lnTo>
                      <a:pt x="167" y="508"/>
                    </a:lnTo>
                    <a:lnTo>
                      <a:pt x="167" y="473"/>
                    </a:lnTo>
                    <a:lnTo>
                      <a:pt x="172" y="455"/>
                    </a:lnTo>
                    <a:lnTo>
                      <a:pt x="172" y="446"/>
                    </a:lnTo>
                    <a:lnTo>
                      <a:pt x="172" y="410"/>
                    </a:lnTo>
                    <a:lnTo>
                      <a:pt x="172" y="339"/>
                    </a:lnTo>
                    <a:lnTo>
                      <a:pt x="172" y="312"/>
                    </a:lnTo>
                    <a:lnTo>
                      <a:pt x="177" y="294"/>
                    </a:lnTo>
                    <a:lnTo>
                      <a:pt x="177" y="258"/>
                    </a:lnTo>
                    <a:lnTo>
                      <a:pt x="177" y="187"/>
                    </a:lnTo>
                    <a:lnTo>
                      <a:pt x="177" y="169"/>
                    </a:lnTo>
                    <a:lnTo>
                      <a:pt x="177" y="151"/>
                    </a:lnTo>
                    <a:lnTo>
                      <a:pt x="182" y="125"/>
                    </a:lnTo>
                    <a:lnTo>
                      <a:pt x="182" y="107"/>
                    </a:lnTo>
                    <a:lnTo>
                      <a:pt x="182" y="98"/>
                    </a:lnTo>
                    <a:lnTo>
                      <a:pt x="182" y="71"/>
                    </a:lnTo>
                    <a:lnTo>
                      <a:pt x="182" y="62"/>
                    </a:lnTo>
                    <a:lnTo>
                      <a:pt x="182" y="44"/>
                    </a:lnTo>
                    <a:lnTo>
                      <a:pt x="182" y="35"/>
                    </a:lnTo>
                    <a:lnTo>
                      <a:pt x="182" y="26"/>
                    </a:lnTo>
                    <a:lnTo>
                      <a:pt x="186" y="17"/>
                    </a:lnTo>
                    <a:lnTo>
                      <a:pt x="186" y="17"/>
                    </a:lnTo>
                    <a:lnTo>
                      <a:pt x="186" y="8"/>
                    </a:lnTo>
                    <a:lnTo>
                      <a:pt x="186" y="8"/>
                    </a:lnTo>
                    <a:lnTo>
                      <a:pt x="186" y="0"/>
                    </a:lnTo>
                    <a:lnTo>
                      <a:pt x="186" y="0"/>
                    </a:lnTo>
                    <a:lnTo>
                      <a:pt x="186" y="0"/>
                    </a:lnTo>
                    <a:lnTo>
                      <a:pt x="186" y="0"/>
                    </a:lnTo>
                    <a:lnTo>
                      <a:pt x="186" y="0"/>
                    </a:lnTo>
                    <a:lnTo>
                      <a:pt x="191" y="8"/>
                    </a:lnTo>
                    <a:lnTo>
                      <a:pt x="191" y="8"/>
                    </a:lnTo>
                    <a:lnTo>
                      <a:pt x="191" y="17"/>
                    </a:lnTo>
                    <a:lnTo>
                      <a:pt x="191" y="26"/>
                    </a:lnTo>
                    <a:lnTo>
                      <a:pt x="191" y="35"/>
                    </a:lnTo>
                    <a:lnTo>
                      <a:pt x="191" y="44"/>
                    </a:lnTo>
                    <a:lnTo>
                      <a:pt x="191" y="53"/>
                    </a:lnTo>
                    <a:lnTo>
                      <a:pt x="191" y="62"/>
                    </a:lnTo>
                    <a:lnTo>
                      <a:pt x="191" y="80"/>
                    </a:lnTo>
                    <a:lnTo>
                      <a:pt x="196" y="107"/>
                    </a:lnTo>
                    <a:lnTo>
                      <a:pt x="196" y="125"/>
                    </a:lnTo>
                    <a:lnTo>
                      <a:pt x="196" y="133"/>
                    </a:lnTo>
                    <a:lnTo>
                      <a:pt x="196" y="169"/>
                    </a:lnTo>
                    <a:lnTo>
                      <a:pt x="201" y="250"/>
                    </a:lnTo>
                    <a:lnTo>
                      <a:pt x="201" y="267"/>
                    </a:lnTo>
                    <a:lnTo>
                      <a:pt x="201" y="285"/>
                    </a:lnTo>
                    <a:lnTo>
                      <a:pt x="201" y="330"/>
                    </a:lnTo>
                    <a:lnTo>
                      <a:pt x="201" y="410"/>
                    </a:lnTo>
                    <a:lnTo>
                      <a:pt x="206" y="428"/>
                    </a:lnTo>
                    <a:lnTo>
                      <a:pt x="206" y="446"/>
                    </a:lnTo>
                    <a:lnTo>
                      <a:pt x="206" y="482"/>
                    </a:lnTo>
                    <a:lnTo>
                      <a:pt x="206" y="500"/>
                    </a:lnTo>
                    <a:lnTo>
                      <a:pt x="206" y="517"/>
                    </a:lnTo>
                    <a:lnTo>
                      <a:pt x="206" y="544"/>
                    </a:lnTo>
                    <a:lnTo>
                      <a:pt x="206" y="553"/>
                    </a:lnTo>
                    <a:lnTo>
                      <a:pt x="210" y="562"/>
                    </a:lnTo>
                    <a:lnTo>
                      <a:pt x="210" y="580"/>
                    </a:lnTo>
                    <a:lnTo>
                      <a:pt x="210" y="589"/>
                    </a:lnTo>
                    <a:lnTo>
                      <a:pt x="210" y="589"/>
                    </a:lnTo>
                    <a:lnTo>
                      <a:pt x="210" y="598"/>
                    </a:lnTo>
                    <a:lnTo>
                      <a:pt x="210" y="607"/>
                    </a:lnTo>
                    <a:lnTo>
                      <a:pt x="210" y="607"/>
                    </a:lnTo>
                    <a:lnTo>
                      <a:pt x="210" y="616"/>
                    </a:lnTo>
                    <a:lnTo>
                      <a:pt x="215" y="616"/>
                    </a:lnTo>
                    <a:lnTo>
                      <a:pt x="215" y="616"/>
                    </a:lnTo>
                    <a:lnTo>
                      <a:pt x="215" y="616"/>
                    </a:lnTo>
                    <a:lnTo>
                      <a:pt x="215" y="607"/>
                    </a:lnTo>
                    <a:lnTo>
                      <a:pt x="215" y="607"/>
                    </a:lnTo>
                    <a:lnTo>
                      <a:pt x="215" y="598"/>
                    </a:lnTo>
                    <a:lnTo>
                      <a:pt x="215" y="598"/>
                    </a:lnTo>
                    <a:lnTo>
                      <a:pt x="215" y="589"/>
                    </a:lnTo>
                    <a:lnTo>
                      <a:pt x="215" y="580"/>
                    </a:lnTo>
                    <a:lnTo>
                      <a:pt x="220" y="571"/>
                    </a:lnTo>
                    <a:lnTo>
                      <a:pt x="220" y="562"/>
                    </a:lnTo>
                    <a:lnTo>
                      <a:pt x="220" y="544"/>
                    </a:lnTo>
                    <a:lnTo>
                      <a:pt x="220" y="535"/>
                    </a:lnTo>
                    <a:lnTo>
                      <a:pt x="220" y="500"/>
                    </a:lnTo>
                    <a:lnTo>
                      <a:pt x="220" y="491"/>
                    </a:lnTo>
                    <a:lnTo>
                      <a:pt x="220" y="473"/>
                    </a:lnTo>
                    <a:lnTo>
                      <a:pt x="225" y="437"/>
                    </a:lnTo>
                    <a:lnTo>
                      <a:pt x="225" y="366"/>
                    </a:lnTo>
                    <a:lnTo>
                      <a:pt x="225" y="348"/>
                    </a:lnTo>
                    <a:lnTo>
                      <a:pt x="225" y="330"/>
                    </a:lnTo>
                    <a:lnTo>
                      <a:pt x="225" y="294"/>
                    </a:lnTo>
                    <a:lnTo>
                      <a:pt x="229" y="214"/>
                    </a:lnTo>
                    <a:lnTo>
                      <a:pt x="229" y="196"/>
                    </a:lnTo>
                    <a:lnTo>
                      <a:pt x="229" y="178"/>
                    </a:lnTo>
                    <a:lnTo>
                      <a:pt x="229" y="151"/>
                    </a:lnTo>
                    <a:lnTo>
                      <a:pt x="229" y="133"/>
                    </a:lnTo>
                    <a:lnTo>
                      <a:pt x="229" y="116"/>
                    </a:lnTo>
                    <a:lnTo>
                      <a:pt x="234" y="89"/>
                    </a:lnTo>
                    <a:lnTo>
                      <a:pt x="234" y="80"/>
                    </a:lnTo>
                    <a:lnTo>
                      <a:pt x="234" y="62"/>
                    </a:lnTo>
                    <a:lnTo>
                      <a:pt x="234" y="53"/>
                    </a:lnTo>
                    <a:lnTo>
                      <a:pt x="234" y="44"/>
                    </a:lnTo>
                    <a:lnTo>
                      <a:pt x="234" y="35"/>
                    </a:lnTo>
                    <a:lnTo>
                      <a:pt x="234" y="26"/>
                    </a:lnTo>
                    <a:lnTo>
                      <a:pt x="234" y="17"/>
                    </a:lnTo>
                    <a:lnTo>
                      <a:pt x="239" y="8"/>
                    </a:lnTo>
                    <a:lnTo>
                      <a:pt x="239" y="8"/>
                    </a:lnTo>
                    <a:lnTo>
                      <a:pt x="239" y="0"/>
                    </a:lnTo>
                    <a:lnTo>
                      <a:pt x="239" y="0"/>
                    </a:lnTo>
                    <a:lnTo>
                      <a:pt x="239" y="0"/>
                    </a:lnTo>
                    <a:lnTo>
                      <a:pt x="239" y="0"/>
                    </a:lnTo>
                    <a:lnTo>
                      <a:pt x="239" y="0"/>
                    </a:lnTo>
                    <a:lnTo>
                      <a:pt x="239" y="0"/>
                    </a:lnTo>
                    <a:lnTo>
                      <a:pt x="239" y="8"/>
                    </a:lnTo>
                    <a:lnTo>
                      <a:pt x="239" y="8"/>
                    </a:lnTo>
                    <a:lnTo>
                      <a:pt x="244" y="17"/>
                    </a:lnTo>
                    <a:lnTo>
                      <a:pt x="244" y="17"/>
                    </a:lnTo>
                    <a:lnTo>
                      <a:pt x="244" y="26"/>
                    </a:lnTo>
                    <a:lnTo>
                      <a:pt x="244" y="35"/>
                    </a:lnTo>
                    <a:lnTo>
                      <a:pt x="244" y="44"/>
                    </a:lnTo>
                    <a:lnTo>
                      <a:pt x="244" y="62"/>
                    </a:lnTo>
                    <a:lnTo>
                      <a:pt x="244" y="71"/>
                    </a:lnTo>
                    <a:lnTo>
                      <a:pt x="244" y="80"/>
                    </a:lnTo>
                    <a:lnTo>
                      <a:pt x="244" y="98"/>
                    </a:lnTo>
                    <a:lnTo>
                      <a:pt x="249" y="125"/>
                    </a:lnTo>
                    <a:lnTo>
                      <a:pt x="249" y="142"/>
                    </a:lnTo>
                    <a:lnTo>
                      <a:pt x="249" y="160"/>
                    </a:lnTo>
                    <a:lnTo>
                      <a:pt x="249" y="187"/>
                    </a:lnTo>
                    <a:lnTo>
                      <a:pt x="249" y="205"/>
                    </a:lnTo>
                    <a:lnTo>
                      <a:pt x="249" y="223"/>
                    </a:lnTo>
                    <a:lnTo>
                      <a:pt x="249" y="267"/>
                    </a:lnTo>
                    <a:lnTo>
                      <a:pt x="253" y="339"/>
                    </a:lnTo>
                    <a:lnTo>
                      <a:pt x="253" y="357"/>
                    </a:lnTo>
                    <a:lnTo>
                      <a:pt x="253" y="383"/>
                    </a:lnTo>
                    <a:lnTo>
                      <a:pt x="253" y="419"/>
                    </a:lnTo>
                    <a:lnTo>
                      <a:pt x="253" y="437"/>
                    </a:lnTo>
                    <a:lnTo>
                      <a:pt x="258" y="455"/>
                    </a:lnTo>
                    <a:lnTo>
                      <a:pt x="258" y="491"/>
                    </a:lnTo>
                    <a:lnTo>
                      <a:pt x="258" y="508"/>
                    </a:lnTo>
                    <a:lnTo>
                      <a:pt x="258" y="517"/>
                    </a:lnTo>
                    <a:lnTo>
                      <a:pt x="258" y="535"/>
                    </a:lnTo>
                    <a:lnTo>
                      <a:pt x="258" y="553"/>
                    </a:lnTo>
                    <a:lnTo>
                      <a:pt x="258" y="562"/>
                    </a:lnTo>
                    <a:lnTo>
                      <a:pt x="263" y="571"/>
                    </a:lnTo>
                    <a:lnTo>
                      <a:pt x="263" y="580"/>
                    </a:lnTo>
                    <a:lnTo>
                      <a:pt x="263" y="589"/>
                    </a:lnTo>
                    <a:lnTo>
                      <a:pt x="263" y="598"/>
                    </a:lnTo>
                    <a:lnTo>
                      <a:pt x="263" y="607"/>
                    </a:lnTo>
                    <a:lnTo>
                      <a:pt x="263" y="607"/>
                    </a:lnTo>
                    <a:lnTo>
                      <a:pt x="263" y="616"/>
                    </a:lnTo>
                    <a:lnTo>
                      <a:pt x="263" y="616"/>
                    </a:lnTo>
                    <a:lnTo>
                      <a:pt x="263" y="616"/>
                    </a:lnTo>
                    <a:lnTo>
                      <a:pt x="268" y="616"/>
                    </a:lnTo>
                    <a:lnTo>
                      <a:pt x="268" y="616"/>
                    </a:lnTo>
                    <a:lnTo>
                      <a:pt x="268" y="607"/>
                    </a:lnTo>
                    <a:lnTo>
                      <a:pt x="268" y="607"/>
                    </a:lnTo>
                    <a:lnTo>
                      <a:pt x="268" y="598"/>
                    </a:lnTo>
                    <a:lnTo>
                      <a:pt x="268" y="589"/>
                    </a:lnTo>
                    <a:lnTo>
                      <a:pt x="268" y="580"/>
                    </a:lnTo>
                    <a:lnTo>
                      <a:pt x="268" y="571"/>
                    </a:lnTo>
                    <a:lnTo>
                      <a:pt x="268" y="562"/>
                    </a:lnTo>
                    <a:lnTo>
                      <a:pt x="273" y="544"/>
                    </a:lnTo>
                    <a:lnTo>
                      <a:pt x="273" y="535"/>
                    </a:lnTo>
                    <a:lnTo>
                      <a:pt x="273" y="517"/>
                    </a:lnTo>
                    <a:lnTo>
                      <a:pt x="273" y="491"/>
                    </a:lnTo>
                    <a:lnTo>
                      <a:pt x="273" y="473"/>
                    </a:lnTo>
                    <a:lnTo>
                      <a:pt x="273" y="455"/>
                    </a:lnTo>
                    <a:lnTo>
                      <a:pt x="273" y="419"/>
                    </a:lnTo>
                    <a:lnTo>
                      <a:pt x="277" y="401"/>
                    </a:lnTo>
                    <a:lnTo>
                      <a:pt x="277" y="375"/>
                    </a:lnTo>
                    <a:lnTo>
                      <a:pt x="277" y="339"/>
                    </a:lnTo>
                    <a:lnTo>
                      <a:pt x="277" y="258"/>
                    </a:lnTo>
                    <a:lnTo>
                      <a:pt x="282" y="232"/>
                    </a:lnTo>
                    <a:lnTo>
                      <a:pt x="282" y="214"/>
                    </a:lnTo>
                    <a:lnTo>
                      <a:pt x="282" y="178"/>
                    </a:lnTo>
                    <a:lnTo>
                      <a:pt x="282" y="160"/>
                    </a:lnTo>
                    <a:lnTo>
                      <a:pt x="282" y="142"/>
                    </a:lnTo>
                    <a:lnTo>
                      <a:pt x="282" y="107"/>
                    </a:lnTo>
                    <a:lnTo>
                      <a:pt x="282" y="89"/>
                    </a:lnTo>
                    <a:lnTo>
                      <a:pt x="287" y="80"/>
                    </a:lnTo>
                    <a:lnTo>
                      <a:pt x="287" y="62"/>
                    </a:lnTo>
                    <a:lnTo>
                      <a:pt x="287" y="53"/>
                    </a:lnTo>
                    <a:lnTo>
                      <a:pt x="287" y="44"/>
                    </a:lnTo>
                    <a:lnTo>
                      <a:pt x="287" y="35"/>
                    </a:lnTo>
                    <a:lnTo>
                      <a:pt x="287" y="26"/>
                    </a:lnTo>
                    <a:lnTo>
                      <a:pt x="287" y="17"/>
                    </a:lnTo>
                    <a:lnTo>
                      <a:pt x="287" y="8"/>
                    </a:lnTo>
                    <a:lnTo>
                      <a:pt x="287" y="8"/>
                    </a:lnTo>
                    <a:lnTo>
                      <a:pt x="292" y="0"/>
                    </a:lnTo>
                    <a:lnTo>
                      <a:pt x="292" y="0"/>
                    </a:lnTo>
                    <a:lnTo>
                      <a:pt x="292" y="0"/>
                    </a:lnTo>
                    <a:lnTo>
                      <a:pt x="292" y="0"/>
                    </a:lnTo>
                    <a:lnTo>
                      <a:pt x="292" y="0"/>
                    </a:lnTo>
                    <a:lnTo>
                      <a:pt x="292" y="8"/>
                    </a:lnTo>
                    <a:lnTo>
                      <a:pt x="292" y="8"/>
                    </a:lnTo>
                    <a:lnTo>
                      <a:pt x="292" y="17"/>
                    </a:lnTo>
                    <a:lnTo>
                      <a:pt x="292" y="17"/>
                    </a:lnTo>
                    <a:lnTo>
                      <a:pt x="297" y="26"/>
                    </a:lnTo>
                    <a:lnTo>
                      <a:pt x="297" y="35"/>
                    </a:lnTo>
                    <a:lnTo>
                      <a:pt x="297" y="53"/>
                    </a:lnTo>
                    <a:lnTo>
                      <a:pt x="297" y="62"/>
                    </a:lnTo>
                    <a:lnTo>
                      <a:pt x="297" y="71"/>
                    </a:lnTo>
                    <a:lnTo>
                      <a:pt x="297" y="89"/>
                    </a:lnTo>
                    <a:lnTo>
                      <a:pt x="297" y="98"/>
                    </a:lnTo>
                    <a:lnTo>
                      <a:pt x="301" y="133"/>
                    </a:lnTo>
                    <a:lnTo>
                      <a:pt x="301" y="151"/>
                    </a:lnTo>
                    <a:lnTo>
                      <a:pt x="301" y="169"/>
                    </a:lnTo>
                    <a:lnTo>
                      <a:pt x="301" y="205"/>
                    </a:lnTo>
                    <a:lnTo>
                      <a:pt x="301" y="223"/>
                    </a:lnTo>
                    <a:lnTo>
                      <a:pt x="301" y="241"/>
                    </a:lnTo>
                    <a:lnTo>
                      <a:pt x="301" y="285"/>
                    </a:lnTo>
                    <a:lnTo>
                      <a:pt x="306" y="366"/>
                    </a:lnTo>
                    <a:lnTo>
                      <a:pt x="306" y="383"/>
                    </a:lnTo>
                    <a:lnTo>
                      <a:pt x="306" y="401"/>
                    </a:lnTo>
                    <a:lnTo>
                      <a:pt x="306" y="437"/>
                    </a:lnTo>
                    <a:lnTo>
                      <a:pt x="306" y="455"/>
                    </a:lnTo>
                    <a:lnTo>
                      <a:pt x="311" y="473"/>
                    </a:lnTo>
                    <a:lnTo>
                      <a:pt x="311" y="508"/>
                    </a:lnTo>
                    <a:lnTo>
                      <a:pt x="311" y="526"/>
                    </a:lnTo>
                    <a:lnTo>
                      <a:pt x="311" y="535"/>
                    </a:lnTo>
                    <a:lnTo>
                      <a:pt x="311" y="553"/>
                    </a:lnTo>
                    <a:lnTo>
                      <a:pt x="311" y="562"/>
                    </a:lnTo>
                    <a:lnTo>
                      <a:pt x="311" y="571"/>
                    </a:lnTo>
                    <a:lnTo>
                      <a:pt x="311" y="580"/>
                    </a:lnTo>
                    <a:lnTo>
                      <a:pt x="316" y="589"/>
                    </a:lnTo>
                    <a:lnTo>
                      <a:pt x="316" y="598"/>
                    </a:lnTo>
                    <a:lnTo>
                      <a:pt x="316" y="607"/>
                    </a:lnTo>
                    <a:lnTo>
                      <a:pt x="316" y="607"/>
                    </a:lnTo>
                    <a:lnTo>
                      <a:pt x="316" y="616"/>
                    </a:lnTo>
                    <a:lnTo>
                      <a:pt x="316" y="616"/>
                    </a:lnTo>
                    <a:lnTo>
                      <a:pt x="316" y="616"/>
                    </a:lnTo>
                    <a:lnTo>
                      <a:pt x="316" y="616"/>
                    </a:lnTo>
                    <a:lnTo>
                      <a:pt x="316" y="616"/>
                    </a:lnTo>
                    <a:lnTo>
                      <a:pt x="320" y="607"/>
                    </a:lnTo>
                    <a:lnTo>
                      <a:pt x="320" y="607"/>
                    </a:lnTo>
                    <a:lnTo>
                      <a:pt x="320" y="598"/>
                    </a:lnTo>
                    <a:lnTo>
                      <a:pt x="320" y="589"/>
                    </a:lnTo>
                    <a:lnTo>
                      <a:pt x="320" y="580"/>
                    </a:lnTo>
                    <a:lnTo>
                      <a:pt x="320" y="571"/>
                    </a:lnTo>
                    <a:lnTo>
                      <a:pt x="320" y="562"/>
                    </a:lnTo>
                    <a:lnTo>
                      <a:pt x="320" y="553"/>
                    </a:lnTo>
                    <a:lnTo>
                      <a:pt x="320" y="535"/>
                    </a:lnTo>
                    <a:lnTo>
                      <a:pt x="325" y="526"/>
                    </a:lnTo>
                    <a:lnTo>
                      <a:pt x="325" y="517"/>
                    </a:lnTo>
                    <a:lnTo>
                      <a:pt x="325" y="482"/>
                    </a:lnTo>
                  </a:path>
                </a:pathLst>
              </a:custGeom>
              <a:noFill/>
              <a:ln w="15875">
                <a:solidFill>
                  <a:srgbClr val="88F6FF"/>
                </a:solidFill>
                <a:prstDash val="solid"/>
                <a:round/>
                <a:headEnd/>
                <a:tailEnd/>
              </a:ln>
            </p:spPr>
            <p:txBody>
              <a:bodyPr/>
              <a:lstStyle/>
              <a:p>
                <a:endParaRPr lang="es-ES"/>
              </a:p>
            </p:txBody>
          </p:sp>
          <p:sp>
            <p:nvSpPr>
              <p:cNvPr id="60429" name="Freeform 13"/>
              <p:cNvSpPr>
                <a:spLocks/>
              </p:cNvSpPr>
              <p:nvPr/>
            </p:nvSpPr>
            <p:spPr bwMode="auto">
              <a:xfrm>
                <a:off x="1808" y="2495"/>
                <a:ext cx="326" cy="616"/>
              </a:xfrm>
              <a:custGeom>
                <a:avLst/>
                <a:gdLst/>
                <a:ahLst/>
                <a:cxnLst>
                  <a:cxn ang="0">
                    <a:pos x="5" y="232"/>
                  </a:cxn>
                  <a:cxn ang="0">
                    <a:pos x="10" y="71"/>
                  </a:cxn>
                  <a:cxn ang="0">
                    <a:pos x="15" y="8"/>
                  </a:cxn>
                  <a:cxn ang="0">
                    <a:pos x="19" y="8"/>
                  </a:cxn>
                  <a:cxn ang="0">
                    <a:pos x="24" y="80"/>
                  </a:cxn>
                  <a:cxn ang="0">
                    <a:pos x="29" y="303"/>
                  </a:cxn>
                  <a:cxn ang="0">
                    <a:pos x="34" y="491"/>
                  </a:cxn>
                  <a:cxn ang="0">
                    <a:pos x="39" y="589"/>
                  </a:cxn>
                  <a:cxn ang="0">
                    <a:pos x="43" y="616"/>
                  </a:cxn>
                  <a:cxn ang="0">
                    <a:pos x="48" y="553"/>
                  </a:cxn>
                  <a:cxn ang="0">
                    <a:pos x="58" y="321"/>
                  </a:cxn>
                  <a:cxn ang="0">
                    <a:pos x="63" y="133"/>
                  </a:cxn>
                  <a:cxn ang="0">
                    <a:pos x="67" y="26"/>
                  </a:cxn>
                  <a:cxn ang="0">
                    <a:pos x="72" y="0"/>
                  </a:cxn>
                  <a:cxn ang="0">
                    <a:pos x="72" y="44"/>
                  </a:cxn>
                  <a:cxn ang="0">
                    <a:pos x="82" y="187"/>
                  </a:cxn>
                  <a:cxn ang="0">
                    <a:pos x="86" y="482"/>
                  </a:cxn>
                  <a:cxn ang="0">
                    <a:pos x="91" y="589"/>
                  </a:cxn>
                  <a:cxn ang="0">
                    <a:pos x="96" y="616"/>
                  </a:cxn>
                  <a:cxn ang="0">
                    <a:pos x="101" y="571"/>
                  </a:cxn>
                  <a:cxn ang="0">
                    <a:pos x="106" y="375"/>
                  </a:cxn>
                  <a:cxn ang="0">
                    <a:pos x="115" y="125"/>
                  </a:cxn>
                  <a:cxn ang="0">
                    <a:pos x="120" y="35"/>
                  </a:cxn>
                  <a:cxn ang="0">
                    <a:pos x="120" y="0"/>
                  </a:cxn>
                  <a:cxn ang="0">
                    <a:pos x="125" y="35"/>
                  </a:cxn>
                  <a:cxn ang="0">
                    <a:pos x="130" y="160"/>
                  </a:cxn>
                  <a:cxn ang="0">
                    <a:pos x="139" y="464"/>
                  </a:cxn>
                  <a:cxn ang="0">
                    <a:pos x="144" y="580"/>
                  </a:cxn>
                  <a:cxn ang="0">
                    <a:pos x="149" y="616"/>
                  </a:cxn>
                  <a:cxn ang="0">
                    <a:pos x="153" y="571"/>
                  </a:cxn>
                  <a:cxn ang="0">
                    <a:pos x="158" y="437"/>
                  </a:cxn>
                  <a:cxn ang="0">
                    <a:pos x="163" y="133"/>
                  </a:cxn>
                  <a:cxn ang="0">
                    <a:pos x="168" y="35"/>
                  </a:cxn>
                  <a:cxn ang="0">
                    <a:pos x="173" y="0"/>
                  </a:cxn>
                  <a:cxn ang="0">
                    <a:pos x="177" y="35"/>
                  </a:cxn>
                  <a:cxn ang="0">
                    <a:pos x="182" y="178"/>
                  </a:cxn>
                  <a:cxn ang="0">
                    <a:pos x="192" y="464"/>
                  </a:cxn>
                  <a:cxn ang="0">
                    <a:pos x="197" y="580"/>
                  </a:cxn>
                  <a:cxn ang="0">
                    <a:pos x="201" y="616"/>
                  </a:cxn>
                  <a:cxn ang="0">
                    <a:pos x="206" y="562"/>
                  </a:cxn>
                  <a:cxn ang="0">
                    <a:pos x="216" y="223"/>
                  </a:cxn>
                  <a:cxn ang="0">
                    <a:pos x="221" y="62"/>
                  </a:cxn>
                  <a:cxn ang="0">
                    <a:pos x="225" y="0"/>
                  </a:cxn>
                  <a:cxn ang="0">
                    <a:pos x="230" y="26"/>
                  </a:cxn>
                  <a:cxn ang="0">
                    <a:pos x="235" y="160"/>
                  </a:cxn>
                  <a:cxn ang="0">
                    <a:pos x="244" y="455"/>
                  </a:cxn>
                  <a:cxn ang="0">
                    <a:pos x="249" y="571"/>
                  </a:cxn>
                  <a:cxn ang="0">
                    <a:pos x="249" y="616"/>
                  </a:cxn>
                  <a:cxn ang="0">
                    <a:pos x="254" y="580"/>
                  </a:cxn>
                  <a:cxn ang="0">
                    <a:pos x="259" y="464"/>
                  </a:cxn>
                  <a:cxn ang="0">
                    <a:pos x="268" y="205"/>
                  </a:cxn>
                  <a:cxn ang="0">
                    <a:pos x="273" y="71"/>
                  </a:cxn>
                  <a:cxn ang="0">
                    <a:pos x="273" y="8"/>
                  </a:cxn>
                  <a:cxn ang="0">
                    <a:pos x="278" y="8"/>
                  </a:cxn>
                  <a:cxn ang="0">
                    <a:pos x="283" y="89"/>
                  </a:cxn>
                  <a:cxn ang="0">
                    <a:pos x="288" y="303"/>
                  </a:cxn>
                  <a:cxn ang="0">
                    <a:pos x="297" y="535"/>
                  </a:cxn>
                  <a:cxn ang="0">
                    <a:pos x="302" y="607"/>
                  </a:cxn>
                  <a:cxn ang="0">
                    <a:pos x="307" y="598"/>
                  </a:cxn>
                  <a:cxn ang="0">
                    <a:pos x="312" y="491"/>
                  </a:cxn>
                  <a:cxn ang="0">
                    <a:pos x="316" y="241"/>
                  </a:cxn>
                  <a:cxn ang="0">
                    <a:pos x="326" y="62"/>
                  </a:cxn>
                </a:cxnLst>
                <a:rect l="0" t="0" r="r" b="b"/>
                <a:pathLst>
                  <a:path w="326" h="616">
                    <a:moveTo>
                      <a:pt x="0" y="482"/>
                    </a:moveTo>
                    <a:lnTo>
                      <a:pt x="0" y="419"/>
                    </a:lnTo>
                    <a:lnTo>
                      <a:pt x="0" y="401"/>
                    </a:lnTo>
                    <a:lnTo>
                      <a:pt x="5" y="383"/>
                    </a:lnTo>
                    <a:lnTo>
                      <a:pt x="5" y="348"/>
                    </a:lnTo>
                    <a:lnTo>
                      <a:pt x="5" y="267"/>
                    </a:lnTo>
                    <a:lnTo>
                      <a:pt x="5" y="250"/>
                    </a:lnTo>
                    <a:lnTo>
                      <a:pt x="5" y="232"/>
                    </a:lnTo>
                    <a:lnTo>
                      <a:pt x="10" y="196"/>
                    </a:lnTo>
                    <a:lnTo>
                      <a:pt x="10" y="178"/>
                    </a:lnTo>
                    <a:lnTo>
                      <a:pt x="10" y="160"/>
                    </a:lnTo>
                    <a:lnTo>
                      <a:pt x="10" y="133"/>
                    </a:lnTo>
                    <a:lnTo>
                      <a:pt x="10" y="116"/>
                    </a:lnTo>
                    <a:lnTo>
                      <a:pt x="10" y="98"/>
                    </a:lnTo>
                    <a:lnTo>
                      <a:pt x="10" y="89"/>
                    </a:lnTo>
                    <a:lnTo>
                      <a:pt x="10" y="71"/>
                    </a:lnTo>
                    <a:lnTo>
                      <a:pt x="15" y="62"/>
                    </a:lnTo>
                    <a:lnTo>
                      <a:pt x="15" y="53"/>
                    </a:lnTo>
                    <a:lnTo>
                      <a:pt x="15" y="44"/>
                    </a:lnTo>
                    <a:lnTo>
                      <a:pt x="15" y="35"/>
                    </a:lnTo>
                    <a:lnTo>
                      <a:pt x="15" y="26"/>
                    </a:lnTo>
                    <a:lnTo>
                      <a:pt x="15" y="17"/>
                    </a:lnTo>
                    <a:lnTo>
                      <a:pt x="15" y="8"/>
                    </a:lnTo>
                    <a:lnTo>
                      <a:pt x="15" y="8"/>
                    </a:lnTo>
                    <a:lnTo>
                      <a:pt x="15" y="0"/>
                    </a:lnTo>
                    <a:lnTo>
                      <a:pt x="15" y="0"/>
                    </a:lnTo>
                    <a:lnTo>
                      <a:pt x="19" y="0"/>
                    </a:lnTo>
                    <a:lnTo>
                      <a:pt x="19" y="0"/>
                    </a:lnTo>
                    <a:lnTo>
                      <a:pt x="19" y="0"/>
                    </a:lnTo>
                    <a:lnTo>
                      <a:pt x="19" y="0"/>
                    </a:lnTo>
                    <a:lnTo>
                      <a:pt x="19" y="8"/>
                    </a:lnTo>
                    <a:lnTo>
                      <a:pt x="19" y="8"/>
                    </a:lnTo>
                    <a:lnTo>
                      <a:pt x="19" y="17"/>
                    </a:lnTo>
                    <a:lnTo>
                      <a:pt x="19" y="17"/>
                    </a:lnTo>
                    <a:lnTo>
                      <a:pt x="19" y="26"/>
                    </a:lnTo>
                    <a:lnTo>
                      <a:pt x="24" y="35"/>
                    </a:lnTo>
                    <a:lnTo>
                      <a:pt x="24" y="44"/>
                    </a:lnTo>
                    <a:lnTo>
                      <a:pt x="24" y="62"/>
                    </a:lnTo>
                    <a:lnTo>
                      <a:pt x="24" y="71"/>
                    </a:lnTo>
                    <a:lnTo>
                      <a:pt x="24" y="80"/>
                    </a:lnTo>
                    <a:lnTo>
                      <a:pt x="24" y="98"/>
                    </a:lnTo>
                    <a:lnTo>
                      <a:pt x="24" y="107"/>
                    </a:lnTo>
                    <a:lnTo>
                      <a:pt x="24" y="142"/>
                    </a:lnTo>
                    <a:lnTo>
                      <a:pt x="24" y="151"/>
                    </a:lnTo>
                    <a:lnTo>
                      <a:pt x="29" y="169"/>
                    </a:lnTo>
                    <a:lnTo>
                      <a:pt x="29" y="205"/>
                    </a:lnTo>
                    <a:lnTo>
                      <a:pt x="29" y="276"/>
                    </a:lnTo>
                    <a:lnTo>
                      <a:pt x="29" y="303"/>
                    </a:lnTo>
                    <a:lnTo>
                      <a:pt x="29" y="321"/>
                    </a:lnTo>
                    <a:lnTo>
                      <a:pt x="34" y="357"/>
                    </a:lnTo>
                    <a:lnTo>
                      <a:pt x="34" y="383"/>
                    </a:lnTo>
                    <a:lnTo>
                      <a:pt x="34" y="401"/>
                    </a:lnTo>
                    <a:lnTo>
                      <a:pt x="34" y="437"/>
                    </a:lnTo>
                    <a:lnTo>
                      <a:pt x="34" y="455"/>
                    </a:lnTo>
                    <a:lnTo>
                      <a:pt x="34" y="473"/>
                    </a:lnTo>
                    <a:lnTo>
                      <a:pt x="34" y="491"/>
                    </a:lnTo>
                    <a:lnTo>
                      <a:pt x="39" y="508"/>
                    </a:lnTo>
                    <a:lnTo>
                      <a:pt x="39" y="517"/>
                    </a:lnTo>
                    <a:lnTo>
                      <a:pt x="39" y="535"/>
                    </a:lnTo>
                    <a:lnTo>
                      <a:pt x="39" y="553"/>
                    </a:lnTo>
                    <a:lnTo>
                      <a:pt x="39" y="562"/>
                    </a:lnTo>
                    <a:lnTo>
                      <a:pt x="39" y="571"/>
                    </a:lnTo>
                    <a:lnTo>
                      <a:pt x="39" y="580"/>
                    </a:lnTo>
                    <a:lnTo>
                      <a:pt x="39" y="589"/>
                    </a:lnTo>
                    <a:lnTo>
                      <a:pt x="43" y="598"/>
                    </a:lnTo>
                    <a:lnTo>
                      <a:pt x="43" y="607"/>
                    </a:lnTo>
                    <a:lnTo>
                      <a:pt x="43" y="607"/>
                    </a:lnTo>
                    <a:lnTo>
                      <a:pt x="43" y="616"/>
                    </a:lnTo>
                    <a:lnTo>
                      <a:pt x="43" y="616"/>
                    </a:lnTo>
                    <a:lnTo>
                      <a:pt x="43" y="616"/>
                    </a:lnTo>
                    <a:lnTo>
                      <a:pt x="43" y="616"/>
                    </a:lnTo>
                    <a:lnTo>
                      <a:pt x="43" y="616"/>
                    </a:lnTo>
                    <a:lnTo>
                      <a:pt x="43" y="607"/>
                    </a:lnTo>
                    <a:lnTo>
                      <a:pt x="48" y="607"/>
                    </a:lnTo>
                    <a:lnTo>
                      <a:pt x="48" y="598"/>
                    </a:lnTo>
                    <a:lnTo>
                      <a:pt x="48" y="589"/>
                    </a:lnTo>
                    <a:lnTo>
                      <a:pt x="48" y="580"/>
                    </a:lnTo>
                    <a:lnTo>
                      <a:pt x="48" y="571"/>
                    </a:lnTo>
                    <a:lnTo>
                      <a:pt x="48" y="562"/>
                    </a:lnTo>
                    <a:lnTo>
                      <a:pt x="48" y="553"/>
                    </a:lnTo>
                    <a:lnTo>
                      <a:pt x="48" y="535"/>
                    </a:lnTo>
                    <a:lnTo>
                      <a:pt x="48" y="526"/>
                    </a:lnTo>
                    <a:lnTo>
                      <a:pt x="53" y="508"/>
                    </a:lnTo>
                    <a:lnTo>
                      <a:pt x="53" y="473"/>
                    </a:lnTo>
                    <a:lnTo>
                      <a:pt x="53" y="455"/>
                    </a:lnTo>
                    <a:lnTo>
                      <a:pt x="53" y="437"/>
                    </a:lnTo>
                    <a:lnTo>
                      <a:pt x="53" y="401"/>
                    </a:lnTo>
                    <a:lnTo>
                      <a:pt x="58" y="321"/>
                    </a:lnTo>
                    <a:lnTo>
                      <a:pt x="58" y="303"/>
                    </a:lnTo>
                    <a:lnTo>
                      <a:pt x="58" y="285"/>
                    </a:lnTo>
                    <a:lnTo>
                      <a:pt x="58" y="241"/>
                    </a:lnTo>
                    <a:lnTo>
                      <a:pt x="58" y="223"/>
                    </a:lnTo>
                    <a:lnTo>
                      <a:pt x="58" y="205"/>
                    </a:lnTo>
                    <a:lnTo>
                      <a:pt x="63" y="160"/>
                    </a:lnTo>
                    <a:lnTo>
                      <a:pt x="63" y="142"/>
                    </a:lnTo>
                    <a:lnTo>
                      <a:pt x="63" y="133"/>
                    </a:lnTo>
                    <a:lnTo>
                      <a:pt x="63" y="116"/>
                    </a:lnTo>
                    <a:lnTo>
                      <a:pt x="63" y="98"/>
                    </a:lnTo>
                    <a:lnTo>
                      <a:pt x="63" y="80"/>
                    </a:lnTo>
                    <a:lnTo>
                      <a:pt x="63" y="71"/>
                    </a:lnTo>
                    <a:lnTo>
                      <a:pt x="63" y="53"/>
                    </a:lnTo>
                    <a:lnTo>
                      <a:pt x="67" y="44"/>
                    </a:lnTo>
                    <a:lnTo>
                      <a:pt x="67" y="35"/>
                    </a:lnTo>
                    <a:lnTo>
                      <a:pt x="67" y="26"/>
                    </a:lnTo>
                    <a:lnTo>
                      <a:pt x="67" y="17"/>
                    </a:lnTo>
                    <a:lnTo>
                      <a:pt x="67" y="17"/>
                    </a:lnTo>
                    <a:lnTo>
                      <a:pt x="67" y="8"/>
                    </a:lnTo>
                    <a:lnTo>
                      <a:pt x="67" y="8"/>
                    </a:lnTo>
                    <a:lnTo>
                      <a:pt x="67" y="0"/>
                    </a:lnTo>
                    <a:lnTo>
                      <a:pt x="67" y="0"/>
                    </a:lnTo>
                    <a:lnTo>
                      <a:pt x="67" y="0"/>
                    </a:lnTo>
                    <a:lnTo>
                      <a:pt x="72" y="0"/>
                    </a:lnTo>
                    <a:lnTo>
                      <a:pt x="72" y="0"/>
                    </a:lnTo>
                    <a:lnTo>
                      <a:pt x="72" y="8"/>
                    </a:lnTo>
                    <a:lnTo>
                      <a:pt x="72" y="8"/>
                    </a:lnTo>
                    <a:lnTo>
                      <a:pt x="72" y="17"/>
                    </a:lnTo>
                    <a:lnTo>
                      <a:pt x="72" y="17"/>
                    </a:lnTo>
                    <a:lnTo>
                      <a:pt x="72" y="26"/>
                    </a:lnTo>
                    <a:lnTo>
                      <a:pt x="72" y="35"/>
                    </a:lnTo>
                    <a:lnTo>
                      <a:pt x="72" y="44"/>
                    </a:lnTo>
                    <a:lnTo>
                      <a:pt x="77" y="53"/>
                    </a:lnTo>
                    <a:lnTo>
                      <a:pt x="77" y="71"/>
                    </a:lnTo>
                    <a:lnTo>
                      <a:pt x="77" y="80"/>
                    </a:lnTo>
                    <a:lnTo>
                      <a:pt x="77" y="89"/>
                    </a:lnTo>
                    <a:lnTo>
                      <a:pt x="77" y="125"/>
                    </a:lnTo>
                    <a:lnTo>
                      <a:pt x="77" y="133"/>
                    </a:lnTo>
                    <a:lnTo>
                      <a:pt x="77" y="151"/>
                    </a:lnTo>
                    <a:lnTo>
                      <a:pt x="82" y="187"/>
                    </a:lnTo>
                    <a:lnTo>
                      <a:pt x="82" y="258"/>
                    </a:lnTo>
                    <a:lnTo>
                      <a:pt x="82" y="276"/>
                    </a:lnTo>
                    <a:lnTo>
                      <a:pt x="82" y="294"/>
                    </a:lnTo>
                    <a:lnTo>
                      <a:pt x="82" y="339"/>
                    </a:lnTo>
                    <a:lnTo>
                      <a:pt x="86" y="410"/>
                    </a:lnTo>
                    <a:lnTo>
                      <a:pt x="86" y="428"/>
                    </a:lnTo>
                    <a:lnTo>
                      <a:pt x="86" y="446"/>
                    </a:lnTo>
                    <a:lnTo>
                      <a:pt x="86" y="482"/>
                    </a:lnTo>
                    <a:lnTo>
                      <a:pt x="86" y="491"/>
                    </a:lnTo>
                    <a:lnTo>
                      <a:pt x="86" y="508"/>
                    </a:lnTo>
                    <a:lnTo>
                      <a:pt x="91" y="535"/>
                    </a:lnTo>
                    <a:lnTo>
                      <a:pt x="91" y="544"/>
                    </a:lnTo>
                    <a:lnTo>
                      <a:pt x="91" y="562"/>
                    </a:lnTo>
                    <a:lnTo>
                      <a:pt x="91" y="571"/>
                    </a:lnTo>
                    <a:lnTo>
                      <a:pt x="91" y="580"/>
                    </a:lnTo>
                    <a:lnTo>
                      <a:pt x="91" y="589"/>
                    </a:lnTo>
                    <a:lnTo>
                      <a:pt x="91" y="598"/>
                    </a:lnTo>
                    <a:lnTo>
                      <a:pt x="91" y="598"/>
                    </a:lnTo>
                    <a:lnTo>
                      <a:pt x="91" y="607"/>
                    </a:lnTo>
                    <a:lnTo>
                      <a:pt x="96" y="607"/>
                    </a:lnTo>
                    <a:lnTo>
                      <a:pt x="96" y="616"/>
                    </a:lnTo>
                    <a:lnTo>
                      <a:pt x="96" y="616"/>
                    </a:lnTo>
                    <a:lnTo>
                      <a:pt x="96" y="616"/>
                    </a:lnTo>
                    <a:lnTo>
                      <a:pt x="96" y="616"/>
                    </a:lnTo>
                    <a:lnTo>
                      <a:pt x="96" y="616"/>
                    </a:lnTo>
                    <a:lnTo>
                      <a:pt x="96" y="607"/>
                    </a:lnTo>
                    <a:lnTo>
                      <a:pt x="96" y="607"/>
                    </a:lnTo>
                    <a:lnTo>
                      <a:pt x="96" y="598"/>
                    </a:lnTo>
                    <a:lnTo>
                      <a:pt x="101" y="589"/>
                    </a:lnTo>
                    <a:lnTo>
                      <a:pt x="101" y="589"/>
                    </a:lnTo>
                    <a:lnTo>
                      <a:pt x="101" y="580"/>
                    </a:lnTo>
                    <a:lnTo>
                      <a:pt x="101" y="571"/>
                    </a:lnTo>
                    <a:lnTo>
                      <a:pt x="101" y="553"/>
                    </a:lnTo>
                    <a:lnTo>
                      <a:pt x="101" y="535"/>
                    </a:lnTo>
                    <a:lnTo>
                      <a:pt x="101" y="517"/>
                    </a:lnTo>
                    <a:lnTo>
                      <a:pt x="101" y="508"/>
                    </a:lnTo>
                    <a:lnTo>
                      <a:pt x="106" y="482"/>
                    </a:lnTo>
                    <a:lnTo>
                      <a:pt x="106" y="410"/>
                    </a:lnTo>
                    <a:lnTo>
                      <a:pt x="106" y="392"/>
                    </a:lnTo>
                    <a:lnTo>
                      <a:pt x="106" y="375"/>
                    </a:lnTo>
                    <a:lnTo>
                      <a:pt x="106" y="339"/>
                    </a:lnTo>
                    <a:lnTo>
                      <a:pt x="110" y="267"/>
                    </a:lnTo>
                    <a:lnTo>
                      <a:pt x="110" y="250"/>
                    </a:lnTo>
                    <a:lnTo>
                      <a:pt x="110" y="223"/>
                    </a:lnTo>
                    <a:lnTo>
                      <a:pt x="110" y="196"/>
                    </a:lnTo>
                    <a:lnTo>
                      <a:pt x="110" y="178"/>
                    </a:lnTo>
                    <a:lnTo>
                      <a:pt x="110" y="160"/>
                    </a:lnTo>
                    <a:lnTo>
                      <a:pt x="115" y="125"/>
                    </a:lnTo>
                    <a:lnTo>
                      <a:pt x="115" y="116"/>
                    </a:lnTo>
                    <a:lnTo>
                      <a:pt x="115" y="98"/>
                    </a:lnTo>
                    <a:lnTo>
                      <a:pt x="115" y="89"/>
                    </a:lnTo>
                    <a:lnTo>
                      <a:pt x="115" y="71"/>
                    </a:lnTo>
                    <a:lnTo>
                      <a:pt x="115" y="62"/>
                    </a:lnTo>
                    <a:lnTo>
                      <a:pt x="115" y="53"/>
                    </a:lnTo>
                    <a:lnTo>
                      <a:pt x="115" y="44"/>
                    </a:lnTo>
                    <a:lnTo>
                      <a:pt x="120" y="35"/>
                    </a:lnTo>
                    <a:lnTo>
                      <a:pt x="120" y="26"/>
                    </a:lnTo>
                    <a:lnTo>
                      <a:pt x="120" y="17"/>
                    </a:lnTo>
                    <a:lnTo>
                      <a:pt x="120" y="8"/>
                    </a:lnTo>
                    <a:lnTo>
                      <a:pt x="120" y="8"/>
                    </a:lnTo>
                    <a:lnTo>
                      <a:pt x="120" y="0"/>
                    </a:lnTo>
                    <a:lnTo>
                      <a:pt x="120" y="0"/>
                    </a:lnTo>
                    <a:lnTo>
                      <a:pt x="120" y="0"/>
                    </a:lnTo>
                    <a:lnTo>
                      <a:pt x="120" y="0"/>
                    </a:lnTo>
                    <a:lnTo>
                      <a:pt x="120" y="0"/>
                    </a:lnTo>
                    <a:lnTo>
                      <a:pt x="125" y="0"/>
                    </a:lnTo>
                    <a:lnTo>
                      <a:pt x="125" y="8"/>
                    </a:lnTo>
                    <a:lnTo>
                      <a:pt x="125" y="8"/>
                    </a:lnTo>
                    <a:lnTo>
                      <a:pt x="125" y="17"/>
                    </a:lnTo>
                    <a:lnTo>
                      <a:pt x="125" y="26"/>
                    </a:lnTo>
                    <a:lnTo>
                      <a:pt x="125" y="26"/>
                    </a:lnTo>
                    <a:lnTo>
                      <a:pt x="125" y="35"/>
                    </a:lnTo>
                    <a:lnTo>
                      <a:pt x="125" y="44"/>
                    </a:lnTo>
                    <a:lnTo>
                      <a:pt x="125" y="62"/>
                    </a:lnTo>
                    <a:lnTo>
                      <a:pt x="130" y="71"/>
                    </a:lnTo>
                    <a:lnTo>
                      <a:pt x="130" y="80"/>
                    </a:lnTo>
                    <a:lnTo>
                      <a:pt x="130" y="98"/>
                    </a:lnTo>
                    <a:lnTo>
                      <a:pt x="130" y="107"/>
                    </a:lnTo>
                    <a:lnTo>
                      <a:pt x="130" y="142"/>
                    </a:lnTo>
                    <a:lnTo>
                      <a:pt x="130" y="160"/>
                    </a:lnTo>
                    <a:lnTo>
                      <a:pt x="130" y="178"/>
                    </a:lnTo>
                    <a:lnTo>
                      <a:pt x="130" y="214"/>
                    </a:lnTo>
                    <a:lnTo>
                      <a:pt x="134" y="294"/>
                    </a:lnTo>
                    <a:lnTo>
                      <a:pt x="134" y="312"/>
                    </a:lnTo>
                    <a:lnTo>
                      <a:pt x="134" y="330"/>
                    </a:lnTo>
                    <a:lnTo>
                      <a:pt x="134" y="375"/>
                    </a:lnTo>
                    <a:lnTo>
                      <a:pt x="139" y="446"/>
                    </a:lnTo>
                    <a:lnTo>
                      <a:pt x="139" y="464"/>
                    </a:lnTo>
                    <a:lnTo>
                      <a:pt x="139" y="482"/>
                    </a:lnTo>
                    <a:lnTo>
                      <a:pt x="139" y="500"/>
                    </a:lnTo>
                    <a:lnTo>
                      <a:pt x="139" y="517"/>
                    </a:lnTo>
                    <a:lnTo>
                      <a:pt x="139" y="526"/>
                    </a:lnTo>
                    <a:lnTo>
                      <a:pt x="144" y="544"/>
                    </a:lnTo>
                    <a:lnTo>
                      <a:pt x="144" y="553"/>
                    </a:lnTo>
                    <a:lnTo>
                      <a:pt x="144" y="562"/>
                    </a:lnTo>
                    <a:lnTo>
                      <a:pt x="144" y="580"/>
                    </a:lnTo>
                    <a:lnTo>
                      <a:pt x="144" y="589"/>
                    </a:lnTo>
                    <a:lnTo>
                      <a:pt x="144" y="598"/>
                    </a:lnTo>
                    <a:lnTo>
                      <a:pt x="144" y="598"/>
                    </a:lnTo>
                    <a:lnTo>
                      <a:pt x="144" y="607"/>
                    </a:lnTo>
                    <a:lnTo>
                      <a:pt x="144" y="607"/>
                    </a:lnTo>
                    <a:lnTo>
                      <a:pt x="149" y="616"/>
                    </a:lnTo>
                    <a:lnTo>
                      <a:pt x="149" y="616"/>
                    </a:lnTo>
                    <a:lnTo>
                      <a:pt x="149" y="616"/>
                    </a:lnTo>
                    <a:lnTo>
                      <a:pt x="149" y="616"/>
                    </a:lnTo>
                    <a:lnTo>
                      <a:pt x="149" y="607"/>
                    </a:lnTo>
                    <a:lnTo>
                      <a:pt x="149" y="607"/>
                    </a:lnTo>
                    <a:lnTo>
                      <a:pt x="149" y="598"/>
                    </a:lnTo>
                    <a:lnTo>
                      <a:pt x="149" y="598"/>
                    </a:lnTo>
                    <a:lnTo>
                      <a:pt x="149" y="589"/>
                    </a:lnTo>
                    <a:lnTo>
                      <a:pt x="153" y="580"/>
                    </a:lnTo>
                    <a:lnTo>
                      <a:pt x="153" y="571"/>
                    </a:lnTo>
                    <a:lnTo>
                      <a:pt x="153" y="562"/>
                    </a:lnTo>
                    <a:lnTo>
                      <a:pt x="153" y="544"/>
                    </a:lnTo>
                    <a:lnTo>
                      <a:pt x="153" y="535"/>
                    </a:lnTo>
                    <a:lnTo>
                      <a:pt x="153" y="517"/>
                    </a:lnTo>
                    <a:lnTo>
                      <a:pt x="153" y="500"/>
                    </a:lnTo>
                    <a:lnTo>
                      <a:pt x="153" y="473"/>
                    </a:lnTo>
                    <a:lnTo>
                      <a:pt x="158" y="455"/>
                    </a:lnTo>
                    <a:lnTo>
                      <a:pt x="158" y="437"/>
                    </a:lnTo>
                    <a:lnTo>
                      <a:pt x="158" y="392"/>
                    </a:lnTo>
                    <a:lnTo>
                      <a:pt x="158" y="321"/>
                    </a:lnTo>
                    <a:lnTo>
                      <a:pt x="158" y="294"/>
                    </a:lnTo>
                    <a:lnTo>
                      <a:pt x="163" y="276"/>
                    </a:lnTo>
                    <a:lnTo>
                      <a:pt x="163" y="241"/>
                    </a:lnTo>
                    <a:lnTo>
                      <a:pt x="163" y="160"/>
                    </a:lnTo>
                    <a:lnTo>
                      <a:pt x="163" y="142"/>
                    </a:lnTo>
                    <a:lnTo>
                      <a:pt x="163" y="133"/>
                    </a:lnTo>
                    <a:lnTo>
                      <a:pt x="168" y="116"/>
                    </a:lnTo>
                    <a:lnTo>
                      <a:pt x="168" y="98"/>
                    </a:lnTo>
                    <a:lnTo>
                      <a:pt x="168" y="89"/>
                    </a:lnTo>
                    <a:lnTo>
                      <a:pt x="168" y="71"/>
                    </a:lnTo>
                    <a:lnTo>
                      <a:pt x="168" y="62"/>
                    </a:lnTo>
                    <a:lnTo>
                      <a:pt x="168" y="53"/>
                    </a:lnTo>
                    <a:lnTo>
                      <a:pt x="168" y="44"/>
                    </a:lnTo>
                    <a:lnTo>
                      <a:pt x="168" y="35"/>
                    </a:lnTo>
                    <a:lnTo>
                      <a:pt x="168" y="26"/>
                    </a:lnTo>
                    <a:lnTo>
                      <a:pt x="173" y="17"/>
                    </a:lnTo>
                    <a:lnTo>
                      <a:pt x="173" y="8"/>
                    </a:lnTo>
                    <a:lnTo>
                      <a:pt x="173" y="8"/>
                    </a:lnTo>
                    <a:lnTo>
                      <a:pt x="173" y="0"/>
                    </a:lnTo>
                    <a:lnTo>
                      <a:pt x="173" y="0"/>
                    </a:lnTo>
                    <a:lnTo>
                      <a:pt x="173" y="0"/>
                    </a:lnTo>
                    <a:lnTo>
                      <a:pt x="173" y="0"/>
                    </a:lnTo>
                    <a:lnTo>
                      <a:pt x="173" y="0"/>
                    </a:lnTo>
                    <a:lnTo>
                      <a:pt x="173" y="0"/>
                    </a:lnTo>
                    <a:lnTo>
                      <a:pt x="177" y="8"/>
                    </a:lnTo>
                    <a:lnTo>
                      <a:pt x="177" y="8"/>
                    </a:lnTo>
                    <a:lnTo>
                      <a:pt x="177" y="17"/>
                    </a:lnTo>
                    <a:lnTo>
                      <a:pt x="177" y="26"/>
                    </a:lnTo>
                    <a:lnTo>
                      <a:pt x="177" y="26"/>
                    </a:lnTo>
                    <a:lnTo>
                      <a:pt x="177" y="35"/>
                    </a:lnTo>
                    <a:lnTo>
                      <a:pt x="177" y="53"/>
                    </a:lnTo>
                    <a:lnTo>
                      <a:pt x="177" y="62"/>
                    </a:lnTo>
                    <a:lnTo>
                      <a:pt x="177" y="71"/>
                    </a:lnTo>
                    <a:lnTo>
                      <a:pt x="177" y="89"/>
                    </a:lnTo>
                    <a:lnTo>
                      <a:pt x="182" y="116"/>
                    </a:lnTo>
                    <a:lnTo>
                      <a:pt x="182" y="125"/>
                    </a:lnTo>
                    <a:lnTo>
                      <a:pt x="182" y="142"/>
                    </a:lnTo>
                    <a:lnTo>
                      <a:pt x="182" y="178"/>
                    </a:lnTo>
                    <a:lnTo>
                      <a:pt x="187" y="250"/>
                    </a:lnTo>
                    <a:lnTo>
                      <a:pt x="187" y="267"/>
                    </a:lnTo>
                    <a:lnTo>
                      <a:pt x="187" y="285"/>
                    </a:lnTo>
                    <a:lnTo>
                      <a:pt x="187" y="321"/>
                    </a:lnTo>
                    <a:lnTo>
                      <a:pt x="187" y="401"/>
                    </a:lnTo>
                    <a:lnTo>
                      <a:pt x="187" y="419"/>
                    </a:lnTo>
                    <a:lnTo>
                      <a:pt x="192" y="428"/>
                    </a:lnTo>
                    <a:lnTo>
                      <a:pt x="192" y="464"/>
                    </a:lnTo>
                    <a:lnTo>
                      <a:pt x="192" y="482"/>
                    </a:lnTo>
                    <a:lnTo>
                      <a:pt x="192" y="500"/>
                    </a:lnTo>
                    <a:lnTo>
                      <a:pt x="192" y="526"/>
                    </a:lnTo>
                    <a:lnTo>
                      <a:pt x="192" y="535"/>
                    </a:lnTo>
                    <a:lnTo>
                      <a:pt x="192" y="553"/>
                    </a:lnTo>
                    <a:lnTo>
                      <a:pt x="197" y="562"/>
                    </a:lnTo>
                    <a:lnTo>
                      <a:pt x="197" y="571"/>
                    </a:lnTo>
                    <a:lnTo>
                      <a:pt x="197" y="580"/>
                    </a:lnTo>
                    <a:lnTo>
                      <a:pt x="197" y="589"/>
                    </a:lnTo>
                    <a:lnTo>
                      <a:pt x="197" y="598"/>
                    </a:lnTo>
                    <a:lnTo>
                      <a:pt x="197" y="598"/>
                    </a:lnTo>
                    <a:lnTo>
                      <a:pt x="197" y="607"/>
                    </a:lnTo>
                    <a:lnTo>
                      <a:pt x="197" y="607"/>
                    </a:lnTo>
                    <a:lnTo>
                      <a:pt x="197" y="616"/>
                    </a:lnTo>
                    <a:lnTo>
                      <a:pt x="201" y="616"/>
                    </a:lnTo>
                    <a:lnTo>
                      <a:pt x="201" y="616"/>
                    </a:lnTo>
                    <a:lnTo>
                      <a:pt x="201" y="616"/>
                    </a:lnTo>
                    <a:lnTo>
                      <a:pt x="201" y="607"/>
                    </a:lnTo>
                    <a:lnTo>
                      <a:pt x="201" y="607"/>
                    </a:lnTo>
                    <a:lnTo>
                      <a:pt x="201" y="598"/>
                    </a:lnTo>
                    <a:lnTo>
                      <a:pt x="201" y="589"/>
                    </a:lnTo>
                    <a:lnTo>
                      <a:pt x="201" y="589"/>
                    </a:lnTo>
                    <a:lnTo>
                      <a:pt x="201" y="580"/>
                    </a:lnTo>
                    <a:lnTo>
                      <a:pt x="206" y="562"/>
                    </a:lnTo>
                    <a:lnTo>
                      <a:pt x="206" y="553"/>
                    </a:lnTo>
                    <a:lnTo>
                      <a:pt x="206" y="544"/>
                    </a:lnTo>
                    <a:lnTo>
                      <a:pt x="206" y="526"/>
                    </a:lnTo>
                    <a:lnTo>
                      <a:pt x="206" y="508"/>
                    </a:lnTo>
                    <a:lnTo>
                      <a:pt x="206" y="500"/>
                    </a:lnTo>
                    <a:lnTo>
                      <a:pt x="206" y="464"/>
                    </a:lnTo>
                    <a:lnTo>
                      <a:pt x="211" y="383"/>
                    </a:lnTo>
                    <a:lnTo>
                      <a:pt x="216" y="223"/>
                    </a:lnTo>
                    <a:lnTo>
                      <a:pt x="216" y="205"/>
                    </a:lnTo>
                    <a:lnTo>
                      <a:pt x="216" y="187"/>
                    </a:lnTo>
                    <a:lnTo>
                      <a:pt x="216" y="151"/>
                    </a:lnTo>
                    <a:lnTo>
                      <a:pt x="216" y="133"/>
                    </a:lnTo>
                    <a:lnTo>
                      <a:pt x="216" y="116"/>
                    </a:lnTo>
                    <a:lnTo>
                      <a:pt x="221" y="89"/>
                    </a:lnTo>
                    <a:lnTo>
                      <a:pt x="221" y="71"/>
                    </a:lnTo>
                    <a:lnTo>
                      <a:pt x="221" y="62"/>
                    </a:lnTo>
                    <a:lnTo>
                      <a:pt x="221" y="44"/>
                    </a:lnTo>
                    <a:lnTo>
                      <a:pt x="221" y="35"/>
                    </a:lnTo>
                    <a:lnTo>
                      <a:pt x="221" y="26"/>
                    </a:lnTo>
                    <a:lnTo>
                      <a:pt x="221" y="17"/>
                    </a:lnTo>
                    <a:lnTo>
                      <a:pt x="221" y="17"/>
                    </a:lnTo>
                    <a:lnTo>
                      <a:pt x="225" y="8"/>
                    </a:lnTo>
                    <a:lnTo>
                      <a:pt x="225" y="0"/>
                    </a:lnTo>
                    <a:lnTo>
                      <a:pt x="225" y="0"/>
                    </a:lnTo>
                    <a:lnTo>
                      <a:pt x="225" y="0"/>
                    </a:lnTo>
                    <a:lnTo>
                      <a:pt x="225" y="0"/>
                    </a:lnTo>
                    <a:lnTo>
                      <a:pt x="225" y="0"/>
                    </a:lnTo>
                    <a:lnTo>
                      <a:pt x="225" y="0"/>
                    </a:lnTo>
                    <a:lnTo>
                      <a:pt x="225" y="8"/>
                    </a:lnTo>
                    <a:lnTo>
                      <a:pt x="225" y="8"/>
                    </a:lnTo>
                    <a:lnTo>
                      <a:pt x="230" y="17"/>
                    </a:lnTo>
                    <a:lnTo>
                      <a:pt x="230" y="26"/>
                    </a:lnTo>
                    <a:lnTo>
                      <a:pt x="230" y="35"/>
                    </a:lnTo>
                    <a:lnTo>
                      <a:pt x="230" y="44"/>
                    </a:lnTo>
                    <a:lnTo>
                      <a:pt x="230" y="53"/>
                    </a:lnTo>
                    <a:lnTo>
                      <a:pt x="230" y="71"/>
                    </a:lnTo>
                    <a:lnTo>
                      <a:pt x="230" y="98"/>
                    </a:lnTo>
                    <a:lnTo>
                      <a:pt x="235" y="116"/>
                    </a:lnTo>
                    <a:lnTo>
                      <a:pt x="235" y="125"/>
                    </a:lnTo>
                    <a:lnTo>
                      <a:pt x="235" y="160"/>
                    </a:lnTo>
                    <a:lnTo>
                      <a:pt x="235" y="232"/>
                    </a:lnTo>
                    <a:lnTo>
                      <a:pt x="235" y="250"/>
                    </a:lnTo>
                    <a:lnTo>
                      <a:pt x="235" y="267"/>
                    </a:lnTo>
                    <a:lnTo>
                      <a:pt x="240" y="303"/>
                    </a:lnTo>
                    <a:lnTo>
                      <a:pt x="240" y="383"/>
                    </a:lnTo>
                    <a:lnTo>
                      <a:pt x="240" y="401"/>
                    </a:lnTo>
                    <a:lnTo>
                      <a:pt x="240" y="419"/>
                    </a:lnTo>
                    <a:lnTo>
                      <a:pt x="244" y="455"/>
                    </a:lnTo>
                    <a:lnTo>
                      <a:pt x="244" y="473"/>
                    </a:lnTo>
                    <a:lnTo>
                      <a:pt x="244" y="491"/>
                    </a:lnTo>
                    <a:lnTo>
                      <a:pt x="244" y="517"/>
                    </a:lnTo>
                    <a:lnTo>
                      <a:pt x="244" y="526"/>
                    </a:lnTo>
                    <a:lnTo>
                      <a:pt x="244" y="544"/>
                    </a:lnTo>
                    <a:lnTo>
                      <a:pt x="244" y="553"/>
                    </a:lnTo>
                    <a:lnTo>
                      <a:pt x="244" y="562"/>
                    </a:lnTo>
                    <a:lnTo>
                      <a:pt x="249" y="571"/>
                    </a:lnTo>
                    <a:lnTo>
                      <a:pt x="249" y="580"/>
                    </a:lnTo>
                    <a:lnTo>
                      <a:pt x="249" y="589"/>
                    </a:lnTo>
                    <a:lnTo>
                      <a:pt x="249" y="598"/>
                    </a:lnTo>
                    <a:lnTo>
                      <a:pt x="249" y="607"/>
                    </a:lnTo>
                    <a:lnTo>
                      <a:pt x="249" y="607"/>
                    </a:lnTo>
                    <a:lnTo>
                      <a:pt x="249" y="616"/>
                    </a:lnTo>
                    <a:lnTo>
                      <a:pt x="249" y="616"/>
                    </a:lnTo>
                    <a:lnTo>
                      <a:pt x="249" y="616"/>
                    </a:lnTo>
                    <a:lnTo>
                      <a:pt x="249" y="616"/>
                    </a:lnTo>
                    <a:lnTo>
                      <a:pt x="254" y="616"/>
                    </a:lnTo>
                    <a:lnTo>
                      <a:pt x="254" y="607"/>
                    </a:lnTo>
                    <a:lnTo>
                      <a:pt x="254" y="607"/>
                    </a:lnTo>
                    <a:lnTo>
                      <a:pt x="254" y="598"/>
                    </a:lnTo>
                    <a:lnTo>
                      <a:pt x="254" y="598"/>
                    </a:lnTo>
                    <a:lnTo>
                      <a:pt x="254" y="589"/>
                    </a:lnTo>
                    <a:lnTo>
                      <a:pt x="254" y="580"/>
                    </a:lnTo>
                    <a:lnTo>
                      <a:pt x="254" y="571"/>
                    </a:lnTo>
                    <a:lnTo>
                      <a:pt x="254" y="562"/>
                    </a:lnTo>
                    <a:lnTo>
                      <a:pt x="259" y="544"/>
                    </a:lnTo>
                    <a:lnTo>
                      <a:pt x="259" y="535"/>
                    </a:lnTo>
                    <a:lnTo>
                      <a:pt x="259" y="526"/>
                    </a:lnTo>
                    <a:lnTo>
                      <a:pt x="259" y="491"/>
                    </a:lnTo>
                    <a:lnTo>
                      <a:pt x="259" y="482"/>
                    </a:lnTo>
                    <a:lnTo>
                      <a:pt x="259" y="464"/>
                    </a:lnTo>
                    <a:lnTo>
                      <a:pt x="259" y="428"/>
                    </a:lnTo>
                    <a:lnTo>
                      <a:pt x="259" y="410"/>
                    </a:lnTo>
                    <a:lnTo>
                      <a:pt x="264" y="392"/>
                    </a:lnTo>
                    <a:lnTo>
                      <a:pt x="264" y="357"/>
                    </a:lnTo>
                    <a:lnTo>
                      <a:pt x="264" y="276"/>
                    </a:lnTo>
                    <a:lnTo>
                      <a:pt x="264" y="258"/>
                    </a:lnTo>
                    <a:lnTo>
                      <a:pt x="264" y="241"/>
                    </a:lnTo>
                    <a:lnTo>
                      <a:pt x="268" y="205"/>
                    </a:lnTo>
                    <a:lnTo>
                      <a:pt x="268" y="187"/>
                    </a:lnTo>
                    <a:lnTo>
                      <a:pt x="268" y="169"/>
                    </a:lnTo>
                    <a:lnTo>
                      <a:pt x="268" y="142"/>
                    </a:lnTo>
                    <a:lnTo>
                      <a:pt x="268" y="125"/>
                    </a:lnTo>
                    <a:lnTo>
                      <a:pt x="268" y="107"/>
                    </a:lnTo>
                    <a:lnTo>
                      <a:pt x="268" y="98"/>
                    </a:lnTo>
                    <a:lnTo>
                      <a:pt x="273" y="80"/>
                    </a:lnTo>
                    <a:lnTo>
                      <a:pt x="273" y="71"/>
                    </a:lnTo>
                    <a:lnTo>
                      <a:pt x="273" y="62"/>
                    </a:lnTo>
                    <a:lnTo>
                      <a:pt x="273" y="44"/>
                    </a:lnTo>
                    <a:lnTo>
                      <a:pt x="273" y="35"/>
                    </a:lnTo>
                    <a:lnTo>
                      <a:pt x="273" y="26"/>
                    </a:lnTo>
                    <a:lnTo>
                      <a:pt x="273" y="17"/>
                    </a:lnTo>
                    <a:lnTo>
                      <a:pt x="273" y="17"/>
                    </a:lnTo>
                    <a:lnTo>
                      <a:pt x="273" y="8"/>
                    </a:lnTo>
                    <a:lnTo>
                      <a:pt x="273" y="8"/>
                    </a:lnTo>
                    <a:lnTo>
                      <a:pt x="278" y="0"/>
                    </a:lnTo>
                    <a:lnTo>
                      <a:pt x="278" y="0"/>
                    </a:lnTo>
                    <a:lnTo>
                      <a:pt x="278" y="0"/>
                    </a:lnTo>
                    <a:lnTo>
                      <a:pt x="278" y="0"/>
                    </a:lnTo>
                    <a:lnTo>
                      <a:pt x="278" y="0"/>
                    </a:lnTo>
                    <a:lnTo>
                      <a:pt x="278" y="0"/>
                    </a:lnTo>
                    <a:lnTo>
                      <a:pt x="278" y="8"/>
                    </a:lnTo>
                    <a:lnTo>
                      <a:pt x="278" y="8"/>
                    </a:lnTo>
                    <a:lnTo>
                      <a:pt x="278" y="17"/>
                    </a:lnTo>
                    <a:lnTo>
                      <a:pt x="283" y="26"/>
                    </a:lnTo>
                    <a:lnTo>
                      <a:pt x="283" y="35"/>
                    </a:lnTo>
                    <a:lnTo>
                      <a:pt x="283" y="44"/>
                    </a:lnTo>
                    <a:lnTo>
                      <a:pt x="283" y="53"/>
                    </a:lnTo>
                    <a:lnTo>
                      <a:pt x="283" y="62"/>
                    </a:lnTo>
                    <a:lnTo>
                      <a:pt x="283" y="71"/>
                    </a:lnTo>
                    <a:lnTo>
                      <a:pt x="283" y="89"/>
                    </a:lnTo>
                    <a:lnTo>
                      <a:pt x="283" y="98"/>
                    </a:lnTo>
                    <a:lnTo>
                      <a:pt x="283" y="133"/>
                    </a:lnTo>
                    <a:lnTo>
                      <a:pt x="288" y="142"/>
                    </a:lnTo>
                    <a:lnTo>
                      <a:pt x="288" y="160"/>
                    </a:lnTo>
                    <a:lnTo>
                      <a:pt x="288" y="196"/>
                    </a:lnTo>
                    <a:lnTo>
                      <a:pt x="288" y="267"/>
                    </a:lnTo>
                    <a:lnTo>
                      <a:pt x="288" y="285"/>
                    </a:lnTo>
                    <a:lnTo>
                      <a:pt x="288" y="303"/>
                    </a:lnTo>
                    <a:lnTo>
                      <a:pt x="292" y="339"/>
                    </a:lnTo>
                    <a:lnTo>
                      <a:pt x="292" y="419"/>
                    </a:lnTo>
                    <a:lnTo>
                      <a:pt x="292" y="437"/>
                    </a:lnTo>
                    <a:lnTo>
                      <a:pt x="292" y="446"/>
                    </a:lnTo>
                    <a:lnTo>
                      <a:pt x="297" y="482"/>
                    </a:lnTo>
                    <a:lnTo>
                      <a:pt x="297" y="500"/>
                    </a:lnTo>
                    <a:lnTo>
                      <a:pt x="297" y="508"/>
                    </a:lnTo>
                    <a:lnTo>
                      <a:pt x="297" y="535"/>
                    </a:lnTo>
                    <a:lnTo>
                      <a:pt x="297" y="553"/>
                    </a:lnTo>
                    <a:lnTo>
                      <a:pt x="297" y="562"/>
                    </a:lnTo>
                    <a:lnTo>
                      <a:pt x="297" y="571"/>
                    </a:lnTo>
                    <a:lnTo>
                      <a:pt x="297" y="580"/>
                    </a:lnTo>
                    <a:lnTo>
                      <a:pt x="302" y="589"/>
                    </a:lnTo>
                    <a:lnTo>
                      <a:pt x="302" y="598"/>
                    </a:lnTo>
                    <a:lnTo>
                      <a:pt x="302" y="607"/>
                    </a:lnTo>
                    <a:lnTo>
                      <a:pt x="302" y="607"/>
                    </a:lnTo>
                    <a:lnTo>
                      <a:pt x="302" y="616"/>
                    </a:lnTo>
                    <a:lnTo>
                      <a:pt x="302" y="616"/>
                    </a:lnTo>
                    <a:lnTo>
                      <a:pt x="302" y="616"/>
                    </a:lnTo>
                    <a:lnTo>
                      <a:pt x="302" y="616"/>
                    </a:lnTo>
                    <a:lnTo>
                      <a:pt x="302" y="616"/>
                    </a:lnTo>
                    <a:lnTo>
                      <a:pt x="307" y="607"/>
                    </a:lnTo>
                    <a:lnTo>
                      <a:pt x="307" y="607"/>
                    </a:lnTo>
                    <a:lnTo>
                      <a:pt x="307" y="598"/>
                    </a:lnTo>
                    <a:lnTo>
                      <a:pt x="307" y="589"/>
                    </a:lnTo>
                    <a:lnTo>
                      <a:pt x="307" y="580"/>
                    </a:lnTo>
                    <a:lnTo>
                      <a:pt x="307" y="571"/>
                    </a:lnTo>
                    <a:lnTo>
                      <a:pt x="307" y="562"/>
                    </a:lnTo>
                    <a:lnTo>
                      <a:pt x="307" y="553"/>
                    </a:lnTo>
                    <a:lnTo>
                      <a:pt x="307" y="535"/>
                    </a:lnTo>
                    <a:lnTo>
                      <a:pt x="312" y="508"/>
                    </a:lnTo>
                    <a:lnTo>
                      <a:pt x="312" y="491"/>
                    </a:lnTo>
                    <a:lnTo>
                      <a:pt x="312" y="473"/>
                    </a:lnTo>
                    <a:lnTo>
                      <a:pt x="312" y="437"/>
                    </a:lnTo>
                    <a:lnTo>
                      <a:pt x="316" y="366"/>
                    </a:lnTo>
                    <a:lnTo>
                      <a:pt x="316" y="339"/>
                    </a:lnTo>
                    <a:lnTo>
                      <a:pt x="316" y="321"/>
                    </a:lnTo>
                    <a:lnTo>
                      <a:pt x="316" y="285"/>
                    </a:lnTo>
                    <a:lnTo>
                      <a:pt x="316" y="258"/>
                    </a:lnTo>
                    <a:lnTo>
                      <a:pt x="316" y="241"/>
                    </a:lnTo>
                    <a:lnTo>
                      <a:pt x="321" y="205"/>
                    </a:lnTo>
                    <a:lnTo>
                      <a:pt x="321" y="187"/>
                    </a:lnTo>
                    <a:lnTo>
                      <a:pt x="321" y="160"/>
                    </a:lnTo>
                    <a:lnTo>
                      <a:pt x="321" y="133"/>
                    </a:lnTo>
                    <a:lnTo>
                      <a:pt x="321" y="116"/>
                    </a:lnTo>
                    <a:lnTo>
                      <a:pt x="321" y="98"/>
                    </a:lnTo>
                    <a:lnTo>
                      <a:pt x="321" y="71"/>
                    </a:lnTo>
                    <a:lnTo>
                      <a:pt x="326" y="62"/>
                    </a:lnTo>
                    <a:lnTo>
                      <a:pt x="326" y="44"/>
                    </a:lnTo>
                    <a:lnTo>
                      <a:pt x="326" y="35"/>
                    </a:lnTo>
                    <a:lnTo>
                      <a:pt x="326" y="26"/>
                    </a:lnTo>
                    <a:lnTo>
                      <a:pt x="326" y="17"/>
                    </a:lnTo>
                  </a:path>
                </a:pathLst>
              </a:custGeom>
              <a:noFill/>
              <a:ln w="15875">
                <a:solidFill>
                  <a:srgbClr val="88F6FF"/>
                </a:solidFill>
                <a:prstDash val="solid"/>
                <a:round/>
                <a:headEnd/>
                <a:tailEnd/>
              </a:ln>
            </p:spPr>
            <p:txBody>
              <a:bodyPr/>
              <a:lstStyle/>
              <a:p>
                <a:endParaRPr lang="es-ES"/>
              </a:p>
            </p:txBody>
          </p:sp>
          <p:sp>
            <p:nvSpPr>
              <p:cNvPr id="60430" name="Freeform 14"/>
              <p:cNvSpPr>
                <a:spLocks/>
              </p:cNvSpPr>
              <p:nvPr/>
            </p:nvSpPr>
            <p:spPr bwMode="auto">
              <a:xfrm>
                <a:off x="2134" y="2495"/>
                <a:ext cx="330" cy="616"/>
              </a:xfrm>
              <a:custGeom>
                <a:avLst/>
                <a:gdLst/>
                <a:ahLst/>
                <a:cxnLst>
                  <a:cxn ang="0">
                    <a:pos x="5" y="0"/>
                  </a:cxn>
                  <a:cxn ang="0">
                    <a:pos x="9" y="53"/>
                  </a:cxn>
                  <a:cxn ang="0">
                    <a:pos x="14" y="258"/>
                  </a:cxn>
                  <a:cxn ang="0">
                    <a:pos x="19" y="491"/>
                  </a:cxn>
                  <a:cxn ang="0">
                    <a:pos x="24" y="598"/>
                  </a:cxn>
                  <a:cxn ang="0">
                    <a:pos x="29" y="616"/>
                  </a:cxn>
                  <a:cxn ang="0">
                    <a:pos x="33" y="562"/>
                  </a:cxn>
                  <a:cxn ang="0">
                    <a:pos x="38" y="410"/>
                  </a:cxn>
                  <a:cxn ang="0">
                    <a:pos x="48" y="151"/>
                  </a:cxn>
                  <a:cxn ang="0">
                    <a:pos x="53" y="26"/>
                  </a:cxn>
                  <a:cxn ang="0">
                    <a:pos x="57" y="0"/>
                  </a:cxn>
                  <a:cxn ang="0">
                    <a:pos x="62" y="62"/>
                  </a:cxn>
                  <a:cxn ang="0">
                    <a:pos x="67" y="223"/>
                  </a:cxn>
                  <a:cxn ang="0">
                    <a:pos x="72" y="482"/>
                  </a:cxn>
                  <a:cxn ang="0">
                    <a:pos x="77" y="589"/>
                  </a:cxn>
                  <a:cxn ang="0">
                    <a:pos x="81" y="616"/>
                  </a:cxn>
                  <a:cxn ang="0">
                    <a:pos x="86" y="544"/>
                  </a:cxn>
                  <a:cxn ang="0">
                    <a:pos x="91" y="321"/>
                  </a:cxn>
                  <a:cxn ang="0">
                    <a:pos x="100" y="89"/>
                  </a:cxn>
                  <a:cxn ang="0">
                    <a:pos x="105" y="8"/>
                  </a:cxn>
                  <a:cxn ang="0">
                    <a:pos x="110" y="8"/>
                  </a:cxn>
                  <a:cxn ang="0">
                    <a:pos x="115" y="89"/>
                  </a:cxn>
                  <a:cxn ang="0">
                    <a:pos x="120" y="366"/>
                  </a:cxn>
                  <a:cxn ang="0">
                    <a:pos x="129" y="553"/>
                  </a:cxn>
                  <a:cxn ang="0">
                    <a:pos x="129" y="607"/>
                  </a:cxn>
                  <a:cxn ang="0">
                    <a:pos x="134" y="598"/>
                  </a:cxn>
                  <a:cxn ang="0">
                    <a:pos x="139" y="517"/>
                  </a:cxn>
                  <a:cxn ang="0">
                    <a:pos x="148" y="276"/>
                  </a:cxn>
                  <a:cxn ang="0">
                    <a:pos x="153" y="71"/>
                  </a:cxn>
                  <a:cxn ang="0">
                    <a:pos x="158" y="0"/>
                  </a:cxn>
                  <a:cxn ang="0">
                    <a:pos x="163" y="17"/>
                  </a:cxn>
                  <a:cxn ang="0">
                    <a:pos x="168" y="116"/>
                  </a:cxn>
                  <a:cxn ang="0">
                    <a:pos x="172" y="383"/>
                  </a:cxn>
                  <a:cxn ang="0">
                    <a:pos x="177" y="562"/>
                  </a:cxn>
                  <a:cxn ang="0">
                    <a:pos x="182" y="616"/>
                  </a:cxn>
                  <a:cxn ang="0">
                    <a:pos x="187" y="589"/>
                  </a:cxn>
                  <a:cxn ang="0">
                    <a:pos x="191" y="491"/>
                  </a:cxn>
                  <a:cxn ang="0">
                    <a:pos x="201" y="196"/>
                  </a:cxn>
                  <a:cxn ang="0">
                    <a:pos x="206" y="53"/>
                  </a:cxn>
                  <a:cxn ang="0">
                    <a:pos x="211" y="0"/>
                  </a:cxn>
                  <a:cxn ang="0">
                    <a:pos x="215" y="26"/>
                  </a:cxn>
                  <a:cxn ang="0">
                    <a:pos x="220" y="142"/>
                  </a:cxn>
                  <a:cxn ang="0">
                    <a:pos x="230" y="491"/>
                  </a:cxn>
                  <a:cxn ang="0">
                    <a:pos x="235" y="589"/>
                  </a:cxn>
                  <a:cxn ang="0">
                    <a:pos x="235" y="616"/>
                  </a:cxn>
                  <a:cxn ang="0">
                    <a:pos x="239" y="571"/>
                  </a:cxn>
                  <a:cxn ang="0">
                    <a:pos x="244" y="437"/>
                  </a:cxn>
                  <a:cxn ang="0">
                    <a:pos x="254" y="187"/>
                  </a:cxn>
                  <a:cxn ang="0">
                    <a:pos x="258" y="44"/>
                  </a:cxn>
                  <a:cxn ang="0">
                    <a:pos x="263" y="0"/>
                  </a:cxn>
                  <a:cxn ang="0">
                    <a:pos x="268" y="35"/>
                  </a:cxn>
                  <a:cxn ang="0">
                    <a:pos x="273" y="178"/>
                  </a:cxn>
                  <a:cxn ang="0">
                    <a:pos x="278" y="428"/>
                  </a:cxn>
                  <a:cxn ang="0">
                    <a:pos x="282" y="562"/>
                  </a:cxn>
                  <a:cxn ang="0">
                    <a:pos x="287" y="616"/>
                  </a:cxn>
                  <a:cxn ang="0">
                    <a:pos x="292" y="598"/>
                  </a:cxn>
                  <a:cxn ang="0">
                    <a:pos x="297" y="491"/>
                  </a:cxn>
                  <a:cxn ang="0">
                    <a:pos x="302" y="205"/>
                  </a:cxn>
                  <a:cxn ang="0">
                    <a:pos x="311" y="53"/>
                  </a:cxn>
                  <a:cxn ang="0">
                    <a:pos x="311" y="0"/>
                  </a:cxn>
                  <a:cxn ang="0">
                    <a:pos x="316" y="35"/>
                  </a:cxn>
                  <a:cxn ang="0">
                    <a:pos x="326" y="187"/>
                  </a:cxn>
                </a:cxnLst>
                <a:rect l="0" t="0" r="r" b="b"/>
                <a:pathLst>
                  <a:path w="330" h="616">
                    <a:moveTo>
                      <a:pt x="0" y="17"/>
                    </a:moveTo>
                    <a:lnTo>
                      <a:pt x="0" y="8"/>
                    </a:lnTo>
                    <a:lnTo>
                      <a:pt x="0" y="8"/>
                    </a:lnTo>
                    <a:lnTo>
                      <a:pt x="0" y="0"/>
                    </a:lnTo>
                    <a:lnTo>
                      <a:pt x="0" y="0"/>
                    </a:lnTo>
                    <a:lnTo>
                      <a:pt x="5" y="0"/>
                    </a:lnTo>
                    <a:lnTo>
                      <a:pt x="5" y="0"/>
                    </a:lnTo>
                    <a:lnTo>
                      <a:pt x="5" y="0"/>
                    </a:lnTo>
                    <a:lnTo>
                      <a:pt x="5" y="0"/>
                    </a:lnTo>
                    <a:lnTo>
                      <a:pt x="5" y="8"/>
                    </a:lnTo>
                    <a:lnTo>
                      <a:pt x="5" y="8"/>
                    </a:lnTo>
                    <a:lnTo>
                      <a:pt x="5" y="17"/>
                    </a:lnTo>
                    <a:lnTo>
                      <a:pt x="5" y="26"/>
                    </a:lnTo>
                    <a:lnTo>
                      <a:pt x="5" y="35"/>
                    </a:lnTo>
                    <a:lnTo>
                      <a:pt x="9" y="44"/>
                    </a:lnTo>
                    <a:lnTo>
                      <a:pt x="9" y="53"/>
                    </a:lnTo>
                    <a:lnTo>
                      <a:pt x="9" y="62"/>
                    </a:lnTo>
                    <a:lnTo>
                      <a:pt x="9" y="80"/>
                    </a:lnTo>
                    <a:lnTo>
                      <a:pt x="9" y="107"/>
                    </a:lnTo>
                    <a:lnTo>
                      <a:pt x="9" y="125"/>
                    </a:lnTo>
                    <a:lnTo>
                      <a:pt x="9" y="133"/>
                    </a:lnTo>
                    <a:lnTo>
                      <a:pt x="14" y="169"/>
                    </a:lnTo>
                    <a:lnTo>
                      <a:pt x="14" y="241"/>
                    </a:lnTo>
                    <a:lnTo>
                      <a:pt x="14" y="258"/>
                    </a:lnTo>
                    <a:lnTo>
                      <a:pt x="14" y="276"/>
                    </a:lnTo>
                    <a:lnTo>
                      <a:pt x="14" y="312"/>
                    </a:lnTo>
                    <a:lnTo>
                      <a:pt x="19" y="392"/>
                    </a:lnTo>
                    <a:lnTo>
                      <a:pt x="19" y="410"/>
                    </a:lnTo>
                    <a:lnTo>
                      <a:pt x="19" y="428"/>
                    </a:lnTo>
                    <a:lnTo>
                      <a:pt x="19" y="464"/>
                    </a:lnTo>
                    <a:lnTo>
                      <a:pt x="19" y="473"/>
                    </a:lnTo>
                    <a:lnTo>
                      <a:pt x="19" y="491"/>
                    </a:lnTo>
                    <a:lnTo>
                      <a:pt x="24" y="517"/>
                    </a:lnTo>
                    <a:lnTo>
                      <a:pt x="24" y="535"/>
                    </a:lnTo>
                    <a:lnTo>
                      <a:pt x="24" y="544"/>
                    </a:lnTo>
                    <a:lnTo>
                      <a:pt x="24" y="553"/>
                    </a:lnTo>
                    <a:lnTo>
                      <a:pt x="24" y="571"/>
                    </a:lnTo>
                    <a:lnTo>
                      <a:pt x="24" y="580"/>
                    </a:lnTo>
                    <a:lnTo>
                      <a:pt x="24" y="589"/>
                    </a:lnTo>
                    <a:lnTo>
                      <a:pt x="24" y="598"/>
                    </a:lnTo>
                    <a:lnTo>
                      <a:pt x="29" y="598"/>
                    </a:lnTo>
                    <a:lnTo>
                      <a:pt x="29" y="607"/>
                    </a:lnTo>
                    <a:lnTo>
                      <a:pt x="29" y="607"/>
                    </a:lnTo>
                    <a:lnTo>
                      <a:pt x="29" y="616"/>
                    </a:lnTo>
                    <a:lnTo>
                      <a:pt x="29" y="616"/>
                    </a:lnTo>
                    <a:lnTo>
                      <a:pt x="29" y="616"/>
                    </a:lnTo>
                    <a:lnTo>
                      <a:pt x="29" y="616"/>
                    </a:lnTo>
                    <a:lnTo>
                      <a:pt x="29" y="616"/>
                    </a:lnTo>
                    <a:lnTo>
                      <a:pt x="29" y="607"/>
                    </a:lnTo>
                    <a:lnTo>
                      <a:pt x="29" y="607"/>
                    </a:lnTo>
                    <a:lnTo>
                      <a:pt x="33" y="598"/>
                    </a:lnTo>
                    <a:lnTo>
                      <a:pt x="33" y="598"/>
                    </a:lnTo>
                    <a:lnTo>
                      <a:pt x="33" y="589"/>
                    </a:lnTo>
                    <a:lnTo>
                      <a:pt x="33" y="580"/>
                    </a:lnTo>
                    <a:lnTo>
                      <a:pt x="33" y="571"/>
                    </a:lnTo>
                    <a:lnTo>
                      <a:pt x="33" y="562"/>
                    </a:lnTo>
                    <a:lnTo>
                      <a:pt x="33" y="544"/>
                    </a:lnTo>
                    <a:lnTo>
                      <a:pt x="33" y="535"/>
                    </a:lnTo>
                    <a:lnTo>
                      <a:pt x="33" y="517"/>
                    </a:lnTo>
                    <a:lnTo>
                      <a:pt x="38" y="491"/>
                    </a:lnTo>
                    <a:lnTo>
                      <a:pt x="38" y="473"/>
                    </a:lnTo>
                    <a:lnTo>
                      <a:pt x="38" y="464"/>
                    </a:lnTo>
                    <a:lnTo>
                      <a:pt x="38" y="428"/>
                    </a:lnTo>
                    <a:lnTo>
                      <a:pt x="38" y="410"/>
                    </a:lnTo>
                    <a:lnTo>
                      <a:pt x="38" y="392"/>
                    </a:lnTo>
                    <a:lnTo>
                      <a:pt x="43" y="348"/>
                    </a:lnTo>
                    <a:lnTo>
                      <a:pt x="43" y="267"/>
                    </a:lnTo>
                    <a:lnTo>
                      <a:pt x="43" y="250"/>
                    </a:lnTo>
                    <a:lnTo>
                      <a:pt x="43" y="223"/>
                    </a:lnTo>
                    <a:lnTo>
                      <a:pt x="43" y="187"/>
                    </a:lnTo>
                    <a:lnTo>
                      <a:pt x="48" y="169"/>
                    </a:lnTo>
                    <a:lnTo>
                      <a:pt x="48" y="151"/>
                    </a:lnTo>
                    <a:lnTo>
                      <a:pt x="48" y="116"/>
                    </a:lnTo>
                    <a:lnTo>
                      <a:pt x="48" y="98"/>
                    </a:lnTo>
                    <a:lnTo>
                      <a:pt x="48" y="89"/>
                    </a:lnTo>
                    <a:lnTo>
                      <a:pt x="48" y="71"/>
                    </a:lnTo>
                    <a:lnTo>
                      <a:pt x="48" y="62"/>
                    </a:lnTo>
                    <a:lnTo>
                      <a:pt x="48" y="44"/>
                    </a:lnTo>
                    <a:lnTo>
                      <a:pt x="53" y="35"/>
                    </a:lnTo>
                    <a:lnTo>
                      <a:pt x="53" y="26"/>
                    </a:lnTo>
                    <a:lnTo>
                      <a:pt x="53" y="17"/>
                    </a:lnTo>
                    <a:lnTo>
                      <a:pt x="53" y="17"/>
                    </a:lnTo>
                    <a:lnTo>
                      <a:pt x="53" y="8"/>
                    </a:lnTo>
                    <a:lnTo>
                      <a:pt x="53" y="0"/>
                    </a:lnTo>
                    <a:lnTo>
                      <a:pt x="53" y="0"/>
                    </a:lnTo>
                    <a:lnTo>
                      <a:pt x="53" y="0"/>
                    </a:lnTo>
                    <a:lnTo>
                      <a:pt x="57" y="0"/>
                    </a:lnTo>
                    <a:lnTo>
                      <a:pt x="57" y="0"/>
                    </a:lnTo>
                    <a:lnTo>
                      <a:pt x="57" y="0"/>
                    </a:lnTo>
                    <a:lnTo>
                      <a:pt x="57" y="8"/>
                    </a:lnTo>
                    <a:lnTo>
                      <a:pt x="57" y="8"/>
                    </a:lnTo>
                    <a:lnTo>
                      <a:pt x="57" y="17"/>
                    </a:lnTo>
                    <a:lnTo>
                      <a:pt x="57" y="26"/>
                    </a:lnTo>
                    <a:lnTo>
                      <a:pt x="57" y="35"/>
                    </a:lnTo>
                    <a:lnTo>
                      <a:pt x="57" y="44"/>
                    </a:lnTo>
                    <a:lnTo>
                      <a:pt x="62" y="62"/>
                    </a:lnTo>
                    <a:lnTo>
                      <a:pt x="62" y="71"/>
                    </a:lnTo>
                    <a:lnTo>
                      <a:pt x="62" y="89"/>
                    </a:lnTo>
                    <a:lnTo>
                      <a:pt x="62" y="98"/>
                    </a:lnTo>
                    <a:lnTo>
                      <a:pt x="62" y="133"/>
                    </a:lnTo>
                    <a:lnTo>
                      <a:pt x="62" y="151"/>
                    </a:lnTo>
                    <a:lnTo>
                      <a:pt x="62" y="169"/>
                    </a:lnTo>
                    <a:lnTo>
                      <a:pt x="67" y="205"/>
                    </a:lnTo>
                    <a:lnTo>
                      <a:pt x="67" y="223"/>
                    </a:lnTo>
                    <a:lnTo>
                      <a:pt x="67" y="250"/>
                    </a:lnTo>
                    <a:lnTo>
                      <a:pt x="67" y="285"/>
                    </a:lnTo>
                    <a:lnTo>
                      <a:pt x="72" y="366"/>
                    </a:lnTo>
                    <a:lnTo>
                      <a:pt x="72" y="383"/>
                    </a:lnTo>
                    <a:lnTo>
                      <a:pt x="72" y="410"/>
                    </a:lnTo>
                    <a:lnTo>
                      <a:pt x="72" y="446"/>
                    </a:lnTo>
                    <a:lnTo>
                      <a:pt x="72" y="464"/>
                    </a:lnTo>
                    <a:lnTo>
                      <a:pt x="72" y="482"/>
                    </a:lnTo>
                    <a:lnTo>
                      <a:pt x="72" y="508"/>
                    </a:lnTo>
                    <a:lnTo>
                      <a:pt x="77" y="526"/>
                    </a:lnTo>
                    <a:lnTo>
                      <a:pt x="77" y="544"/>
                    </a:lnTo>
                    <a:lnTo>
                      <a:pt x="77" y="553"/>
                    </a:lnTo>
                    <a:lnTo>
                      <a:pt x="77" y="562"/>
                    </a:lnTo>
                    <a:lnTo>
                      <a:pt x="77" y="580"/>
                    </a:lnTo>
                    <a:lnTo>
                      <a:pt x="77" y="589"/>
                    </a:lnTo>
                    <a:lnTo>
                      <a:pt x="77" y="589"/>
                    </a:lnTo>
                    <a:lnTo>
                      <a:pt x="77" y="598"/>
                    </a:lnTo>
                    <a:lnTo>
                      <a:pt x="77" y="607"/>
                    </a:lnTo>
                    <a:lnTo>
                      <a:pt x="81" y="607"/>
                    </a:lnTo>
                    <a:lnTo>
                      <a:pt x="81" y="616"/>
                    </a:lnTo>
                    <a:lnTo>
                      <a:pt x="81" y="616"/>
                    </a:lnTo>
                    <a:lnTo>
                      <a:pt x="81" y="616"/>
                    </a:lnTo>
                    <a:lnTo>
                      <a:pt x="81" y="616"/>
                    </a:lnTo>
                    <a:lnTo>
                      <a:pt x="81" y="616"/>
                    </a:lnTo>
                    <a:lnTo>
                      <a:pt x="81" y="607"/>
                    </a:lnTo>
                    <a:lnTo>
                      <a:pt x="81" y="607"/>
                    </a:lnTo>
                    <a:lnTo>
                      <a:pt x="81" y="598"/>
                    </a:lnTo>
                    <a:lnTo>
                      <a:pt x="86" y="589"/>
                    </a:lnTo>
                    <a:lnTo>
                      <a:pt x="86" y="580"/>
                    </a:lnTo>
                    <a:lnTo>
                      <a:pt x="86" y="571"/>
                    </a:lnTo>
                    <a:lnTo>
                      <a:pt x="86" y="562"/>
                    </a:lnTo>
                    <a:lnTo>
                      <a:pt x="86" y="544"/>
                    </a:lnTo>
                    <a:lnTo>
                      <a:pt x="86" y="535"/>
                    </a:lnTo>
                    <a:lnTo>
                      <a:pt x="86" y="517"/>
                    </a:lnTo>
                    <a:lnTo>
                      <a:pt x="86" y="508"/>
                    </a:lnTo>
                    <a:lnTo>
                      <a:pt x="91" y="473"/>
                    </a:lnTo>
                    <a:lnTo>
                      <a:pt x="91" y="401"/>
                    </a:lnTo>
                    <a:lnTo>
                      <a:pt x="91" y="383"/>
                    </a:lnTo>
                    <a:lnTo>
                      <a:pt x="91" y="357"/>
                    </a:lnTo>
                    <a:lnTo>
                      <a:pt x="91" y="321"/>
                    </a:lnTo>
                    <a:lnTo>
                      <a:pt x="96" y="241"/>
                    </a:lnTo>
                    <a:lnTo>
                      <a:pt x="96" y="223"/>
                    </a:lnTo>
                    <a:lnTo>
                      <a:pt x="96" y="205"/>
                    </a:lnTo>
                    <a:lnTo>
                      <a:pt x="96" y="169"/>
                    </a:lnTo>
                    <a:lnTo>
                      <a:pt x="100" y="151"/>
                    </a:lnTo>
                    <a:lnTo>
                      <a:pt x="100" y="133"/>
                    </a:lnTo>
                    <a:lnTo>
                      <a:pt x="100" y="98"/>
                    </a:lnTo>
                    <a:lnTo>
                      <a:pt x="100" y="89"/>
                    </a:lnTo>
                    <a:lnTo>
                      <a:pt x="100" y="71"/>
                    </a:lnTo>
                    <a:lnTo>
                      <a:pt x="100" y="62"/>
                    </a:lnTo>
                    <a:lnTo>
                      <a:pt x="100" y="44"/>
                    </a:lnTo>
                    <a:lnTo>
                      <a:pt x="100" y="35"/>
                    </a:lnTo>
                    <a:lnTo>
                      <a:pt x="105" y="26"/>
                    </a:lnTo>
                    <a:lnTo>
                      <a:pt x="105" y="17"/>
                    </a:lnTo>
                    <a:lnTo>
                      <a:pt x="105" y="17"/>
                    </a:lnTo>
                    <a:lnTo>
                      <a:pt x="105" y="8"/>
                    </a:lnTo>
                    <a:lnTo>
                      <a:pt x="105" y="0"/>
                    </a:lnTo>
                    <a:lnTo>
                      <a:pt x="105" y="0"/>
                    </a:lnTo>
                    <a:lnTo>
                      <a:pt x="105" y="0"/>
                    </a:lnTo>
                    <a:lnTo>
                      <a:pt x="105" y="0"/>
                    </a:lnTo>
                    <a:lnTo>
                      <a:pt x="105" y="0"/>
                    </a:lnTo>
                    <a:lnTo>
                      <a:pt x="110" y="0"/>
                    </a:lnTo>
                    <a:lnTo>
                      <a:pt x="110" y="8"/>
                    </a:lnTo>
                    <a:lnTo>
                      <a:pt x="110" y="8"/>
                    </a:lnTo>
                    <a:lnTo>
                      <a:pt x="110" y="17"/>
                    </a:lnTo>
                    <a:lnTo>
                      <a:pt x="110" y="26"/>
                    </a:lnTo>
                    <a:lnTo>
                      <a:pt x="110" y="35"/>
                    </a:lnTo>
                    <a:lnTo>
                      <a:pt x="110" y="44"/>
                    </a:lnTo>
                    <a:lnTo>
                      <a:pt x="110" y="53"/>
                    </a:lnTo>
                    <a:lnTo>
                      <a:pt x="110" y="62"/>
                    </a:lnTo>
                    <a:lnTo>
                      <a:pt x="115" y="71"/>
                    </a:lnTo>
                    <a:lnTo>
                      <a:pt x="115" y="89"/>
                    </a:lnTo>
                    <a:lnTo>
                      <a:pt x="115" y="98"/>
                    </a:lnTo>
                    <a:lnTo>
                      <a:pt x="115" y="133"/>
                    </a:lnTo>
                    <a:lnTo>
                      <a:pt x="115" y="196"/>
                    </a:lnTo>
                    <a:lnTo>
                      <a:pt x="115" y="214"/>
                    </a:lnTo>
                    <a:lnTo>
                      <a:pt x="120" y="232"/>
                    </a:lnTo>
                    <a:lnTo>
                      <a:pt x="120" y="267"/>
                    </a:lnTo>
                    <a:lnTo>
                      <a:pt x="120" y="339"/>
                    </a:lnTo>
                    <a:lnTo>
                      <a:pt x="120" y="366"/>
                    </a:lnTo>
                    <a:lnTo>
                      <a:pt x="120" y="383"/>
                    </a:lnTo>
                    <a:lnTo>
                      <a:pt x="124" y="419"/>
                    </a:lnTo>
                    <a:lnTo>
                      <a:pt x="124" y="482"/>
                    </a:lnTo>
                    <a:lnTo>
                      <a:pt x="124" y="500"/>
                    </a:lnTo>
                    <a:lnTo>
                      <a:pt x="124" y="508"/>
                    </a:lnTo>
                    <a:lnTo>
                      <a:pt x="124" y="526"/>
                    </a:lnTo>
                    <a:lnTo>
                      <a:pt x="124" y="535"/>
                    </a:lnTo>
                    <a:lnTo>
                      <a:pt x="129" y="553"/>
                    </a:lnTo>
                    <a:lnTo>
                      <a:pt x="129" y="562"/>
                    </a:lnTo>
                    <a:lnTo>
                      <a:pt x="129" y="571"/>
                    </a:lnTo>
                    <a:lnTo>
                      <a:pt x="129" y="580"/>
                    </a:lnTo>
                    <a:lnTo>
                      <a:pt x="129" y="589"/>
                    </a:lnTo>
                    <a:lnTo>
                      <a:pt x="129" y="598"/>
                    </a:lnTo>
                    <a:lnTo>
                      <a:pt x="129" y="598"/>
                    </a:lnTo>
                    <a:lnTo>
                      <a:pt x="129" y="607"/>
                    </a:lnTo>
                    <a:lnTo>
                      <a:pt x="129" y="607"/>
                    </a:lnTo>
                    <a:lnTo>
                      <a:pt x="134" y="616"/>
                    </a:lnTo>
                    <a:lnTo>
                      <a:pt x="134" y="616"/>
                    </a:lnTo>
                    <a:lnTo>
                      <a:pt x="134" y="616"/>
                    </a:lnTo>
                    <a:lnTo>
                      <a:pt x="134" y="616"/>
                    </a:lnTo>
                    <a:lnTo>
                      <a:pt x="134" y="616"/>
                    </a:lnTo>
                    <a:lnTo>
                      <a:pt x="134" y="607"/>
                    </a:lnTo>
                    <a:lnTo>
                      <a:pt x="134" y="607"/>
                    </a:lnTo>
                    <a:lnTo>
                      <a:pt x="134" y="598"/>
                    </a:lnTo>
                    <a:lnTo>
                      <a:pt x="134" y="589"/>
                    </a:lnTo>
                    <a:lnTo>
                      <a:pt x="134" y="589"/>
                    </a:lnTo>
                    <a:lnTo>
                      <a:pt x="139" y="580"/>
                    </a:lnTo>
                    <a:lnTo>
                      <a:pt x="139" y="562"/>
                    </a:lnTo>
                    <a:lnTo>
                      <a:pt x="139" y="553"/>
                    </a:lnTo>
                    <a:lnTo>
                      <a:pt x="139" y="544"/>
                    </a:lnTo>
                    <a:lnTo>
                      <a:pt x="139" y="535"/>
                    </a:lnTo>
                    <a:lnTo>
                      <a:pt x="139" y="517"/>
                    </a:lnTo>
                    <a:lnTo>
                      <a:pt x="139" y="508"/>
                    </a:lnTo>
                    <a:lnTo>
                      <a:pt x="139" y="473"/>
                    </a:lnTo>
                    <a:lnTo>
                      <a:pt x="144" y="455"/>
                    </a:lnTo>
                    <a:lnTo>
                      <a:pt x="144" y="437"/>
                    </a:lnTo>
                    <a:lnTo>
                      <a:pt x="144" y="401"/>
                    </a:lnTo>
                    <a:lnTo>
                      <a:pt x="144" y="321"/>
                    </a:lnTo>
                    <a:lnTo>
                      <a:pt x="144" y="303"/>
                    </a:lnTo>
                    <a:lnTo>
                      <a:pt x="148" y="276"/>
                    </a:lnTo>
                    <a:lnTo>
                      <a:pt x="148" y="241"/>
                    </a:lnTo>
                    <a:lnTo>
                      <a:pt x="148" y="160"/>
                    </a:lnTo>
                    <a:lnTo>
                      <a:pt x="148" y="142"/>
                    </a:lnTo>
                    <a:lnTo>
                      <a:pt x="148" y="125"/>
                    </a:lnTo>
                    <a:lnTo>
                      <a:pt x="153" y="116"/>
                    </a:lnTo>
                    <a:lnTo>
                      <a:pt x="153" y="98"/>
                    </a:lnTo>
                    <a:lnTo>
                      <a:pt x="153" y="80"/>
                    </a:lnTo>
                    <a:lnTo>
                      <a:pt x="153" y="71"/>
                    </a:lnTo>
                    <a:lnTo>
                      <a:pt x="153" y="53"/>
                    </a:lnTo>
                    <a:lnTo>
                      <a:pt x="153" y="44"/>
                    </a:lnTo>
                    <a:lnTo>
                      <a:pt x="153" y="35"/>
                    </a:lnTo>
                    <a:lnTo>
                      <a:pt x="153" y="26"/>
                    </a:lnTo>
                    <a:lnTo>
                      <a:pt x="153" y="17"/>
                    </a:lnTo>
                    <a:lnTo>
                      <a:pt x="158" y="8"/>
                    </a:lnTo>
                    <a:lnTo>
                      <a:pt x="158" y="8"/>
                    </a:lnTo>
                    <a:lnTo>
                      <a:pt x="158" y="0"/>
                    </a:lnTo>
                    <a:lnTo>
                      <a:pt x="158" y="0"/>
                    </a:lnTo>
                    <a:lnTo>
                      <a:pt x="158" y="0"/>
                    </a:lnTo>
                    <a:lnTo>
                      <a:pt x="158" y="0"/>
                    </a:lnTo>
                    <a:lnTo>
                      <a:pt x="158" y="0"/>
                    </a:lnTo>
                    <a:lnTo>
                      <a:pt x="158" y="0"/>
                    </a:lnTo>
                    <a:lnTo>
                      <a:pt x="163" y="8"/>
                    </a:lnTo>
                    <a:lnTo>
                      <a:pt x="163" y="17"/>
                    </a:lnTo>
                    <a:lnTo>
                      <a:pt x="163" y="17"/>
                    </a:lnTo>
                    <a:lnTo>
                      <a:pt x="163" y="26"/>
                    </a:lnTo>
                    <a:lnTo>
                      <a:pt x="163" y="35"/>
                    </a:lnTo>
                    <a:lnTo>
                      <a:pt x="163" y="44"/>
                    </a:lnTo>
                    <a:lnTo>
                      <a:pt x="163" y="62"/>
                    </a:lnTo>
                    <a:lnTo>
                      <a:pt x="163" y="71"/>
                    </a:lnTo>
                    <a:lnTo>
                      <a:pt x="163" y="89"/>
                    </a:lnTo>
                    <a:lnTo>
                      <a:pt x="168" y="98"/>
                    </a:lnTo>
                    <a:lnTo>
                      <a:pt x="168" y="116"/>
                    </a:lnTo>
                    <a:lnTo>
                      <a:pt x="168" y="151"/>
                    </a:lnTo>
                    <a:lnTo>
                      <a:pt x="168" y="169"/>
                    </a:lnTo>
                    <a:lnTo>
                      <a:pt x="168" y="187"/>
                    </a:lnTo>
                    <a:lnTo>
                      <a:pt x="168" y="223"/>
                    </a:lnTo>
                    <a:lnTo>
                      <a:pt x="172" y="303"/>
                    </a:lnTo>
                    <a:lnTo>
                      <a:pt x="172" y="330"/>
                    </a:lnTo>
                    <a:lnTo>
                      <a:pt x="172" y="348"/>
                    </a:lnTo>
                    <a:lnTo>
                      <a:pt x="172" y="383"/>
                    </a:lnTo>
                    <a:lnTo>
                      <a:pt x="177" y="464"/>
                    </a:lnTo>
                    <a:lnTo>
                      <a:pt x="177" y="482"/>
                    </a:lnTo>
                    <a:lnTo>
                      <a:pt x="177" y="491"/>
                    </a:lnTo>
                    <a:lnTo>
                      <a:pt x="177" y="508"/>
                    </a:lnTo>
                    <a:lnTo>
                      <a:pt x="177" y="526"/>
                    </a:lnTo>
                    <a:lnTo>
                      <a:pt x="177" y="535"/>
                    </a:lnTo>
                    <a:lnTo>
                      <a:pt x="177" y="544"/>
                    </a:lnTo>
                    <a:lnTo>
                      <a:pt x="177" y="562"/>
                    </a:lnTo>
                    <a:lnTo>
                      <a:pt x="182" y="571"/>
                    </a:lnTo>
                    <a:lnTo>
                      <a:pt x="182" y="580"/>
                    </a:lnTo>
                    <a:lnTo>
                      <a:pt x="182" y="589"/>
                    </a:lnTo>
                    <a:lnTo>
                      <a:pt x="182" y="598"/>
                    </a:lnTo>
                    <a:lnTo>
                      <a:pt x="182" y="598"/>
                    </a:lnTo>
                    <a:lnTo>
                      <a:pt x="182" y="607"/>
                    </a:lnTo>
                    <a:lnTo>
                      <a:pt x="182" y="607"/>
                    </a:lnTo>
                    <a:lnTo>
                      <a:pt x="182" y="616"/>
                    </a:lnTo>
                    <a:lnTo>
                      <a:pt x="182" y="616"/>
                    </a:lnTo>
                    <a:lnTo>
                      <a:pt x="187" y="616"/>
                    </a:lnTo>
                    <a:lnTo>
                      <a:pt x="187" y="616"/>
                    </a:lnTo>
                    <a:lnTo>
                      <a:pt x="187" y="616"/>
                    </a:lnTo>
                    <a:lnTo>
                      <a:pt x="187" y="607"/>
                    </a:lnTo>
                    <a:lnTo>
                      <a:pt x="187" y="607"/>
                    </a:lnTo>
                    <a:lnTo>
                      <a:pt x="187" y="598"/>
                    </a:lnTo>
                    <a:lnTo>
                      <a:pt x="187" y="589"/>
                    </a:lnTo>
                    <a:lnTo>
                      <a:pt x="187" y="580"/>
                    </a:lnTo>
                    <a:lnTo>
                      <a:pt x="187" y="580"/>
                    </a:lnTo>
                    <a:lnTo>
                      <a:pt x="191" y="562"/>
                    </a:lnTo>
                    <a:lnTo>
                      <a:pt x="191" y="553"/>
                    </a:lnTo>
                    <a:lnTo>
                      <a:pt x="191" y="544"/>
                    </a:lnTo>
                    <a:lnTo>
                      <a:pt x="191" y="526"/>
                    </a:lnTo>
                    <a:lnTo>
                      <a:pt x="191" y="517"/>
                    </a:lnTo>
                    <a:lnTo>
                      <a:pt x="191" y="491"/>
                    </a:lnTo>
                    <a:lnTo>
                      <a:pt x="191" y="473"/>
                    </a:lnTo>
                    <a:lnTo>
                      <a:pt x="191" y="455"/>
                    </a:lnTo>
                    <a:lnTo>
                      <a:pt x="196" y="419"/>
                    </a:lnTo>
                    <a:lnTo>
                      <a:pt x="196" y="348"/>
                    </a:lnTo>
                    <a:lnTo>
                      <a:pt x="196" y="330"/>
                    </a:lnTo>
                    <a:lnTo>
                      <a:pt x="196" y="312"/>
                    </a:lnTo>
                    <a:lnTo>
                      <a:pt x="196" y="267"/>
                    </a:lnTo>
                    <a:lnTo>
                      <a:pt x="201" y="196"/>
                    </a:lnTo>
                    <a:lnTo>
                      <a:pt x="201" y="178"/>
                    </a:lnTo>
                    <a:lnTo>
                      <a:pt x="201" y="160"/>
                    </a:lnTo>
                    <a:lnTo>
                      <a:pt x="201" y="133"/>
                    </a:lnTo>
                    <a:lnTo>
                      <a:pt x="201" y="116"/>
                    </a:lnTo>
                    <a:lnTo>
                      <a:pt x="201" y="98"/>
                    </a:lnTo>
                    <a:lnTo>
                      <a:pt x="206" y="71"/>
                    </a:lnTo>
                    <a:lnTo>
                      <a:pt x="206" y="62"/>
                    </a:lnTo>
                    <a:lnTo>
                      <a:pt x="206" y="53"/>
                    </a:lnTo>
                    <a:lnTo>
                      <a:pt x="206" y="44"/>
                    </a:lnTo>
                    <a:lnTo>
                      <a:pt x="206" y="35"/>
                    </a:lnTo>
                    <a:lnTo>
                      <a:pt x="206" y="26"/>
                    </a:lnTo>
                    <a:lnTo>
                      <a:pt x="206" y="17"/>
                    </a:lnTo>
                    <a:lnTo>
                      <a:pt x="206" y="8"/>
                    </a:lnTo>
                    <a:lnTo>
                      <a:pt x="211" y="8"/>
                    </a:lnTo>
                    <a:lnTo>
                      <a:pt x="211" y="0"/>
                    </a:lnTo>
                    <a:lnTo>
                      <a:pt x="211" y="0"/>
                    </a:lnTo>
                    <a:lnTo>
                      <a:pt x="211" y="0"/>
                    </a:lnTo>
                    <a:lnTo>
                      <a:pt x="211" y="0"/>
                    </a:lnTo>
                    <a:lnTo>
                      <a:pt x="211" y="0"/>
                    </a:lnTo>
                    <a:lnTo>
                      <a:pt x="211" y="0"/>
                    </a:lnTo>
                    <a:lnTo>
                      <a:pt x="211" y="8"/>
                    </a:lnTo>
                    <a:lnTo>
                      <a:pt x="211" y="8"/>
                    </a:lnTo>
                    <a:lnTo>
                      <a:pt x="215" y="17"/>
                    </a:lnTo>
                    <a:lnTo>
                      <a:pt x="215" y="26"/>
                    </a:lnTo>
                    <a:lnTo>
                      <a:pt x="215" y="26"/>
                    </a:lnTo>
                    <a:lnTo>
                      <a:pt x="215" y="35"/>
                    </a:lnTo>
                    <a:lnTo>
                      <a:pt x="215" y="44"/>
                    </a:lnTo>
                    <a:lnTo>
                      <a:pt x="215" y="62"/>
                    </a:lnTo>
                    <a:lnTo>
                      <a:pt x="215" y="80"/>
                    </a:lnTo>
                    <a:lnTo>
                      <a:pt x="215" y="98"/>
                    </a:lnTo>
                    <a:lnTo>
                      <a:pt x="215" y="107"/>
                    </a:lnTo>
                    <a:lnTo>
                      <a:pt x="220" y="142"/>
                    </a:lnTo>
                    <a:lnTo>
                      <a:pt x="220" y="205"/>
                    </a:lnTo>
                    <a:lnTo>
                      <a:pt x="225" y="357"/>
                    </a:lnTo>
                    <a:lnTo>
                      <a:pt x="225" y="375"/>
                    </a:lnTo>
                    <a:lnTo>
                      <a:pt x="225" y="392"/>
                    </a:lnTo>
                    <a:lnTo>
                      <a:pt x="225" y="428"/>
                    </a:lnTo>
                    <a:lnTo>
                      <a:pt x="225" y="446"/>
                    </a:lnTo>
                    <a:lnTo>
                      <a:pt x="230" y="464"/>
                    </a:lnTo>
                    <a:lnTo>
                      <a:pt x="230" y="491"/>
                    </a:lnTo>
                    <a:lnTo>
                      <a:pt x="230" y="508"/>
                    </a:lnTo>
                    <a:lnTo>
                      <a:pt x="230" y="517"/>
                    </a:lnTo>
                    <a:lnTo>
                      <a:pt x="230" y="535"/>
                    </a:lnTo>
                    <a:lnTo>
                      <a:pt x="230" y="544"/>
                    </a:lnTo>
                    <a:lnTo>
                      <a:pt x="230" y="553"/>
                    </a:lnTo>
                    <a:lnTo>
                      <a:pt x="230" y="571"/>
                    </a:lnTo>
                    <a:lnTo>
                      <a:pt x="230" y="580"/>
                    </a:lnTo>
                    <a:lnTo>
                      <a:pt x="235" y="589"/>
                    </a:lnTo>
                    <a:lnTo>
                      <a:pt x="235" y="589"/>
                    </a:lnTo>
                    <a:lnTo>
                      <a:pt x="235" y="598"/>
                    </a:lnTo>
                    <a:lnTo>
                      <a:pt x="235" y="607"/>
                    </a:lnTo>
                    <a:lnTo>
                      <a:pt x="235" y="607"/>
                    </a:lnTo>
                    <a:lnTo>
                      <a:pt x="235" y="616"/>
                    </a:lnTo>
                    <a:lnTo>
                      <a:pt x="235" y="616"/>
                    </a:lnTo>
                    <a:lnTo>
                      <a:pt x="235" y="616"/>
                    </a:lnTo>
                    <a:lnTo>
                      <a:pt x="235" y="616"/>
                    </a:lnTo>
                    <a:lnTo>
                      <a:pt x="239" y="616"/>
                    </a:lnTo>
                    <a:lnTo>
                      <a:pt x="239" y="607"/>
                    </a:lnTo>
                    <a:lnTo>
                      <a:pt x="239" y="607"/>
                    </a:lnTo>
                    <a:lnTo>
                      <a:pt x="239" y="598"/>
                    </a:lnTo>
                    <a:lnTo>
                      <a:pt x="239" y="598"/>
                    </a:lnTo>
                    <a:lnTo>
                      <a:pt x="239" y="589"/>
                    </a:lnTo>
                    <a:lnTo>
                      <a:pt x="239" y="580"/>
                    </a:lnTo>
                    <a:lnTo>
                      <a:pt x="239" y="571"/>
                    </a:lnTo>
                    <a:lnTo>
                      <a:pt x="239" y="562"/>
                    </a:lnTo>
                    <a:lnTo>
                      <a:pt x="239" y="553"/>
                    </a:lnTo>
                    <a:lnTo>
                      <a:pt x="244" y="535"/>
                    </a:lnTo>
                    <a:lnTo>
                      <a:pt x="244" y="526"/>
                    </a:lnTo>
                    <a:lnTo>
                      <a:pt x="244" y="508"/>
                    </a:lnTo>
                    <a:lnTo>
                      <a:pt x="244" y="491"/>
                    </a:lnTo>
                    <a:lnTo>
                      <a:pt x="244" y="455"/>
                    </a:lnTo>
                    <a:lnTo>
                      <a:pt x="244" y="437"/>
                    </a:lnTo>
                    <a:lnTo>
                      <a:pt x="244" y="419"/>
                    </a:lnTo>
                    <a:lnTo>
                      <a:pt x="249" y="383"/>
                    </a:lnTo>
                    <a:lnTo>
                      <a:pt x="249" y="303"/>
                    </a:lnTo>
                    <a:lnTo>
                      <a:pt x="249" y="285"/>
                    </a:lnTo>
                    <a:lnTo>
                      <a:pt x="249" y="258"/>
                    </a:lnTo>
                    <a:lnTo>
                      <a:pt x="254" y="223"/>
                    </a:lnTo>
                    <a:lnTo>
                      <a:pt x="254" y="205"/>
                    </a:lnTo>
                    <a:lnTo>
                      <a:pt x="254" y="187"/>
                    </a:lnTo>
                    <a:lnTo>
                      <a:pt x="254" y="151"/>
                    </a:lnTo>
                    <a:lnTo>
                      <a:pt x="254" y="133"/>
                    </a:lnTo>
                    <a:lnTo>
                      <a:pt x="254" y="116"/>
                    </a:lnTo>
                    <a:lnTo>
                      <a:pt x="254" y="98"/>
                    </a:lnTo>
                    <a:lnTo>
                      <a:pt x="254" y="89"/>
                    </a:lnTo>
                    <a:lnTo>
                      <a:pt x="258" y="71"/>
                    </a:lnTo>
                    <a:lnTo>
                      <a:pt x="258" y="62"/>
                    </a:lnTo>
                    <a:lnTo>
                      <a:pt x="258" y="44"/>
                    </a:lnTo>
                    <a:lnTo>
                      <a:pt x="258" y="35"/>
                    </a:lnTo>
                    <a:lnTo>
                      <a:pt x="258" y="26"/>
                    </a:lnTo>
                    <a:lnTo>
                      <a:pt x="258" y="17"/>
                    </a:lnTo>
                    <a:lnTo>
                      <a:pt x="258" y="17"/>
                    </a:lnTo>
                    <a:lnTo>
                      <a:pt x="258" y="8"/>
                    </a:lnTo>
                    <a:lnTo>
                      <a:pt x="258" y="0"/>
                    </a:lnTo>
                    <a:lnTo>
                      <a:pt x="263" y="0"/>
                    </a:lnTo>
                    <a:lnTo>
                      <a:pt x="263" y="0"/>
                    </a:lnTo>
                    <a:lnTo>
                      <a:pt x="263" y="0"/>
                    </a:lnTo>
                    <a:lnTo>
                      <a:pt x="263" y="0"/>
                    </a:lnTo>
                    <a:lnTo>
                      <a:pt x="263" y="0"/>
                    </a:lnTo>
                    <a:lnTo>
                      <a:pt x="263" y="8"/>
                    </a:lnTo>
                    <a:lnTo>
                      <a:pt x="263" y="8"/>
                    </a:lnTo>
                    <a:lnTo>
                      <a:pt x="263" y="17"/>
                    </a:lnTo>
                    <a:lnTo>
                      <a:pt x="263" y="26"/>
                    </a:lnTo>
                    <a:lnTo>
                      <a:pt x="268" y="35"/>
                    </a:lnTo>
                    <a:lnTo>
                      <a:pt x="268" y="44"/>
                    </a:lnTo>
                    <a:lnTo>
                      <a:pt x="268" y="53"/>
                    </a:lnTo>
                    <a:lnTo>
                      <a:pt x="268" y="71"/>
                    </a:lnTo>
                    <a:lnTo>
                      <a:pt x="268" y="98"/>
                    </a:lnTo>
                    <a:lnTo>
                      <a:pt x="268" y="107"/>
                    </a:lnTo>
                    <a:lnTo>
                      <a:pt x="268" y="125"/>
                    </a:lnTo>
                    <a:lnTo>
                      <a:pt x="273" y="160"/>
                    </a:lnTo>
                    <a:lnTo>
                      <a:pt x="273" y="178"/>
                    </a:lnTo>
                    <a:lnTo>
                      <a:pt x="273" y="196"/>
                    </a:lnTo>
                    <a:lnTo>
                      <a:pt x="273" y="241"/>
                    </a:lnTo>
                    <a:lnTo>
                      <a:pt x="278" y="321"/>
                    </a:lnTo>
                    <a:lnTo>
                      <a:pt x="278" y="339"/>
                    </a:lnTo>
                    <a:lnTo>
                      <a:pt x="278" y="357"/>
                    </a:lnTo>
                    <a:lnTo>
                      <a:pt x="278" y="392"/>
                    </a:lnTo>
                    <a:lnTo>
                      <a:pt x="278" y="410"/>
                    </a:lnTo>
                    <a:lnTo>
                      <a:pt x="278" y="428"/>
                    </a:lnTo>
                    <a:lnTo>
                      <a:pt x="278" y="464"/>
                    </a:lnTo>
                    <a:lnTo>
                      <a:pt x="278" y="482"/>
                    </a:lnTo>
                    <a:lnTo>
                      <a:pt x="282" y="491"/>
                    </a:lnTo>
                    <a:lnTo>
                      <a:pt x="282" y="508"/>
                    </a:lnTo>
                    <a:lnTo>
                      <a:pt x="282" y="517"/>
                    </a:lnTo>
                    <a:lnTo>
                      <a:pt x="282" y="535"/>
                    </a:lnTo>
                    <a:lnTo>
                      <a:pt x="282" y="544"/>
                    </a:lnTo>
                    <a:lnTo>
                      <a:pt x="282" y="562"/>
                    </a:lnTo>
                    <a:lnTo>
                      <a:pt x="282" y="571"/>
                    </a:lnTo>
                    <a:lnTo>
                      <a:pt x="282" y="580"/>
                    </a:lnTo>
                    <a:lnTo>
                      <a:pt x="282" y="589"/>
                    </a:lnTo>
                    <a:lnTo>
                      <a:pt x="287" y="598"/>
                    </a:lnTo>
                    <a:lnTo>
                      <a:pt x="287" y="598"/>
                    </a:lnTo>
                    <a:lnTo>
                      <a:pt x="287" y="607"/>
                    </a:lnTo>
                    <a:lnTo>
                      <a:pt x="287" y="607"/>
                    </a:lnTo>
                    <a:lnTo>
                      <a:pt x="287" y="616"/>
                    </a:lnTo>
                    <a:lnTo>
                      <a:pt x="287" y="616"/>
                    </a:lnTo>
                    <a:lnTo>
                      <a:pt x="287" y="616"/>
                    </a:lnTo>
                    <a:lnTo>
                      <a:pt x="287" y="616"/>
                    </a:lnTo>
                    <a:lnTo>
                      <a:pt x="287" y="616"/>
                    </a:lnTo>
                    <a:lnTo>
                      <a:pt x="287" y="607"/>
                    </a:lnTo>
                    <a:lnTo>
                      <a:pt x="292" y="607"/>
                    </a:lnTo>
                    <a:lnTo>
                      <a:pt x="292" y="598"/>
                    </a:lnTo>
                    <a:lnTo>
                      <a:pt x="292" y="598"/>
                    </a:lnTo>
                    <a:lnTo>
                      <a:pt x="292" y="589"/>
                    </a:lnTo>
                    <a:lnTo>
                      <a:pt x="292" y="580"/>
                    </a:lnTo>
                    <a:lnTo>
                      <a:pt x="292" y="571"/>
                    </a:lnTo>
                    <a:lnTo>
                      <a:pt x="292" y="562"/>
                    </a:lnTo>
                    <a:lnTo>
                      <a:pt x="292" y="544"/>
                    </a:lnTo>
                    <a:lnTo>
                      <a:pt x="292" y="535"/>
                    </a:lnTo>
                    <a:lnTo>
                      <a:pt x="297" y="517"/>
                    </a:lnTo>
                    <a:lnTo>
                      <a:pt x="297" y="491"/>
                    </a:lnTo>
                    <a:lnTo>
                      <a:pt x="297" y="473"/>
                    </a:lnTo>
                    <a:lnTo>
                      <a:pt x="297" y="464"/>
                    </a:lnTo>
                    <a:lnTo>
                      <a:pt x="297" y="428"/>
                    </a:lnTo>
                    <a:lnTo>
                      <a:pt x="302" y="357"/>
                    </a:lnTo>
                    <a:lnTo>
                      <a:pt x="302" y="339"/>
                    </a:lnTo>
                    <a:lnTo>
                      <a:pt x="302" y="321"/>
                    </a:lnTo>
                    <a:lnTo>
                      <a:pt x="302" y="276"/>
                    </a:lnTo>
                    <a:lnTo>
                      <a:pt x="302" y="205"/>
                    </a:lnTo>
                    <a:lnTo>
                      <a:pt x="306" y="187"/>
                    </a:lnTo>
                    <a:lnTo>
                      <a:pt x="306" y="169"/>
                    </a:lnTo>
                    <a:lnTo>
                      <a:pt x="306" y="133"/>
                    </a:lnTo>
                    <a:lnTo>
                      <a:pt x="306" y="125"/>
                    </a:lnTo>
                    <a:lnTo>
                      <a:pt x="306" y="107"/>
                    </a:lnTo>
                    <a:lnTo>
                      <a:pt x="306" y="80"/>
                    </a:lnTo>
                    <a:lnTo>
                      <a:pt x="306" y="62"/>
                    </a:lnTo>
                    <a:lnTo>
                      <a:pt x="311" y="53"/>
                    </a:lnTo>
                    <a:lnTo>
                      <a:pt x="311" y="44"/>
                    </a:lnTo>
                    <a:lnTo>
                      <a:pt x="311" y="35"/>
                    </a:lnTo>
                    <a:lnTo>
                      <a:pt x="311" y="26"/>
                    </a:lnTo>
                    <a:lnTo>
                      <a:pt x="311" y="17"/>
                    </a:lnTo>
                    <a:lnTo>
                      <a:pt x="311" y="8"/>
                    </a:lnTo>
                    <a:lnTo>
                      <a:pt x="311" y="8"/>
                    </a:lnTo>
                    <a:lnTo>
                      <a:pt x="311" y="0"/>
                    </a:lnTo>
                    <a:lnTo>
                      <a:pt x="311" y="0"/>
                    </a:lnTo>
                    <a:lnTo>
                      <a:pt x="316" y="0"/>
                    </a:lnTo>
                    <a:lnTo>
                      <a:pt x="316" y="0"/>
                    </a:lnTo>
                    <a:lnTo>
                      <a:pt x="316" y="0"/>
                    </a:lnTo>
                    <a:lnTo>
                      <a:pt x="316" y="8"/>
                    </a:lnTo>
                    <a:lnTo>
                      <a:pt x="316" y="8"/>
                    </a:lnTo>
                    <a:lnTo>
                      <a:pt x="316" y="17"/>
                    </a:lnTo>
                    <a:lnTo>
                      <a:pt x="316" y="26"/>
                    </a:lnTo>
                    <a:lnTo>
                      <a:pt x="316" y="35"/>
                    </a:lnTo>
                    <a:lnTo>
                      <a:pt x="321" y="44"/>
                    </a:lnTo>
                    <a:lnTo>
                      <a:pt x="321" y="62"/>
                    </a:lnTo>
                    <a:lnTo>
                      <a:pt x="321" y="71"/>
                    </a:lnTo>
                    <a:lnTo>
                      <a:pt x="321" y="89"/>
                    </a:lnTo>
                    <a:lnTo>
                      <a:pt x="321" y="116"/>
                    </a:lnTo>
                    <a:lnTo>
                      <a:pt x="321" y="133"/>
                    </a:lnTo>
                    <a:lnTo>
                      <a:pt x="321" y="151"/>
                    </a:lnTo>
                    <a:lnTo>
                      <a:pt x="326" y="187"/>
                    </a:lnTo>
                    <a:lnTo>
                      <a:pt x="326" y="267"/>
                    </a:lnTo>
                    <a:lnTo>
                      <a:pt x="326" y="294"/>
                    </a:lnTo>
                    <a:lnTo>
                      <a:pt x="326" y="312"/>
                    </a:lnTo>
                    <a:lnTo>
                      <a:pt x="330" y="357"/>
                    </a:lnTo>
                  </a:path>
                </a:pathLst>
              </a:custGeom>
              <a:noFill/>
              <a:ln w="15875">
                <a:solidFill>
                  <a:srgbClr val="88F6FF"/>
                </a:solidFill>
                <a:prstDash val="solid"/>
                <a:round/>
                <a:headEnd/>
                <a:tailEnd/>
              </a:ln>
            </p:spPr>
            <p:txBody>
              <a:bodyPr/>
              <a:lstStyle/>
              <a:p>
                <a:endParaRPr lang="es-ES"/>
              </a:p>
            </p:txBody>
          </p:sp>
          <p:sp>
            <p:nvSpPr>
              <p:cNvPr id="60431" name="Freeform 15"/>
              <p:cNvSpPr>
                <a:spLocks/>
              </p:cNvSpPr>
              <p:nvPr/>
            </p:nvSpPr>
            <p:spPr bwMode="auto">
              <a:xfrm>
                <a:off x="2464" y="2852"/>
                <a:ext cx="15" cy="259"/>
              </a:xfrm>
              <a:custGeom>
                <a:avLst/>
                <a:gdLst/>
                <a:ahLst/>
                <a:cxnLst>
                  <a:cxn ang="0">
                    <a:pos x="0" y="0"/>
                  </a:cxn>
                  <a:cxn ang="0">
                    <a:pos x="0" y="18"/>
                  </a:cxn>
                  <a:cxn ang="0">
                    <a:pos x="0" y="35"/>
                  </a:cxn>
                  <a:cxn ang="0">
                    <a:pos x="0" y="80"/>
                  </a:cxn>
                  <a:cxn ang="0">
                    <a:pos x="0" y="98"/>
                  </a:cxn>
                  <a:cxn ang="0">
                    <a:pos x="0" y="116"/>
                  </a:cxn>
                  <a:cxn ang="0">
                    <a:pos x="0" y="134"/>
                  </a:cxn>
                  <a:cxn ang="0">
                    <a:pos x="5" y="151"/>
                  </a:cxn>
                  <a:cxn ang="0">
                    <a:pos x="5" y="169"/>
                  </a:cxn>
                  <a:cxn ang="0">
                    <a:pos x="5" y="178"/>
                  </a:cxn>
                  <a:cxn ang="0">
                    <a:pos x="5" y="196"/>
                  </a:cxn>
                  <a:cxn ang="0">
                    <a:pos x="5" y="205"/>
                  </a:cxn>
                  <a:cxn ang="0">
                    <a:pos x="5" y="214"/>
                  </a:cxn>
                  <a:cxn ang="0">
                    <a:pos x="5" y="223"/>
                  </a:cxn>
                  <a:cxn ang="0">
                    <a:pos x="5" y="232"/>
                  </a:cxn>
                  <a:cxn ang="0">
                    <a:pos x="5" y="241"/>
                  </a:cxn>
                  <a:cxn ang="0">
                    <a:pos x="10" y="250"/>
                  </a:cxn>
                  <a:cxn ang="0">
                    <a:pos x="10" y="250"/>
                  </a:cxn>
                  <a:cxn ang="0">
                    <a:pos x="10" y="259"/>
                  </a:cxn>
                  <a:cxn ang="0">
                    <a:pos x="10" y="259"/>
                  </a:cxn>
                  <a:cxn ang="0">
                    <a:pos x="10" y="259"/>
                  </a:cxn>
                  <a:cxn ang="0">
                    <a:pos x="10" y="259"/>
                  </a:cxn>
                  <a:cxn ang="0">
                    <a:pos x="10" y="250"/>
                  </a:cxn>
                  <a:cxn ang="0">
                    <a:pos x="10" y="250"/>
                  </a:cxn>
                  <a:cxn ang="0">
                    <a:pos x="15" y="241"/>
                  </a:cxn>
                  <a:cxn ang="0">
                    <a:pos x="15" y="241"/>
                  </a:cxn>
                  <a:cxn ang="0">
                    <a:pos x="15" y="232"/>
                  </a:cxn>
                  <a:cxn ang="0">
                    <a:pos x="15" y="223"/>
                  </a:cxn>
                </a:cxnLst>
                <a:rect l="0" t="0" r="r" b="b"/>
                <a:pathLst>
                  <a:path w="15" h="259">
                    <a:moveTo>
                      <a:pt x="0" y="0"/>
                    </a:moveTo>
                    <a:lnTo>
                      <a:pt x="0" y="18"/>
                    </a:lnTo>
                    <a:lnTo>
                      <a:pt x="0" y="35"/>
                    </a:lnTo>
                    <a:lnTo>
                      <a:pt x="0" y="80"/>
                    </a:lnTo>
                    <a:lnTo>
                      <a:pt x="0" y="98"/>
                    </a:lnTo>
                    <a:lnTo>
                      <a:pt x="0" y="116"/>
                    </a:lnTo>
                    <a:lnTo>
                      <a:pt x="0" y="134"/>
                    </a:lnTo>
                    <a:lnTo>
                      <a:pt x="5" y="151"/>
                    </a:lnTo>
                    <a:lnTo>
                      <a:pt x="5" y="169"/>
                    </a:lnTo>
                    <a:lnTo>
                      <a:pt x="5" y="178"/>
                    </a:lnTo>
                    <a:lnTo>
                      <a:pt x="5" y="196"/>
                    </a:lnTo>
                    <a:lnTo>
                      <a:pt x="5" y="205"/>
                    </a:lnTo>
                    <a:lnTo>
                      <a:pt x="5" y="214"/>
                    </a:lnTo>
                    <a:lnTo>
                      <a:pt x="5" y="223"/>
                    </a:lnTo>
                    <a:lnTo>
                      <a:pt x="5" y="232"/>
                    </a:lnTo>
                    <a:lnTo>
                      <a:pt x="5" y="241"/>
                    </a:lnTo>
                    <a:lnTo>
                      <a:pt x="10" y="250"/>
                    </a:lnTo>
                    <a:lnTo>
                      <a:pt x="10" y="250"/>
                    </a:lnTo>
                    <a:lnTo>
                      <a:pt x="10" y="259"/>
                    </a:lnTo>
                    <a:lnTo>
                      <a:pt x="10" y="259"/>
                    </a:lnTo>
                    <a:lnTo>
                      <a:pt x="10" y="259"/>
                    </a:lnTo>
                    <a:lnTo>
                      <a:pt x="10" y="259"/>
                    </a:lnTo>
                    <a:lnTo>
                      <a:pt x="10" y="250"/>
                    </a:lnTo>
                    <a:lnTo>
                      <a:pt x="10" y="250"/>
                    </a:lnTo>
                    <a:lnTo>
                      <a:pt x="15" y="241"/>
                    </a:lnTo>
                    <a:lnTo>
                      <a:pt x="15" y="241"/>
                    </a:lnTo>
                    <a:lnTo>
                      <a:pt x="15" y="232"/>
                    </a:lnTo>
                    <a:lnTo>
                      <a:pt x="15" y="223"/>
                    </a:lnTo>
                  </a:path>
                </a:pathLst>
              </a:custGeom>
              <a:noFill/>
              <a:ln w="15875">
                <a:solidFill>
                  <a:srgbClr val="88F6FF"/>
                </a:solidFill>
                <a:prstDash val="solid"/>
                <a:round/>
                <a:headEnd/>
                <a:tailEnd/>
              </a:ln>
            </p:spPr>
            <p:txBody>
              <a:bodyPr/>
              <a:lstStyle/>
              <a:p>
                <a:endParaRPr lang="es-ES"/>
              </a:p>
            </p:txBody>
          </p:sp>
        </p:grpSp>
        <p:sp>
          <p:nvSpPr>
            <p:cNvPr id="60448" name="Rectangle 32"/>
            <p:cNvSpPr>
              <a:spLocks noChangeArrowheads="1"/>
            </p:cNvSpPr>
            <p:nvPr/>
          </p:nvSpPr>
          <p:spPr bwMode="auto">
            <a:xfrm>
              <a:off x="476" y="3339"/>
              <a:ext cx="1207" cy="233"/>
            </a:xfrm>
            <a:prstGeom prst="rect">
              <a:avLst/>
            </a:prstGeom>
            <a:noFill/>
            <a:ln w="9525">
              <a:noFill/>
              <a:miter lim="800000"/>
              <a:headEnd/>
              <a:tailEnd/>
            </a:ln>
            <a:effectLst/>
          </p:spPr>
          <p:txBody>
            <a:bodyPr wrap="none">
              <a:spAutoFit/>
            </a:bodyPr>
            <a:lstStyle/>
            <a:p>
              <a:r>
                <a:rPr lang="es-ES" dirty="0"/>
                <a:t>Señal </a:t>
              </a:r>
              <a:r>
                <a:rPr lang="es-ES" b="1" dirty="0"/>
                <a:t>portadora</a:t>
              </a:r>
              <a:endParaRPr lang="es-MX" b="1" dirty="0"/>
            </a:p>
          </p:txBody>
        </p:sp>
      </p:grpSp>
      <p:grpSp>
        <p:nvGrpSpPr>
          <p:cNvPr id="60482" name="Group 66"/>
          <p:cNvGrpSpPr>
            <a:grpSpLocks/>
          </p:cNvGrpSpPr>
          <p:nvPr/>
        </p:nvGrpSpPr>
        <p:grpSpPr bwMode="auto">
          <a:xfrm>
            <a:off x="5873750" y="3429000"/>
            <a:ext cx="3378200" cy="1377950"/>
            <a:chOff x="3662" y="2160"/>
            <a:chExt cx="2128" cy="868"/>
          </a:xfrm>
        </p:grpSpPr>
        <p:sp>
          <p:nvSpPr>
            <p:cNvPr id="60449" name="Rectangle 33"/>
            <p:cNvSpPr>
              <a:spLocks noChangeArrowheads="1"/>
            </p:cNvSpPr>
            <p:nvPr/>
          </p:nvSpPr>
          <p:spPr bwMode="auto">
            <a:xfrm>
              <a:off x="3662" y="2795"/>
              <a:ext cx="2128" cy="233"/>
            </a:xfrm>
            <a:prstGeom prst="rect">
              <a:avLst/>
            </a:prstGeom>
            <a:noFill/>
            <a:ln w="9525">
              <a:noFill/>
              <a:miter lim="800000"/>
              <a:headEnd/>
              <a:tailEnd/>
            </a:ln>
            <a:effectLst/>
          </p:spPr>
          <p:txBody>
            <a:bodyPr wrap="none">
              <a:spAutoFit/>
            </a:bodyPr>
            <a:lstStyle/>
            <a:p>
              <a:r>
                <a:rPr lang="es-ES" dirty="0"/>
                <a:t>Señal </a:t>
              </a:r>
              <a:r>
                <a:rPr lang="es-ES" b="1" dirty="0"/>
                <a:t>modulada</a:t>
              </a:r>
              <a:r>
                <a:rPr lang="es-ES" dirty="0"/>
                <a:t> en frecuencia</a:t>
              </a:r>
              <a:endParaRPr lang="es-MX" dirty="0"/>
            </a:p>
          </p:txBody>
        </p:sp>
        <p:grpSp>
          <p:nvGrpSpPr>
            <p:cNvPr id="60478" name="Group 62"/>
            <p:cNvGrpSpPr>
              <a:grpSpLocks/>
            </p:cNvGrpSpPr>
            <p:nvPr/>
          </p:nvGrpSpPr>
          <p:grpSpPr bwMode="auto">
            <a:xfrm>
              <a:off x="3787" y="2160"/>
              <a:ext cx="1723" cy="551"/>
              <a:chOff x="1983" y="1173"/>
              <a:chExt cx="2763" cy="551"/>
            </a:xfrm>
          </p:grpSpPr>
          <p:sp>
            <p:nvSpPr>
              <p:cNvPr id="60473" name="Freeform 57"/>
              <p:cNvSpPr>
                <a:spLocks/>
              </p:cNvSpPr>
              <p:nvPr/>
            </p:nvSpPr>
            <p:spPr bwMode="auto">
              <a:xfrm>
                <a:off x="1983" y="1173"/>
                <a:ext cx="521" cy="551"/>
              </a:xfrm>
              <a:custGeom>
                <a:avLst/>
                <a:gdLst/>
                <a:ahLst/>
                <a:cxnLst>
                  <a:cxn ang="0">
                    <a:pos x="8" y="88"/>
                  </a:cxn>
                  <a:cxn ang="0">
                    <a:pos x="16" y="0"/>
                  </a:cxn>
                  <a:cxn ang="0">
                    <a:pos x="24" y="104"/>
                  </a:cxn>
                  <a:cxn ang="0">
                    <a:pos x="32" y="431"/>
                  </a:cxn>
                  <a:cxn ang="0">
                    <a:pos x="40" y="551"/>
                  </a:cxn>
                  <a:cxn ang="0">
                    <a:pos x="48" y="479"/>
                  </a:cxn>
                  <a:cxn ang="0">
                    <a:pos x="56" y="208"/>
                  </a:cxn>
                  <a:cxn ang="0">
                    <a:pos x="64" y="16"/>
                  </a:cxn>
                  <a:cxn ang="0">
                    <a:pos x="72" y="48"/>
                  </a:cxn>
                  <a:cxn ang="0">
                    <a:pos x="80" y="327"/>
                  </a:cxn>
                  <a:cxn ang="0">
                    <a:pos x="88" y="519"/>
                  </a:cxn>
                  <a:cxn ang="0">
                    <a:pos x="96" y="527"/>
                  </a:cxn>
                  <a:cxn ang="0">
                    <a:pos x="104" y="303"/>
                  </a:cxn>
                  <a:cxn ang="0">
                    <a:pos x="112" y="56"/>
                  </a:cxn>
                  <a:cxn ang="0">
                    <a:pos x="120" y="8"/>
                  </a:cxn>
                  <a:cxn ang="0">
                    <a:pos x="120" y="136"/>
                  </a:cxn>
                  <a:cxn ang="0">
                    <a:pos x="136" y="455"/>
                  </a:cxn>
                  <a:cxn ang="0">
                    <a:pos x="144" y="551"/>
                  </a:cxn>
                  <a:cxn ang="0">
                    <a:pos x="144" y="463"/>
                  </a:cxn>
                  <a:cxn ang="0">
                    <a:pos x="160" y="152"/>
                  </a:cxn>
                  <a:cxn ang="0">
                    <a:pos x="168" y="16"/>
                  </a:cxn>
                  <a:cxn ang="0">
                    <a:pos x="168" y="32"/>
                  </a:cxn>
                  <a:cxn ang="0">
                    <a:pos x="176" y="248"/>
                  </a:cxn>
                  <a:cxn ang="0">
                    <a:pos x="192" y="503"/>
                  </a:cxn>
                  <a:cxn ang="0">
                    <a:pos x="192" y="543"/>
                  </a:cxn>
                  <a:cxn ang="0">
                    <a:pos x="200" y="415"/>
                  </a:cxn>
                  <a:cxn ang="0">
                    <a:pos x="216" y="120"/>
                  </a:cxn>
                  <a:cxn ang="0">
                    <a:pos x="216" y="8"/>
                  </a:cxn>
                  <a:cxn ang="0">
                    <a:pos x="224" y="40"/>
                  </a:cxn>
                  <a:cxn ang="0">
                    <a:pos x="240" y="319"/>
                  </a:cxn>
                  <a:cxn ang="0">
                    <a:pos x="248" y="495"/>
                  </a:cxn>
                  <a:cxn ang="0">
                    <a:pos x="256" y="551"/>
                  </a:cxn>
                  <a:cxn ang="0">
                    <a:pos x="256" y="439"/>
                  </a:cxn>
                  <a:cxn ang="0">
                    <a:pos x="272" y="128"/>
                  </a:cxn>
                  <a:cxn ang="0">
                    <a:pos x="280" y="8"/>
                  </a:cxn>
                  <a:cxn ang="0">
                    <a:pos x="288" y="24"/>
                  </a:cxn>
                  <a:cxn ang="0">
                    <a:pos x="296" y="176"/>
                  </a:cxn>
                  <a:cxn ang="0">
                    <a:pos x="304" y="423"/>
                  </a:cxn>
                  <a:cxn ang="0">
                    <a:pos x="312" y="535"/>
                  </a:cxn>
                  <a:cxn ang="0">
                    <a:pos x="320" y="535"/>
                  </a:cxn>
                  <a:cxn ang="0">
                    <a:pos x="320" y="431"/>
                  </a:cxn>
                  <a:cxn ang="0">
                    <a:pos x="336" y="168"/>
                  </a:cxn>
                  <a:cxn ang="0">
                    <a:pos x="344" y="24"/>
                  </a:cxn>
                  <a:cxn ang="0">
                    <a:pos x="352" y="8"/>
                  </a:cxn>
                  <a:cxn ang="0">
                    <a:pos x="360" y="120"/>
                  </a:cxn>
                  <a:cxn ang="0">
                    <a:pos x="368" y="391"/>
                  </a:cxn>
                  <a:cxn ang="0">
                    <a:pos x="376" y="527"/>
                  </a:cxn>
                  <a:cxn ang="0">
                    <a:pos x="384" y="543"/>
                  </a:cxn>
                  <a:cxn ang="0">
                    <a:pos x="392" y="471"/>
                  </a:cxn>
                  <a:cxn ang="0">
                    <a:pos x="408" y="216"/>
                  </a:cxn>
                  <a:cxn ang="0">
                    <a:pos x="416" y="48"/>
                  </a:cxn>
                  <a:cxn ang="0">
                    <a:pos x="425" y="0"/>
                  </a:cxn>
                  <a:cxn ang="0">
                    <a:pos x="433" y="32"/>
                  </a:cxn>
                  <a:cxn ang="0">
                    <a:pos x="441" y="160"/>
                  </a:cxn>
                  <a:cxn ang="0">
                    <a:pos x="457" y="431"/>
                  </a:cxn>
                  <a:cxn ang="0">
                    <a:pos x="465" y="511"/>
                  </a:cxn>
                  <a:cxn ang="0">
                    <a:pos x="465" y="551"/>
                  </a:cxn>
                  <a:cxn ang="0">
                    <a:pos x="473" y="527"/>
                  </a:cxn>
                  <a:cxn ang="0">
                    <a:pos x="481" y="455"/>
                  </a:cxn>
                  <a:cxn ang="0">
                    <a:pos x="497" y="184"/>
                  </a:cxn>
                  <a:cxn ang="0">
                    <a:pos x="505" y="64"/>
                  </a:cxn>
                  <a:cxn ang="0">
                    <a:pos x="513" y="8"/>
                  </a:cxn>
                </a:cxnLst>
                <a:rect l="0" t="0" r="r" b="b"/>
                <a:pathLst>
                  <a:path w="521" h="551">
                    <a:moveTo>
                      <a:pt x="0" y="272"/>
                    </a:moveTo>
                    <a:lnTo>
                      <a:pt x="0" y="248"/>
                    </a:lnTo>
                    <a:lnTo>
                      <a:pt x="0" y="216"/>
                    </a:lnTo>
                    <a:lnTo>
                      <a:pt x="8" y="192"/>
                    </a:lnTo>
                    <a:lnTo>
                      <a:pt x="8" y="160"/>
                    </a:lnTo>
                    <a:lnTo>
                      <a:pt x="8" y="136"/>
                    </a:lnTo>
                    <a:lnTo>
                      <a:pt x="8" y="112"/>
                    </a:lnTo>
                    <a:lnTo>
                      <a:pt x="8" y="88"/>
                    </a:lnTo>
                    <a:lnTo>
                      <a:pt x="8" y="64"/>
                    </a:lnTo>
                    <a:lnTo>
                      <a:pt x="8" y="48"/>
                    </a:lnTo>
                    <a:lnTo>
                      <a:pt x="8" y="32"/>
                    </a:lnTo>
                    <a:lnTo>
                      <a:pt x="8" y="24"/>
                    </a:lnTo>
                    <a:lnTo>
                      <a:pt x="16" y="8"/>
                    </a:lnTo>
                    <a:lnTo>
                      <a:pt x="16" y="0"/>
                    </a:lnTo>
                    <a:lnTo>
                      <a:pt x="16" y="0"/>
                    </a:lnTo>
                    <a:lnTo>
                      <a:pt x="16" y="0"/>
                    </a:lnTo>
                    <a:lnTo>
                      <a:pt x="16" y="0"/>
                    </a:lnTo>
                    <a:lnTo>
                      <a:pt x="16" y="8"/>
                    </a:lnTo>
                    <a:lnTo>
                      <a:pt x="16" y="16"/>
                    </a:lnTo>
                    <a:lnTo>
                      <a:pt x="16" y="32"/>
                    </a:lnTo>
                    <a:lnTo>
                      <a:pt x="16" y="48"/>
                    </a:lnTo>
                    <a:lnTo>
                      <a:pt x="16" y="64"/>
                    </a:lnTo>
                    <a:lnTo>
                      <a:pt x="24" y="80"/>
                    </a:lnTo>
                    <a:lnTo>
                      <a:pt x="24" y="104"/>
                    </a:lnTo>
                    <a:lnTo>
                      <a:pt x="24" y="128"/>
                    </a:lnTo>
                    <a:lnTo>
                      <a:pt x="24" y="152"/>
                    </a:lnTo>
                    <a:lnTo>
                      <a:pt x="24" y="184"/>
                    </a:lnTo>
                    <a:lnTo>
                      <a:pt x="24" y="240"/>
                    </a:lnTo>
                    <a:lnTo>
                      <a:pt x="32" y="351"/>
                    </a:lnTo>
                    <a:lnTo>
                      <a:pt x="32" y="383"/>
                    </a:lnTo>
                    <a:lnTo>
                      <a:pt x="32" y="407"/>
                    </a:lnTo>
                    <a:lnTo>
                      <a:pt x="32" y="431"/>
                    </a:lnTo>
                    <a:lnTo>
                      <a:pt x="32" y="455"/>
                    </a:lnTo>
                    <a:lnTo>
                      <a:pt x="32" y="479"/>
                    </a:lnTo>
                    <a:lnTo>
                      <a:pt x="32" y="495"/>
                    </a:lnTo>
                    <a:lnTo>
                      <a:pt x="32" y="511"/>
                    </a:lnTo>
                    <a:lnTo>
                      <a:pt x="32" y="527"/>
                    </a:lnTo>
                    <a:lnTo>
                      <a:pt x="40" y="535"/>
                    </a:lnTo>
                    <a:lnTo>
                      <a:pt x="40" y="543"/>
                    </a:lnTo>
                    <a:lnTo>
                      <a:pt x="40" y="551"/>
                    </a:lnTo>
                    <a:lnTo>
                      <a:pt x="40" y="551"/>
                    </a:lnTo>
                    <a:lnTo>
                      <a:pt x="40" y="551"/>
                    </a:lnTo>
                    <a:lnTo>
                      <a:pt x="40" y="543"/>
                    </a:lnTo>
                    <a:lnTo>
                      <a:pt x="40" y="535"/>
                    </a:lnTo>
                    <a:lnTo>
                      <a:pt x="40" y="527"/>
                    </a:lnTo>
                    <a:lnTo>
                      <a:pt x="40" y="511"/>
                    </a:lnTo>
                    <a:lnTo>
                      <a:pt x="48" y="495"/>
                    </a:lnTo>
                    <a:lnTo>
                      <a:pt x="48" y="479"/>
                    </a:lnTo>
                    <a:lnTo>
                      <a:pt x="48" y="455"/>
                    </a:lnTo>
                    <a:lnTo>
                      <a:pt x="48" y="431"/>
                    </a:lnTo>
                    <a:lnTo>
                      <a:pt x="48" y="407"/>
                    </a:lnTo>
                    <a:lnTo>
                      <a:pt x="48" y="351"/>
                    </a:lnTo>
                    <a:lnTo>
                      <a:pt x="48" y="327"/>
                    </a:lnTo>
                    <a:lnTo>
                      <a:pt x="48" y="295"/>
                    </a:lnTo>
                    <a:lnTo>
                      <a:pt x="56" y="240"/>
                    </a:lnTo>
                    <a:lnTo>
                      <a:pt x="56" y="208"/>
                    </a:lnTo>
                    <a:lnTo>
                      <a:pt x="56" y="176"/>
                    </a:lnTo>
                    <a:lnTo>
                      <a:pt x="56" y="128"/>
                    </a:lnTo>
                    <a:lnTo>
                      <a:pt x="56" y="104"/>
                    </a:lnTo>
                    <a:lnTo>
                      <a:pt x="56" y="80"/>
                    </a:lnTo>
                    <a:lnTo>
                      <a:pt x="56" y="56"/>
                    </a:lnTo>
                    <a:lnTo>
                      <a:pt x="56" y="40"/>
                    </a:lnTo>
                    <a:lnTo>
                      <a:pt x="64" y="24"/>
                    </a:lnTo>
                    <a:lnTo>
                      <a:pt x="64" y="16"/>
                    </a:lnTo>
                    <a:lnTo>
                      <a:pt x="64" y="8"/>
                    </a:lnTo>
                    <a:lnTo>
                      <a:pt x="64" y="0"/>
                    </a:lnTo>
                    <a:lnTo>
                      <a:pt x="64" y="0"/>
                    </a:lnTo>
                    <a:lnTo>
                      <a:pt x="64" y="0"/>
                    </a:lnTo>
                    <a:lnTo>
                      <a:pt x="64" y="8"/>
                    </a:lnTo>
                    <a:lnTo>
                      <a:pt x="64" y="16"/>
                    </a:lnTo>
                    <a:lnTo>
                      <a:pt x="64" y="32"/>
                    </a:lnTo>
                    <a:lnTo>
                      <a:pt x="72" y="48"/>
                    </a:lnTo>
                    <a:lnTo>
                      <a:pt x="72" y="72"/>
                    </a:lnTo>
                    <a:lnTo>
                      <a:pt x="72" y="88"/>
                    </a:lnTo>
                    <a:lnTo>
                      <a:pt x="72" y="112"/>
                    </a:lnTo>
                    <a:lnTo>
                      <a:pt x="72" y="144"/>
                    </a:lnTo>
                    <a:lnTo>
                      <a:pt x="72" y="200"/>
                    </a:lnTo>
                    <a:lnTo>
                      <a:pt x="72" y="232"/>
                    </a:lnTo>
                    <a:lnTo>
                      <a:pt x="80" y="264"/>
                    </a:lnTo>
                    <a:lnTo>
                      <a:pt x="80" y="327"/>
                    </a:lnTo>
                    <a:lnTo>
                      <a:pt x="80" y="359"/>
                    </a:lnTo>
                    <a:lnTo>
                      <a:pt x="80" y="383"/>
                    </a:lnTo>
                    <a:lnTo>
                      <a:pt x="80" y="415"/>
                    </a:lnTo>
                    <a:lnTo>
                      <a:pt x="80" y="439"/>
                    </a:lnTo>
                    <a:lnTo>
                      <a:pt x="80" y="463"/>
                    </a:lnTo>
                    <a:lnTo>
                      <a:pt x="80" y="487"/>
                    </a:lnTo>
                    <a:lnTo>
                      <a:pt x="88" y="503"/>
                    </a:lnTo>
                    <a:lnTo>
                      <a:pt x="88" y="519"/>
                    </a:lnTo>
                    <a:lnTo>
                      <a:pt x="88" y="535"/>
                    </a:lnTo>
                    <a:lnTo>
                      <a:pt x="88" y="543"/>
                    </a:lnTo>
                    <a:lnTo>
                      <a:pt x="88" y="551"/>
                    </a:lnTo>
                    <a:lnTo>
                      <a:pt x="88" y="551"/>
                    </a:lnTo>
                    <a:lnTo>
                      <a:pt x="88" y="551"/>
                    </a:lnTo>
                    <a:lnTo>
                      <a:pt x="88" y="543"/>
                    </a:lnTo>
                    <a:lnTo>
                      <a:pt x="88" y="535"/>
                    </a:lnTo>
                    <a:lnTo>
                      <a:pt x="96" y="527"/>
                    </a:lnTo>
                    <a:lnTo>
                      <a:pt x="96" y="511"/>
                    </a:lnTo>
                    <a:lnTo>
                      <a:pt x="96" y="487"/>
                    </a:lnTo>
                    <a:lnTo>
                      <a:pt x="96" y="471"/>
                    </a:lnTo>
                    <a:lnTo>
                      <a:pt x="96" y="447"/>
                    </a:lnTo>
                    <a:lnTo>
                      <a:pt x="96" y="423"/>
                    </a:lnTo>
                    <a:lnTo>
                      <a:pt x="96" y="391"/>
                    </a:lnTo>
                    <a:lnTo>
                      <a:pt x="104" y="335"/>
                    </a:lnTo>
                    <a:lnTo>
                      <a:pt x="104" y="303"/>
                    </a:lnTo>
                    <a:lnTo>
                      <a:pt x="104" y="272"/>
                    </a:lnTo>
                    <a:lnTo>
                      <a:pt x="104" y="216"/>
                    </a:lnTo>
                    <a:lnTo>
                      <a:pt x="104" y="184"/>
                    </a:lnTo>
                    <a:lnTo>
                      <a:pt x="104" y="152"/>
                    </a:lnTo>
                    <a:lnTo>
                      <a:pt x="104" y="128"/>
                    </a:lnTo>
                    <a:lnTo>
                      <a:pt x="104" y="104"/>
                    </a:lnTo>
                    <a:lnTo>
                      <a:pt x="112" y="80"/>
                    </a:lnTo>
                    <a:lnTo>
                      <a:pt x="112" y="56"/>
                    </a:lnTo>
                    <a:lnTo>
                      <a:pt x="112" y="40"/>
                    </a:lnTo>
                    <a:lnTo>
                      <a:pt x="112" y="24"/>
                    </a:lnTo>
                    <a:lnTo>
                      <a:pt x="112" y="16"/>
                    </a:lnTo>
                    <a:lnTo>
                      <a:pt x="112" y="8"/>
                    </a:lnTo>
                    <a:lnTo>
                      <a:pt x="112" y="0"/>
                    </a:lnTo>
                    <a:lnTo>
                      <a:pt x="112" y="0"/>
                    </a:lnTo>
                    <a:lnTo>
                      <a:pt x="112" y="0"/>
                    </a:lnTo>
                    <a:lnTo>
                      <a:pt x="120" y="8"/>
                    </a:lnTo>
                    <a:lnTo>
                      <a:pt x="120" y="16"/>
                    </a:lnTo>
                    <a:lnTo>
                      <a:pt x="120" y="24"/>
                    </a:lnTo>
                    <a:lnTo>
                      <a:pt x="120" y="40"/>
                    </a:lnTo>
                    <a:lnTo>
                      <a:pt x="120" y="56"/>
                    </a:lnTo>
                    <a:lnTo>
                      <a:pt x="120" y="72"/>
                    </a:lnTo>
                    <a:lnTo>
                      <a:pt x="120" y="96"/>
                    </a:lnTo>
                    <a:lnTo>
                      <a:pt x="120" y="112"/>
                    </a:lnTo>
                    <a:lnTo>
                      <a:pt x="120" y="136"/>
                    </a:lnTo>
                    <a:lnTo>
                      <a:pt x="128" y="192"/>
                    </a:lnTo>
                    <a:lnTo>
                      <a:pt x="128" y="303"/>
                    </a:lnTo>
                    <a:lnTo>
                      <a:pt x="128" y="335"/>
                    </a:lnTo>
                    <a:lnTo>
                      <a:pt x="128" y="359"/>
                    </a:lnTo>
                    <a:lnTo>
                      <a:pt x="128" y="391"/>
                    </a:lnTo>
                    <a:lnTo>
                      <a:pt x="128" y="415"/>
                    </a:lnTo>
                    <a:lnTo>
                      <a:pt x="136" y="439"/>
                    </a:lnTo>
                    <a:lnTo>
                      <a:pt x="136" y="455"/>
                    </a:lnTo>
                    <a:lnTo>
                      <a:pt x="136" y="479"/>
                    </a:lnTo>
                    <a:lnTo>
                      <a:pt x="136" y="495"/>
                    </a:lnTo>
                    <a:lnTo>
                      <a:pt x="136" y="511"/>
                    </a:lnTo>
                    <a:lnTo>
                      <a:pt x="136" y="527"/>
                    </a:lnTo>
                    <a:lnTo>
                      <a:pt x="136" y="535"/>
                    </a:lnTo>
                    <a:lnTo>
                      <a:pt x="136" y="543"/>
                    </a:lnTo>
                    <a:lnTo>
                      <a:pt x="136" y="551"/>
                    </a:lnTo>
                    <a:lnTo>
                      <a:pt x="144" y="551"/>
                    </a:lnTo>
                    <a:lnTo>
                      <a:pt x="144" y="551"/>
                    </a:lnTo>
                    <a:lnTo>
                      <a:pt x="144" y="543"/>
                    </a:lnTo>
                    <a:lnTo>
                      <a:pt x="144" y="535"/>
                    </a:lnTo>
                    <a:lnTo>
                      <a:pt x="144" y="527"/>
                    </a:lnTo>
                    <a:lnTo>
                      <a:pt x="144" y="519"/>
                    </a:lnTo>
                    <a:lnTo>
                      <a:pt x="144" y="503"/>
                    </a:lnTo>
                    <a:lnTo>
                      <a:pt x="144" y="487"/>
                    </a:lnTo>
                    <a:lnTo>
                      <a:pt x="144" y="463"/>
                    </a:lnTo>
                    <a:lnTo>
                      <a:pt x="152" y="447"/>
                    </a:lnTo>
                    <a:lnTo>
                      <a:pt x="152" y="423"/>
                    </a:lnTo>
                    <a:lnTo>
                      <a:pt x="152" y="399"/>
                    </a:lnTo>
                    <a:lnTo>
                      <a:pt x="152" y="367"/>
                    </a:lnTo>
                    <a:lnTo>
                      <a:pt x="152" y="319"/>
                    </a:lnTo>
                    <a:lnTo>
                      <a:pt x="152" y="208"/>
                    </a:lnTo>
                    <a:lnTo>
                      <a:pt x="160" y="176"/>
                    </a:lnTo>
                    <a:lnTo>
                      <a:pt x="160" y="152"/>
                    </a:lnTo>
                    <a:lnTo>
                      <a:pt x="160" y="128"/>
                    </a:lnTo>
                    <a:lnTo>
                      <a:pt x="160" y="104"/>
                    </a:lnTo>
                    <a:lnTo>
                      <a:pt x="160" y="88"/>
                    </a:lnTo>
                    <a:lnTo>
                      <a:pt x="160" y="64"/>
                    </a:lnTo>
                    <a:lnTo>
                      <a:pt x="160" y="48"/>
                    </a:lnTo>
                    <a:lnTo>
                      <a:pt x="160" y="32"/>
                    </a:lnTo>
                    <a:lnTo>
                      <a:pt x="160" y="24"/>
                    </a:lnTo>
                    <a:lnTo>
                      <a:pt x="168" y="16"/>
                    </a:lnTo>
                    <a:lnTo>
                      <a:pt x="168" y="8"/>
                    </a:lnTo>
                    <a:lnTo>
                      <a:pt x="168" y="0"/>
                    </a:lnTo>
                    <a:lnTo>
                      <a:pt x="168" y="0"/>
                    </a:lnTo>
                    <a:lnTo>
                      <a:pt x="168" y="0"/>
                    </a:lnTo>
                    <a:lnTo>
                      <a:pt x="168" y="8"/>
                    </a:lnTo>
                    <a:lnTo>
                      <a:pt x="168" y="16"/>
                    </a:lnTo>
                    <a:lnTo>
                      <a:pt x="168" y="24"/>
                    </a:lnTo>
                    <a:lnTo>
                      <a:pt x="168" y="32"/>
                    </a:lnTo>
                    <a:lnTo>
                      <a:pt x="176" y="48"/>
                    </a:lnTo>
                    <a:lnTo>
                      <a:pt x="176" y="64"/>
                    </a:lnTo>
                    <a:lnTo>
                      <a:pt x="176" y="80"/>
                    </a:lnTo>
                    <a:lnTo>
                      <a:pt x="176" y="104"/>
                    </a:lnTo>
                    <a:lnTo>
                      <a:pt x="176" y="144"/>
                    </a:lnTo>
                    <a:lnTo>
                      <a:pt x="176" y="168"/>
                    </a:lnTo>
                    <a:lnTo>
                      <a:pt x="176" y="200"/>
                    </a:lnTo>
                    <a:lnTo>
                      <a:pt x="176" y="248"/>
                    </a:lnTo>
                    <a:lnTo>
                      <a:pt x="184" y="351"/>
                    </a:lnTo>
                    <a:lnTo>
                      <a:pt x="184" y="383"/>
                    </a:lnTo>
                    <a:lnTo>
                      <a:pt x="184" y="407"/>
                    </a:lnTo>
                    <a:lnTo>
                      <a:pt x="184" y="423"/>
                    </a:lnTo>
                    <a:lnTo>
                      <a:pt x="184" y="447"/>
                    </a:lnTo>
                    <a:lnTo>
                      <a:pt x="184" y="471"/>
                    </a:lnTo>
                    <a:lnTo>
                      <a:pt x="184" y="487"/>
                    </a:lnTo>
                    <a:lnTo>
                      <a:pt x="192" y="503"/>
                    </a:lnTo>
                    <a:lnTo>
                      <a:pt x="192" y="519"/>
                    </a:lnTo>
                    <a:lnTo>
                      <a:pt x="192" y="527"/>
                    </a:lnTo>
                    <a:lnTo>
                      <a:pt x="192" y="535"/>
                    </a:lnTo>
                    <a:lnTo>
                      <a:pt x="192" y="543"/>
                    </a:lnTo>
                    <a:lnTo>
                      <a:pt x="192" y="551"/>
                    </a:lnTo>
                    <a:lnTo>
                      <a:pt x="192" y="551"/>
                    </a:lnTo>
                    <a:lnTo>
                      <a:pt x="192" y="551"/>
                    </a:lnTo>
                    <a:lnTo>
                      <a:pt x="192" y="543"/>
                    </a:lnTo>
                    <a:lnTo>
                      <a:pt x="200" y="543"/>
                    </a:lnTo>
                    <a:lnTo>
                      <a:pt x="200" y="535"/>
                    </a:lnTo>
                    <a:lnTo>
                      <a:pt x="200" y="519"/>
                    </a:lnTo>
                    <a:lnTo>
                      <a:pt x="200" y="511"/>
                    </a:lnTo>
                    <a:lnTo>
                      <a:pt x="200" y="495"/>
                    </a:lnTo>
                    <a:lnTo>
                      <a:pt x="200" y="479"/>
                    </a:lnTo>
                    <a:lnTo>
                      <a:pt x="200" y="463"/>
                    </a:lnTo>
                    <a:lnTo>
                      <a:pt x="200" y="415"/>
                    </a:lnTo>
                    <a:lnTo>
                      <a:pt x="200" y="391"/>
                    </a:lnTo>
                    <a:lnTo>
                      <a:pt x="208" y="367"/>
                    </a:lnTo>
                    <a:lnTo>
                      <a:pt x="208" y="319"/>
                    </a:lnTo>
                    <a:lnTo>
                      <a:pt x="208" y="216"/>
                    </a:lnTo>
                    <a:lnTo>
                      <a:pt x="208" y="192"/>
                    </a:lnTo>
                    <a:lnTo>
                      <a:pt x="208" y="168"/>
                    </a:lnTo>
                    <a:lnTo>
                      <a:pt x="216" y="144"/>
                    </a:lnTo>
                    <a:lnTo>
                      <a:pt x="216" y="120"/>
                    </a:lnTo>
                    <a:lnTo>
                      <a:pt x="216" y="104"/>
                    </a:lnTo>
                    <a:lnTo>
                      <a:pt x="216" y="80"/>
                    </a:lnTo>
                    <a:lnTo>
                      <a:pt x="216" y="64"/>
                    </a:lnTo>
                    <a:lnTo>
                      <a:pt x="216" y="48"/>
                    </a:lnTo>
                    <a:lnTo>
                      <a:pt x="216" y="32"/>
                    </a:lnTo>
                    <a:lnTo>
                      <a:pt x="216" y="24"/>
                    </a:lnTo>
                    <a:lnTo>
                      <a:pt x="216" y="16"/>
                    </a:lnTo>
                    <a:lnTo>
                      <a:pt x="216" y="8"/>
                    </a:lnTo>
                    <a:lnTo>
                      <a:pt x="224" y="0"/>
                    </a:lnTo>
                    <a:lnTo>
                      <a:pt x="224" y="0"/>
                    </a:lnTo>
                    <a:lnTo>
                      <a:pt x="224" y="0"/>
                    </a:lnTo>
                    <a:lnTo>
                      <a:pt x="224" y="0"/>
                    </a:lnTo>
                    <a:lnTo>
                      <a:pt x="224" y="8"/>
                    </a:lnTo>
                    <a:lnTo>
                      <a:pt x="224" y="16"/>
                    </a:lnTo>
                    <a:lnTo>
                      <a:pt x="224" y="24"/>
                    </a:lnTo>
                    <a:lnTo>
                      <a:pt x="224" y="40"/>
                    </a:lnTo>
                    <a:lnTo>
                      <a:pt x="224" y="56"/>
                    </a:lnTo>
                    <a:lnTo>
                      <a:pt x="232" y="72"/>
                    </a:lnTo>
                    <a:lnTo>
                      <a:pt x="232" y="88"/>
                    </a:lnTo>
                    <a:lnTo>
                      <a:pt x="232" y="112"/>
                    </a:lnTo>
                    <a:lnTo>
                      <a:pt x="232" y="136"/>
                    </a:lnTo>
                    <a:lnTo>
                      <a:pt x="232" y="160"/>
                    </a:lnTo>
                    <a:lnTo>
                      <a:pt x="232" y="208"/>
                    </a:lnTo>
                    <a:lnTo>
                      <a:pt x="240" y="319"/>
                    </a:lnTo>
                    <a:lnTo>
                      <a:pt x="240" y="343"/>
                    </a:lnTo>
                    <a:lnTo>
                      <a:pt x="240" y="367"/>
                    </a:lnTo>
                    <a:lnTo>
                      <a:pt x="240" y="391"/>
                    </a:lnTo>
                    <a:lnTo>
                      <a:pt x="240" y="415"/>
                    </a:lnTo>
                    <a:lnTo>
                      <a:pt x="240" y="439"/>
                    </a:lnTo>
                    <a:lnTo>
                      <a:pt x="240" y="463"/>
                    </a:lnTo>
                    <a:lnTo>
                      <a:pt x="248" y="479"/>
                    </a:lnTo>
                    <a:lnTo>
                      <a:pt x="248" y="495"/>
                    </a:lnTo>
                    <a:lnTo>
                      <a:pt x="248" y="511"/>
                    </a:lnTo>
                    <a:lnTo>
                      <a:pt x="248" y="527"/>
                    </a:lnTo>
                    <a:lnTo>
                      <a:pt x="248" y="535"/>
                    </a:lnTo>
                    <a:lnTo>
                      <a:pt x="248" y="543"/>
                    </a:lnTo>
                    <a:lnTo>
                      <a:pt x="248" y="551"/>
                    </a:lnTo>
                    <a:lnTo>
                      <a:pt x="248" y="551"/>
                    </a:lnTo>
                    <a:lnTo>
                      <a:pt x="248" y="551"/>
                    </a:lnTo>
                    <a:lnTo>
                      <a:pt x="256" y="551"/>
                    </a:lnTo>
                    <a:lnTo>
                      <a:pt x="256" y="543"/>
                    </a:lnTo>
                    <a:lnTo>
                      <a:pt x="256" y="535"/>
                    </a:lnTo>
                    <a:lnTo>
                      <a:pt x="256" y="527"/>
                    </a:lnTo>
                    <a:lnTo>
                      <a:pt x="256" y="511"/>
                    </a:lnTo>
                    <a:lnTo>
                      <a:pt x="256" y="495"/>
                    </a:lnTo>
                    <a:lnTo>
                      <a:pt x="256" y="479"/>
                    </a:lnTo>
                    <a:lnTo>
                      <a:pt x="256" y="463"/>
                    </a:lnTo>
                    <a:lnTo>
                      <a:pt x="256" y="439"/>
                    </a:lnTo>
                    <a:lnTo>
                      <a:pt x="264" y="423"/>
                    </a:lnTo>
                    <a:lnTo>
                      <a:pt x="264" y="399"/>
                    </a:lnTo>
                    <a:lnTo>
                      <a:pt x="264" y="351"/>
                    </a:lnTo>
                    <a:lnTo>
                      <a:pt x="264" y="248"/>
                    </a:lnTo>
                    <a:lnTo>
                      <a:pt x="264" y="224"/>
                    </a:lnTo>
                    <a:lnTo>
                      <a:pt x="272" y="200"/>
                    </a:lnTo>
                    <a:lnTo>
                      <a:pt x="272" y="152"/>
                    </a:lnTo>
                    <a:lnTo>
                      <a:pt x="272" y="128"/>
                    </a:lnTo>
                    <a:lnTo>
                      <a:pt x="272" y="104"/>
                    </a:lnTo>
                    <a:lnTo>
                      <a:pt x="272" y="88"/>
                    </a:lnTo>
                    <a:lnTo>
                      <a:pt x="272" y="64"/>
                    </a:lnTo>
                    <a:lnTo>
                      <a:pt x="272" y="48"/>
                    </a:lnTo>
                    <a:lnTo>
                      <a:pt x="280" y="40"/>
                    </a:lnTo>
                    <a:lnTo>
                      <a:pt x="280" y="24"/>
                    </a:lnTo>
                    <a:lnTo>
                      <a:pt x="280" y="16"/>
                    </a:lnTo>
                    <a:lnTo>
                      <a:pt x="280" y="8"/>
                    </a:lnTo>
                    <a:lnTo>
                      <a:pt x="280" y="0"/>
                    </a:lnTo>
                    <a:lnTo>
                      <a:pt x="280" y="0"/>
                    </a:lnTo>
                    <a:lnTo>
                      <a:pt x="280" y="0"/>
                    </a:lnTo>
                    <a:lnTo>
                      <a:pt x="280" y="0"/>
                    </a:lnTo>
                    <a:lnTo>
                      <a:pt x="280" y="8"/>
                    </a:lnTo>
                    <a:lnTo>
                      <a:pt x="288" y="8"/>
                    </a:lnTo>
                    <a:lnTo>
                      <a:pt x="288" y="16"/>
                    </a:lnTo>
                    <a:lnTo>
                      <a:pt x="288" y="24"/>
                    </a:lnTo>
                    <a:lnTo>
                      <a:pt x="288" y="40"/>
                    </a:lnTo>
                    <a:lnTo>
                      <a:pt x="288" y="48"/>
                    </a:lnTo>
                    <a:lnTo>
                      <a:pt x="288" y="64"/>
                    </a:lnTo>
                    <a:lnTo>
                      <a:pt x="288" y="80"/>
                    </a:lnTo>
                    <a:lnTo>
                      <a:pt x="288" y="96"/>
                    </a:lnTo>
                    <a:lnTo>
                      <a:pt x="288" y="136"/>
                    </a:lnTo>
                    <a:lnTo>
                      <a:pt x="296" y="160"/>
                    </a:lnTo>
                    <a:lnTo>
                      <a:pt x="296" y="176"/>
                    </a:lnTo>
                    <a:lnTo>
                      <a:pt x="296" y="224"/>
                    </a:lnTo>
                    <a:lnTo>
                      <a:pt x="296" y="248"/>
                    </a:lnTo>
                    <a:lnTo>
                      <a:pt x="296" y="272"/>
                    </a:lnTo>
                    <a:lnTo>
                      <a:pt x="296" y="319"/>
                    </a:lnTo>
                    <a:lnTo>
                      <a:pt x="296" y="335"/>
                    </a:lnTo>
                    <a:lnTo>
                      <a:pt x="304" y="359"/>
                    </a:lnTo>
                    <a:lnTo>
                      <a:pt x="304" y="399"/>
                    </a:lnTo>
                    <a:lnTo>
                      <a:pt x="304" y="423"/>
                    </a:lnTo>
                    <a:lnTo>
                      <a:pt x="304" y="439"/>
                    </a:lnTo>
                    <a:lnTo>
                      <a:pt x="304" y="455"/>
                    </a:lnTo>
                    <a:lnTo>
                      <a:pt x="304" y="471"/>
                    </a:lnTo>
                    <a:lnTo>
                      <a:pt x="304" y="487"/>
                    </a:lnTo>
                    <a:lnTo>
                      <a:pt x="304" y="503"/>
                    </a:lnTo>
                    <a:lnTo>
                      <a:pt x="304" y="519"/>
                    </a:lnTo>
                    <a:lnTo>
                      <a:pt x="312" y="527"/>
                    </a:lnTo>
                    <a:lnTo>
                      <a:pt x="312" y="535"/>
                    </a:lnTo>
                    <a:lnTo>
                      <a:pt x="312" y="543"/>
                    </a:lnTo>
                    <a:lnTo>
                      <a:pt x="312" y="543"/>
                    </a:lnTo>
                    <a:lnTo>
                      <a:pt x="312" y="551"/>
                    </a:lnTo>
                    <a:lnTo>
                      <a:pt x="312" y="551"/>
                    </a:lnTo>
                    <a:lnTo>
                      <a:pt x="312" y="551"/>
                    </a:lnTo>
                    <a:lnTo>
                      <a:pt x="312" y="551"/>
                    </a:lnTo>
                    <a:lnTo>
                      <a:pt x="312" y="543"/>
                    </a:lnTo>
                    <a:lnTo>
                      <a:pt x="320" y="535"/>
                    </a:lnTo>
                    <a:lnTo>
                      <a:pt x="320" y="527"/>
                    </a:lnTo>
                    <a:lnTo>
                      <a:pt x="320" y="519"/>
                    </a:lnTo>
                    <a:lnTo>
                      <a:pt x="320" y="511"/>
                    </a:lnTo>
                    <a:lnTo>
                      <a:pt x="320" y="495"/>
                    </a:lnTo>
                    <a:lnTo>
                      <a:pt x="320" y="487"/>
                    </a:lnTo>
                    <a:lnTo>
                      <a:pt x="320" y="471"/>
                    </a:lnTo>
                    <a:lnTo>
                      <a:pt x="320" y="455"/>
                    </a:lnTo>
                    <a:lnTo>
                      <a:pt x="320" y="431"/>
                    </a:lnTo>
                    <a:lnTo>
                      <a:pt x="320" y="415"/>
                    </a:lnTo>
                    <a:lnTo>
                      <a:pt x="328" y="375"/>
                    </a:lnTo>
                    <a:lnTo>
                      <a:pt x="328" y="295"/>
                    </a:lnTo>
                    <a:lnTo>
                      <a:pt x="328" y="272"/>
                    </a:lnTo>
                    <a:lnTo>
                      <a:pt x="328" y="248"/>
                    </a:lnTo>
                    <a:lnTo>
                      <a:pt x="336" y="208"/>
                    </a:lnTo>
                    <a:lnTo>
                      <a:pt x="336" y="184"/>
                    </a:lnTo>
                    <a:lnTo>
                      <a:pt x="336" y="168"/>
                    </a:lnTo>
                    <a:lnTo>
                      <a:pt x="336" y="128"/>
                    </a:lnTo>
                    <a:lnTo>
                      <a:pt x="336" y="112"/>
                    </a:lnTo>
                    <a:lnTo>
                      <a:pt x="336" y="88"/>
                    </a:lnTo>
                    <a:lnTo>
                      <a:pt x="336" y="72"/>
                    </a:lnTo>
                    <a:lnTo>
                      <a:pt x="336" y="56"/>
                    </a:lnTo>
                    <a:lnTo>
                      <a:pt x="344" y="48"/>
                    </a:lnTo>
                    <a:lnTo>
                      <a:pt x="344" y="32"/>
                    </a:lnTo>
                    <a:lnTo>
                      <a:pt x="344" y="24"/>
                    </a:lnTo>
                    <a:lnTo>
                      <a:pt x="344" y="16"/>
                    </a:lnTo>
                    <a:lnTo>
                      <a:pt x="344" y="8"/>
                    </a:lnTo>
                    <a:lnTo>
                      <a:pt x="344" y="0"/>
                    </a:lnTo>
                    <a:lnTo>
                      <a:pt x="344" y="0"/>
                    </a:lnTo>
                    <a:lnTo>
                      <a:pt x="344" y="0"/>
                    </a:lnTo>
                    <a:lnTo>
                      <a:pt x="344" y="0"/>
                    </a:lnTo>
                    <a:lnTo>
                      <a:pt x="352" y="0"/>
                    </a:lnTo>
                    <a:lnTo>
                      <a:pt x="352" y="8"/>
                    </a:lnTo>
                    <a:lnTo>
                      <a:pt x="352" y="16"/>
                    </a:lnTo>
                    <a:lnTo>
                      <a:pt x="352" y="24"/>
                    </a:lnTo>
                    <a:lnTo>
                      <a:pt x="352" y="32"/>
                    </a:lnTo>
                    <a:lnTo>
                      <a:pt x="352" y="40"/>
                    </a:lnTo>
                    <a:lnTo>
                      <a:pt x="352" y="56"/>
                    </a:lnTo>
                    <a:lnTo>
                      <a:pt x="352" y="72"/>
                    </a:lnTo>
                    <a:lnTo>
                      <a:pt x="360" y="88"/>
                    </a:lnTo>
                    <a:lnTo>
                      <a:pt x="360" y="120"/>
                    </a:lnTo>
                    <a:lnTo>
                      <a:pt x="360" y="136"/>
                    </a:lnTo>
                    <a:lnTo>
                      <a:pt x="360" y="160"/>
                    </a:lnTo>
                    <a:lnTo>
                      <a:pt x="360" y="200"/>
                    </a:lnTo>
                    <a:lnTo>
                      <a:pt x="368" y="287"/>
                    </a:lnTo>
                    <a:lnTo>
                      <a:pt x="368" y="311"/>
                    </a:lnTo>
                    <a:lnTo>
                      <a:pt x="368" y="327"/>
                    </a:lnTo>
                    <a:lnTo>
                      <a:pt x="368" y="367"/>
                    </a:lnTo>
                    <a:lnTo>
                      <a:pt x="368" y="391"/>
                    </a:lnTo>
                    <a:lnTo>
                      <a:pt x="368" y="407"/>
                    </a:lnTo>
                    <a:lnTo>
                      <a:pt x="376" y="447"/>
                    </a:lnTo>
                    <a:lnTo>
                      <a:pt x="376" y="463"/>
                    </a:lnTo>
                    <a:lnTo>
                      <a:pt x="376" y="479"/>
                    </a:lnTo>
                    <a:lnTo>
                      <a:pt x="376" y="487"/>
                    </a:lnTo>
                    <a:lnTo>
                      <a:pt x="376" y="503"/>
                    </a:lnTo>
                    <a:lnTo>
                      <a:pt x="376" y="511"/>
                    </a:lnTo>
                    <a:lnTo>
                      <a:pt x="376" y="527"/>
                    </a:lnTo>
                    <a:lnTo>
                      <a:pt x="376" y="535"/>
                    </a:lnTo>
                    <a:lnTo>
                      <a:pt x="384" y="543"/>
                    </a:lnTo>
                    <a:lnTo>
                      <a:pt x="384" y="543"/>
                    </a:lnTo>
                    <a:lnTo>
                      <a:pt x="384" y="551"/>
                    </a:lnTo>
                    <a:lnTo>
                      <a:pt x="384" y="551"/>
                    </a:lnTo>
                    <a:lnTo>
                      <a:pt x="384" y="551"/>
                    </a:lnTo>
                    <a:lnTo>
                      <a:pt x="384" y="551"/>
                    </a:lnTo>
                    <a:lnTo>
                      <a:pt x="384" y="543"/>
                    </a:lnTo>
                    <a:lnTo>
                      <a:pt x="384" y="543"/>
                    </a:lnTo>
                    <a:lnTo>
                      <a:pt x="384" y="535"/>
                    </a:lnTo>
                    <a:lnTo>
                      <a:pt x="392" y="527"/>
                    </a:lnTo>
                    <a:lnTo>
                      <a:pt x="392" y="519"/>
                    </a:lnTo>
                    <a:lnTo>
                      <a:pt x="392" y="511"/>
                    </a:lnTo>
                    <a:lnTo>
                      <a:pt x="392" y="495"/>
                    </a:lnTo>
                    <a:lnTo>
                      <a:pt x="392" y="487"/>
                    </a:lnTo>
                    <a:lnTo>
                      <a:pt x="392" y="471"/>
                    </a:lnTo>
                    <a:lnTo>
                      <a:pt x="392" y="439"/>
                    </a:lnTo>
                    <a:lnTo>
                      <a:pt x="392" y="423"/>
                    </a:lnTo>
                    <a:lnTo>
                      <a:pt x="400" y="407"/>
                    </a:lnTo>
                    <a:lnTo>
                      <a:pt x="400" y="367"/>
                    </a:lnTo>
                    <a:lnTo>
                      <a:pt x="400" y="295"/>
                    </a:lnTo>
                    <a:lnTo>
                      <a:pt x="400" y="272"/>
                    </a:lnTo>
                    <a:lnTo>
                      <a:pt x="400" y="256"/>
                    </a:lnTo>
                    <a:lnTo>
                      <a:pt x="408" y="216"/>
                    </a:lnTo>
                    <a:lnTo>
                      <a:pt x="408" y="144"/>
                    </a:lnTo>
                    <a:lnTo>
                      <a:pt x="408" y="128"/>
                    </a:lnTo>
                    <a:lnTo>
                      <a:pt x="408" y="112"/>
                    </a:lnTo>
                    <a:lnTo>
                      <a:pt x="408" y="96"/>
                    </a:lnTo>
                    <a:lnTo>
                      <a:pt x="416" y="80"/>
                    </a:lnTo>
                    <a:lnTo>
                      <a:pt x="416" y="72"/>
                    </a:lnTo>
                    <a:lnTo>
                      <a:pt x="416" y="56"/>
                    </a:lnTo>
                    <a:lnTo>
                      <a:pt x="416" y="48"/>
                    </a:lnTo>
                    <a:lnTo>
                      <a:pt x="416" y="32"/>
                    </a:lnTo>
                    <a:lnTo>
                      <a:pt x="416" y="24"/>
                    </a:lnTo>
                    <a:lnTo>
                      <a:pt x="416" y="16"/>
                    </a:lnTo>
                    <a:lnTo>
                      <a:pt x="416" y="16"/>
                    </a:lnTo>
                    <a:lnTo>
                      <a:pt x="425" y="8"/>
                    </a:lnTo>
                    <a:lnTo>
                      <a:pt x="425" y="0"/>
                    </a:lnTo>
                    <a:lnTo>
                      <a:pt x="425" y="0"/>
                    </a:lnTo>
                    <a:lnTo>
                      <a:pt x="425" y="0"/>
                    </a:lnTo>
                    <a:lnTo>
                      <a:pt x="425" y="0"/>
                    </a:lnTo>
                    <a:lnTo>
                      <a:pt x="425" y="0"/>
                    </a:lnTo>
                    <a:lnTo>
                      <a:pt x="425" y="0"/>
                    </a:lnTo>
                    <a:lnTo>
                      <a:pt x="425" y="8"/>
                    </a:lnTo>
                    <a:lnTo>
                      <a:pt x="425" y="8"/>
                    </a:lnTo>
                    <a:lnTo>
                      <a:pt x="433" y="16"/>
                    </a:lnTo>
                    <a:lnTo>
                      <a:pt x="433" y="24"/>
                    </a:lnTo>
                    <a:lnTo>
                      <a:pt x="433" y="32"/>
                    </a:lnTo>
                    <a:lnTo>
                      <a:pt x="433" y="40"/>
                    </a:lnTo>
                    <a:lnTo>
                      <a:pt x="433" y="56"/>
                    </a:lnTo>
                    <a:lnTo>
                      <a:pt x="433" y="64"/>
                    </a:lnTo>
                    <a:lnTo>
                      <a:pt x="433" y="88"/>
                    </a:lnTo>
                    <a:lnTo>
                      <a:pt x="433" y="104"/>
                    </a:lnTo>
                    <a:lnTo>
                      <a:pt x="441" y="120"/>
                    </a:lnTo>
                    <a:lnTo>
                      <a:pt x="441" y="144"/>
                    </a:lnTo>
                    <a:lnTo>
                      <a:pt x="441" y="160"/>
                    </a:lnTo>
                    <a:lnTo>
                      <a:pt x="441" y="184"/>
                    </a:lnTo>
                    <a:lnTo>
                      <a:pt x="441" y="216"/>
                    </a:lnTo>
                    <a:lnTo>
                      <a:pt x="449" y="287"/>
                    </a:lnTo>
                    <a:lnTo>
                      <a:pt x="449" y="303"/>
                    </a:lnTo>
                    <a:lnTo>
                      <a:pt x="449" y="319"/>
                    </a:lnTo>
                    <a:lnTo>
                      <a:pt x="449" y="351"/>
                    </a:lnTo>
                    <a:lnTo>
                      <a:pt x="457" y="415"/>
                    </a:lnTo>
                    <a:lnTo>
                      <a:pt x="457" y="431"/>
                    </a:lnTo>
                    <a:lnTo>
                      <a:pt x="457" y="439"/>
                    </a:lnTo>
                    <a:lnTo>
                      <a:pt x="457" y="455"/>
                    </a:lnTo>
                    <a:lnTo>
                      <a:pt x="457" y="463"/>
                    </a:lnTo>
                    <a:lnTo>
                      <a:pt x="457" y="479"/>
                    </a:lnTo>
                    <a:lnTo>
                      <a:pt x="457" y="487"/>
                    </a:lnTo>
                    <a:lnTo>
                      <a:pt x="457" y="495"/>
                    </a:lnTo>
                    <a:lnTo>
                      <a:pt x="457" y="503"/>
                    </a:lnTo>
                    <a:lnTo>
                      <a:pt x="465" y="511"/>
                    </a:lnTo>
                    <a:lnTo>
                      <a:pt x="465" y="519"/>
                    </a:lnTo>
                    <a:lnTo>
                      <a:pt x="465" y="527"/>
                    </a:lnTo>
                    <a:lnTo>
                      <a:pt x="465" y="535"/>
                    </a:lnTo>
                    <a:lnTo>
                      <a:pt x="465" y="535"/>
                    </a:lnTo>
                    <a:lnTo>
                      <a:pt x="465" y="543"/>
                    </a:lnTo>
                    <a:lnTo>
                      <a:pt x="465" y="543"/>
                    </a:lnTo>
                    <a:lnTo>
                      <a:pt x="465" y="551"/>
                    </a:lnTo>
                    <a:lnTo>
                      <a:pt x="465" y="551"/>
                    </a:lnTo>
                    <a:lnTo>
                      <a:pt x="465" y="551"/>
                    </a:lnTo>
                    <a:lnTo>
                      <a:pt x="473" y="551"/>
                    </a:lnTo>
                    <a:lnTo>
                      <a:pt x="473" y="551"/>
                    </a:lnTo>
                    <a:lnTo>
                      <a:pt x="473" y="543"/>
                    </a:lnTo>
                    <a:lnTo>
                      <a:pt x="473" y="543"/>
                    </a:lnTo>
                    <a:lnTo>
                      <a:pt x="473" y="543"/>
                    </a:lnTo>
                    <a:lnTo>
                      <a:pt x="473" y="535"/>
                    </a:lnTo>
                    <a:lnTo>
                      <a:pt x="473" y="527"/>
                    </a:lnTo>
                    <a:lnTo>
                      <a:pt x="473" y="527"/>
                    </a:lnTo>
                    <a:lnTo>
                      <a:pt x="473" y="519"/>
                    </a:lnTo>
                    <a:lnTo>
                      <a:pt x="481" y="511"/>
                    </a:lnTo>
                    <a:lnTo>
                      <a:pt x="481" y="503"/>
                    </a:lnTo>
                    <a:lnTo>
                      <a:pt x="481" y="495"/>
                    </a:lnTo>
                    <a:lnTo>
                      <a:pt x="481" y="471"/>
                    </a:lnTo>
                    <a:lnTo>
                      <a:pt x="481" y="463"/>
                    </a:lnTo>
                    <a:lnTo>
                      <a:pt x="481" y="455"/>
                    </a:lnTo>
                    <a:lnTo>
                      <a:pt x="481" y="431"/>
                    </a:lnTo>
                    <a:lnTo>
                      <a:pt x="489" y="375"/>
                    </a:lnTo>
                    <a:lnTo>
                      <a:pt x="497" y="264"/>
                    </a:lnTo>
                    <a:lnTo>
                      <a:pt x="497" y="256"/>
                    </a:lnTo>
                    <a:lnTo>
                      <a:pt x="497" y="240"/>
                    </a:lnTo>
                    <a:lnTo>
                      <a:pt x="497" y="208"/>
                    </a:lnTo>
                    <a:lnTo>
                      <a:pt x="497" y="200"/>
                    </a:lnTo>
                    <a:lnTo>
                      <a:pt x="497" y="184"/>
                    </a:lnTo>
                    <a:lnTo>
                      <a:pt x="497" y="160"/>
                    </a:lnTo>
                    <a:lnTo>
                      <a:pt x="505" y="144"/>
                    </a:lnTo>
                    <a:lnTo>
                      <a:pt x="505" y="136"/>
                    </a:lnTo>
                    <a:lnTo>
                      <a:pt x="505" y="112"/>
                    </a:lnTo>
                    <a:lnTo>
                      <a:pt x="505" y="96"/>
                    </a:lnTo>
                    <a:lnTo>
                      <a:pt x="505" y="88"/>
                    </a:lnTo>
                    <a:lnTo>
                      <a:pt x="505" y="72"/>
                    </a:lnTo>
                    <a:lnTo>
                      <a:pt x="505" y="64"/>
                    </a:lnTo>
                    <a:lnTo>
                      <a:pt x="513" y="48"/>
                    </a:lnTo>
                    <a:lnTo>
                      <a:pt x="513" y="40"/>
                    </a:lnTo>
                    <a:lnTo>
                      <a:pt x="513" y="32"/>
                    </a:lnTo>
                    <a:lnTo>
                      <a:pt x="513" y="32"/>
                    </a:lnTo>
                    <a:lnTo>
                      <a:pt x="513" y="24"/>
                    </a:lnTo>
                    <a:lnTo>
                      <a:pt x="513" y="16"/>
                    </a:lnTo>
                    <a:lnTo>
                      <a:pt x="513" y="16"/>
                    </a:lnTo>
                    <a:lnTo>
                      <a:pt x="513" y="8"/>
                    </a:lnTo>
                    <a:lnTo>
                      <a:pt x="513" y="8"/>
                    </a:lnTo>
                    <a:lnTo>
                      <a:pt x="521" y="0"/>
                    </a:lnTo>
                    <a:lnTo>
                      <a:pt x="521" y="0"/>
                    </a:lnTo>
                    <a:lnTo>
                      <a:pt x="521" y="0"/>
                    </a:lnTo>
                  </a:path>
                </a:pathLst>
              </a:custGeom>
              <a:noFill/>
              <a:ln w="12700">
                <a:solidFill>
                  <a:srgbClr val="44F4FF"/>
                </a:solidFill>
                <a:prstDash val="solid"/>
                <a:round/>
                <a:headEnd/>
                <a:tailEnd/>
              </a:ln>
            </p:spPr>
            <p:txBody>
              <a:bodyPr/>
              <a:lstStyle/>
              <a:p>
                <a:endParaRPr lang="es-ES"/>
              </a:p>
            </p:txBody>
          </p:sp>
          <p:sp>
            <p:nvSpPr>
              <p:cNvPr id="60474" name="Freeform 58"/>
              <p:cNvSpPr>
                <a:spLocks/>
              </p:cNvSpPr>
              <p:nvPr/>
            </p:nvSpPr>
            <p:spPr bwMode="auto">
              <a:xfrm>
                <a:off x="2504" y="1173"/>
                <a:ext cx="728" cy="551"/>
              </a:xfrm>
              <a:custGeom>
                <a:avLst/>
                <a:gdLst/>
                <a:ahLst/>
                <a:cxnLst>
                  <a:cxn ang="0">
                    <a:pos x="8" y="16"/>
                  </a:cxn>
                  <a:cxn ang="0">
                    <a:pos x="16" y="72"/>
                  </a:cxn>
                  <a:cxn ang="0">
                    <a:pos x="32" y="311"/>
                  </a:cxn>
                  <a:cxn ang="0">
                    <a:pos x="40" y="455"/>
                  </a:cxn>
                  <a:cxn ang="0">
                    <a:pos x="48" y="527"/>
                  </a:cxn>
                  <a:cxn ang="0">
                    <a:pos x="56" y="551"/>
                  </a:cxn>
                  <a:cxn ang="0">
                    <a:pos x="64" y="543"/>
                  </a:cxn>
                  <a:cxn ang="0">
                    <a:pos x="72" y="511"/>
                  </a:cxn>
                  <a:cxn ang="0">
                    <a:pos x="80" y="447"/>
                  </a:cxn>
                  <a:cxn ang="0">
                    <a:pos x="104" y="248"/>
                  </a:cxn>
                  <a:cxn ang="0">
                    <a:pos x="112" y="120"/>
                  </a:cxn>
                  <a:cxn ang="0">
                    <a:pos x="120" y="56"/>
                  </a:cxn>
                  <a:cxn ang="0">
                    <a:pos x="128" y="24"/>
                  </a:cxn>
                  <a:cxn ang="0">
                    <a:pos x="136" y="0"/>
                  </a:cxn>
                  <a:cxn ang="0">
                    <a:pos x="144" y="0"/>
                  </a:cxn>
                  <a:cxn ang="0">
                    <a:pos x="152" y="8"/>
                  </a:cxn>
                  <a:cxn ang="0">
                    <a:pos x="160" y="40"/>
                  </a:cxn>
                  <a:cxn ang="0">
                    <a:pos x="184" y="168"/>
                  </a:cxn>
                  <a:cxn ang="0">
                    <a:pos x="200" y="295"/>
                  </a:cxn>
                  <a:cxn ang="0">
                    <a:pos x="216" y="423"/>
                  </a:cxn>
                  <a:cxn ang="0">
                    <a:pos x="232" y="487"/>
                  </a:cxn>
                  <a:cxn ang="0">
                    <a:pos x="248" y="527"/>
                  </a:cxn>
                  <a:cxn ang="0">
                    <a:pos x="256" y="543"/>
                  </a:cxn>
                  <a:cxn ang="0">
                    <a:pos x="264" y="551"/>
                  </a:cxn>
                  <a:cxn ang="0">
                    <a:pos x="264" y="551"/>
                  </a:cxn>
                  <a:cxn ang="0">
                    <a:pos x="272" y="543"/>
                  </a:cxn>
                  <a:cxn ang="0">
                    <a:pos x="280" y="527"/>
                  </a:cxn>
                  <a:cxn ang="0">
                    <a:pos x="296" y="503"/>
                  </a:cxn>
                  <a:cxn ang="0">
                    <a:pos x="320" y="423"/>
                  </a:cxn>
                  <a:cxn ang="0">
                    <a:pos x="352" y="248"/>
                  </a:cxn>
                  <a:cxn ang="0">
                    <a:pos x="384" y="104"/>
                  </a:cxn>
                  <a:cxn ang="0">
                    <a:pos x="400" y="56"/>
                  </a:cxn>
                  <a:cxn ang="0">
                    <a:pos x="416" y="16"/>
                  </a:cxn>
                  <a:cxn ang="0">
                    <a:pos x="416" y="8"/>
                  </a:cxn>
                  <a:cxn ang="0">
                    <a:pos x="424" y="0"/>
                  </a:cxn>
                  <a:cxn ang="0">
                    <a:pos x="432" y="0"/>
                  </a:cxn>
                  <a:cxn ang="0">
                    <a:pos x="440" y="8"/>
                  </a:cxn>
                  <a:cxn ang="0">
                    <a:pos x="448" y="16"/>
                  </a:cxn>
                  <a:cxn ang="0">
                    <a:pos x="456" y="48"/>
                  </a:cxn>
                  <a:cxn ang="0">
                    <a:pos x="480" y="144"/>
                  </a:cxn>
                  <a:cxn ang="0">
                    <a:pos x="496" y="264"/>
                  </a:cxn>
                  <a:cxn ang="0">
                    <a:pos x="520" y="439"/>
                  </a:cxn>
                  <a:cxn ang="0">
                    <a:pos x="536" y="511"/>
                  </a:cxn>
                  <a:cxn ang="0">
                    <a:pos x="544" y="543"/>
                  </a:cxn>
                  <a:cxn ang="0">
                    <a:pos x="552" y="551"/>
                  </a:cxn>
                  <a:cxn ang="0">
                    <a:pos x="560" y="543"/>
                  </a:cxn>
                  <a:cxn ang="0">
                    <a:pos x="568" y="527"/>
                  </a:cxn>
                  <a:cxn ang="0">
                    <a:pos x="576" y="455"/>
                  </a:cxn>
                  <a:cxn ang="0">
                    <a:pos x="600" y="280"/>
                  </a:cxn>
                  <a:cxn ang="0">
                    <a:pos x="616" y="96"/>
                  </a:cxn>
                  <a:cxn ang="0">
                    <a:pos x="624" y="32"/>
                  </a:cxn>
                  <a:cxn ang="0">
                    <a:pos x="632" y="0"/>
                  </a:cxn>
                  <a:cxn ang="0">
                    <a:pos x="640" y="0"/>
                  </a:cxn>
                  <a:cxn ang="0">
                    <a:pos x="648" y="32"/>
                  </a:cxn>
                  <a:cxn ang="0">
                    <a:pos x="656" y="112"/>
                  </a:cxn>
                  <a:cxn ang="0">
                    <a:pos x="672" y="295"/>
                  </a:cxn>
                  <a:cxn ang="0">
                    <a:pos x="680" y="471"/>
                  </a:cxn>
                  <a:cxn ang="0">
                    <a:pos x="688" y="535"/>
                  </a:cxn>
                  <a:cxn ang="0">
                    <a:pos x="696" y="551"/>
                  </a:cxn>
                  <a:cxn ang="0">
                    <a:pos x="704" y="527"/>
                  </a:cxn>
                  <a:cxn ang="0">
                    <a:pos x="712" y="463"/>
                  </a:cxn>
                  <a:cxn ang="0">
                    <a:pos x="720" y="280"/>
                  </a:cxn>
                </a:cxnLst>
                <a:rect l="0" t="0" r="r" b="b"/>
                <a:pathLst>
                  <a:path w="728" h="551">
                    <a:moveTo>
                      <a:pt x="0" y="0"/>
                    </a:moveTo>
                    <a:lnTo>
                      <a:pt x="0" y="0"/>
                    </a:lnTo>
                    <a:lnTo>
                      <a:pt x="0" y="0"/>
                    </a:lnTo>
                    <a:lnTo>
                      <a:pt x="0" y="0"/>
                    </a:lnTo>
                    <a:lnTo>
                      <a:pt x="0" y="0"/>
                    </a:lnTo>
                    <a:lnTo>
                      <a:pt x="0" y="8"/>
                    </a:lnTo>
                    <a:lnTo>
                      <a:pt x="0" y="8"/>
                    </a:lnTo>
                    <a:lnTo>
                      <a:pt x="8" y="16"/>
                    </a:lnTo>
                    <a:lnTo>
                      <a:pt x="8" y="16"/>
                    </a:lnTo>
                    <a:lnTo>
                      <a:pt x="8" y="24"/>
                    </a:lnTo>
                    <a:lnTo>
                      <a:pt x="8" y="32"/>
                    </a:lnTo>
                    <a:lnTo>
                      <a:pt x="8" y="32"/>
                    </a:lnTo>
                    <a:lnTo>
                      <a:pt x="8" y="40"/>
                    </a:lnTo>
                    <a:lnTo>
                      <a:pt x="8" y="48"/>
                    </a:lnTo>
                    <a:lnTo>
                      <a:pt x="16" y="64"/>
                    </a:lnTo>
                    <a:lnTo>
                      <a:pt x="16" y="72"/>
                    </a:lnTo>
                    <a:lnTo>
                      <a:pt x="16" y="88"/>
                    </a:lnTo>
                    <a:lnTo>
                      <a:pt x="16" y="104"/>
                    </a:lnTo>
                    <a:lnTo>
                      <a:pt x="16" y="112"/>
                    </a:lnTo>
                    <a:lnTo>
                      <a:pt x="16" y="128"/>
                    </a:lnTo>
                    <a:lnTo>
                      <a:pt x="16" y="152"/>
                    </a:lnTo>
                    <a:lnTo>
                      <a:pt x="24" y="200"/>
                    </a:lnTo>
                    <a:lnTo>
                      <a:pt x="32" y="295"/>
                    </a:lnTo>
                    <a:lnTo>
                      <a:pt x="32" y="311"/>
                    </a:lnTo>
                    <a:lnTo>
                      <a:pt x="32" y="327"/>
                    </a:lnTo>
                    <a:lnTo>
                      <a:pt x="32" y="351"/>
                    </a:lnTo>
                    <a:lnTo>
                      <a:pt x="40" y="391"/>
                    </a:lnTo>
                    <a:lnTo>
                      <a:pt x="40" y="407"/>
                    </a:lnTo>
                    <a:lnTo>
                      <a:pt x="40" y="415"/>
                    </a:lnTo>
                    <a:lnTo>
                      <a:pt x="40" y="439"/>
                    </a:lnTo>
                    <a:lnTo>
                      <a:pt x="40" y="447"/>
                    </a:lnTo>
                    <a:lnTo>
                      <a:pt x="40" y="455"/>
                    </a:lnTo>
                    <a:lnTo>
                      <a:pt x="48" y="471"/>
                    </a:lnTo>
                    <a:lnTo>
                      <a:pt x="48" y="479"/>
                    </a:lnTo>
                    <a:lnTo>
                      <a:pt x="48" y="487"/>
                    </a:lnTo>
                    <a:lnTo>
                      <a:pt x="48" y="495"/>
                    </a:lnTo>
                    <a:lnTo>
                      <a:pt x="48" y="503"/>
                    </a:lnTo>
                    <a:lnTo>
                      <a:pt x="48" y="511"/>
                    </a:lnTo>
                    <a:lnTo>
                      <a:pt x="48" y="511"/>
                    </a:lnTo>
                    <a:lnTo>
                      <a:pt x="48" y="527"/>
                    </a:lnTo>
                    <a:lnTo>
                      <a:pt x="56" y="527"/>
                    </a:lnTo>
                    <a:lnTo>
                      <a:pt x="56" y="535"/>
                    </a:lnTo>
                    <a:lnTo>
                      <a:pt x="56" y="535"/>
                    </a:lnTo>
                    <a:lnTo>
                      <a:pt x="56" y="535"/>
                    </a:lnTo>
                    <a:lnTo>
                      <a:pt x="56" y="543"/>
                    </a:lnTo>
                    <a:lnTo>
                      <a:pt x="56" y="543"/>
                    </a:lnTo>
                    <a:lnTo>
                      <a:pt x="56" y="543"/>
                    </a:lnTo>
                    <a:lnTo>
                      <a:pt x="56" y="551"/>
                    </a:lnTo>
                    <a:lnTo>
                      <a:pt x="56" y="551"/>
                    </a:lnTo>
                    <a:lnTo>
                      <a:pt x="64" y="551"/>
                    </a:lnTo>
                    <a:lnTo>
                      <a:pt x="64" y="551"/>
                    </a:lnTo>
                    <a:lnTo>
                      <a:pt x="64" y="551"/>
                    </a:lnTo>
                    <a:lnTo>
                      <a:pt x="64" y="551"/>
                    </a:lnTo>
                    <a:lnTo>
                      <a:pt x="64" y="551"/>
                    </a:lnTo>
                    <a:lnTo>
                      <a:pt x="64" y="551"/>
                    </a:lnTo>
                    <a:lnTo>
                      <a:pt x="64" y="543"/>
                    </a:lnTo>
                    <a:lnTo>
                      <a:pt x="64" y="543"/>
                    </a:lnTo>
                    <a:lnTo>
                      <a:pt x="64" y="543"/>
                    </a:lnTo>
                    <a:lnTo>
                      <a:pt x="72" y="535"/>
                    </a:lnTo>
                    <a:lnTo>
                      <a:pt x="72" y="535"/>
                    </a:lnTo>
                    <a:lnTo>
                      <a:pt x="72" y="535"/>
                    </a:lnTo>
                    <a:lnTo>
                      <a:pt x="72" y="527"/>
                    </a:lnTo>
                    <a:lnTo>
                      <a:pt x="72" y="519"/>
                    </a:lnTo>
                    <a:lnTo>
                      <a:pt x="72" y="511"/>
                    </a:lnTo>
                    <a:lnTo>
                      <a:pt x="72" y="511"/>
                    </a:lnTo>
                    <a:lnTo>
                      <a:pt x="72" y="495"/>
                    </a:lnTo>
                    <a:lnTo>
                      <a:pt x="80" y="495"/>
                    </a:lnTo>
                    <a:lnTo>
                      <a:pt x="80" y="487"/>
                    </a:lnTo>
                    <a:lnTo>
                      <a:pt x="80" y="471"/>
                    </a:lnTo>
                    <a:lnTo>
                      <a:pt x="80" y="463"/>
                    </a:lnTo>
                    <a:lnTo>
                      <a:pt x="80" y="455"/>
                    </a:lnTo>
                    <a:lnTo>
                      <a:pt x="80" y="447"/>
                    </a:lnTo>
                    <a:lnTo>
                      <a:pt x="88" y="415"/>
                    </a:lnTo>
                    <a:lnTo>
                      <a:pt x="88" y="407"/>
                    </a:lnTo>
                    <a:lnTo>
                      <a:pt x="88" y="391"/>
                    </a:lnTo>
                    <a:lnTo>
                      <a:pt x="88" y="375"/>
                    </a:lnTo>
                    <a:lnTo>
                      <a:pt x="96" y="343"/>
                    </a:lnTo>
                    <a:lnTo>
                      <a:pt x="96" y="272"/>
                    </a:lnTo>
                    <a:lnTo>
                      <a:pt x="104" y="256"/>
                    </a:lnTo>
                    <a:lnTo>
                      <a:pt x="104" y="248"/>
                    </a:lnTo>
                    <a:lnTo>
                      <a:pt x="104" y="232"/>
                    </a:lnTo>
                    <a:lnTo>
                      <a:pt x="104" y="200"/>
                    </a:lnTo>
                    <a:lnTo>
                      <a:pt x="104" y="192"/>
                    </a:lnTo>
                    <a:lnTo>
                      <a:pt x="112" y="184"/>
                    </a:lnTo>
                    <a:lnTo>
                      <a:pt x="112" y="168"/>
                    </a:lnTo>
                    <a:lnTo>
                      <a:pt x="112" y="136"/>
                    </a:lnTo>
                    <a:lnTo>
                      <a:pt x="112" y="128"/>
                    </a:lnTo>
                    <a:lnTo>
                      <a:pt x="112" y="120"/>
                    </a:lnTo>
                    <a:lnTo>
                      <a:pt x="120" y="112"/>
                    </a:lnTo>
                    <a:lnTo>
                      <a:pt x="120" y="104"/>
                    </a:lnTo>
                    <a:lnTo>
                      <a:pt x="120" y="96"/>
                    </a:lnTo>
                    <a:lnTo>
                      <a:pt x="120" y="80"/>
                    </a:lnTo>
                    <a:lnTo>
                      <a:pt x="120" y="80"/>
                    </a:lnTo>
                    <a:lnTo>
                      <a:pt x="120" y="72"/>
                    </a:lnTo>
                    <a:lnTo>
                      <a:pt x="120" y="64"/>
                    </a:lnTo>
                    <a:lnTo>
                      <a:pt x="120" y="56"/>
                    </a:lnTo>
                    <a:lnTo>
                      <a:pt x="128" y="48"/>
                    </a:lnTo>
                    <a:lnTo>
                      <a:pt x="128" y="40"/>
                    </a:lnTo>
                    <a:lnTo>
                      <a:pt x="128" y="40"/>
                    </a:lnTo>
                    <a:lnTo>
                      <a:pt x="128" y="32"/>
                    </a:lnTo>
                    <a:lnTo>
                      <a:pt x="128" y="32"/>
                    </a:lnTo>
                    <a:lnTo>
                      <a:pt x="128" y="24"/>
                    </a:lnTo>
                    <a:lnTo>
                      <a:pt x="128" y="24"/>
                    </a:lnTo>
                    <a:lnTo>
                      <a:pt x="128" y="24"/>
                    </a:lnTo>
                    <a:lnTo>
                      <a:pt x="136" y="16"/>
                    </a:lnTo>
                    <a:lnTo>
                      <a:pt x="136" y="16"/>
                    </a:lnTo>
                    <a:lnTo>
                      <a:pt x="136" y="8"/>
                    </a:lnTo>
                    <a:lnTo>
                      <a:pt x="136" y="8"/>
                    </a:lnTo>
                    <a:lnTo>
                      <a:pt x="136" y="8"/>
                    </a:lnTo>
                    <a:lnTo>
                      <a:pt x="136" y="8"/>
                    </a:lnTo>
                    <a:lnTo>
                      <a:pt x="136" y="0"/>
                    </a:lnTo>
                    <a:lnTo>
                      <a:pt x="136" y="0"/>
                    </a:lnTo>
                    <a:lnTo>
                      <a:pt x="136" y="0"/>
                    </a:lnTo>
                    <a:lnTo>
                      <a:pt x="144" y="0"/>
                    </a:lnTo>
                    <a:lnTo>
                      <a:pt x="144" y="0"/>
                    </a:lnTo>
                    <a:lnTo>
                      <a:pt x="144" y="0"/>
                    </a:lnTo>
                    <a:lnTo>
                      <a:pt x="144" y="0"/>
                    </a:lnTo>
                    <a:lnTo>
                      <a:pt x="144" y="0"/>
                    </a:lnTo>
                    <a:lnTo>
                      <a:pt x="144" y="0"/>
                    </a:lnTo>
                    <a:lnTo>
                      <a:pt x="144" y="0"/>
                    </a:lnTo>
                    <a:lnTo>
                      <a:pt x="144" y="0"/>
                    </a:lnTo>
                    <a:lnTo>
                      <a:pt x="144" y="0"/>
                    </a:lnTo>
                    <a:lnTo>
                      <a:pt x="152" y="0"/>
                    </a:lnTo>
                    <a:lnTo>
                      <a:pt x="152" y="8"/>
                    </a:lnTo>
                    <a:lnTo>
                      <a:pt x="152" y="8"/>
                    </a:lnTo>
                    <a:lnTo>
                      <a:pt x="152" y="8"/>
                    </a:lnTo>
                    <a:lnTo>
                      <a:pt x="152" y="8"/>
                    </a:lnTo>
                    <a:lnTo>
                      <a:pt x="152" y="8"/>
                    </a:lnTo>
                    <a:lnTo>
                      <a:pt x="152" y="16"/>
                    </a:lnTo>
                    <a:lnTo>
                      <a:pt x="152" y="16"/>
                    </a:lnTo>
                    <a:lnTo>
                      <a:pt x="152" y="16"/>
                    </a:lnTo>
                    <a:lnTo>
                      <a:pt x="160" y="24"/>
                    </a:lnTo>
                    <a:lnTo>
                      <a:pt x="160" y="32"/>
                    </a:lnTo>
                    <a:lnTo>
                      <a:pt x="160" y="32"/>
                    </a:lnTo>
                    <a:lnTo>
                      <a:pt x="160" y="40"/>
                    </a:lnTo>
                    <a:lnTo>
                      <a:pt x="160" y="40"/>
                    </a:lnTo>
                    <a:lnTo>
                      <a:pt x="160" y="48"/>
                    </a:lnTo>
                    <a:lnTo>
                      <a:pt x="168" y="56"/>
                    </a:lnTo>
                    <a:lnTo>
                      <a:pt x="168" y="72"/>
                    </a:lnTo>
                    <a:lnTo>
                      <a:pt x="168" y="80"/>
                    </a:lnTo>
                    <a:lnTo>
                      <a:pt x="168" y="88"/>
                    </a:lnTo>
                    <a:lnTo>
                      <a:pt x="168" y="96"/>
                    </a:lnTo>
                    <a:lnTo>
                      <a:pt x="176" y="120"/>
                    </a:lnTo>
                    <a:lnTo>
                      <a:pt x="184" y="168"/>
                    </a:lnTo>
                    <a:lnTo>
                      <a:pt x="184" y="176"/>
                    </a:lnTo>
                    <a:lnTo>
                      <a:pt x="184" y="184"/>
                    </a:lnTo>
                    <a:lnTo>
                      <a:pt x="184" y="192"/>
                    </a:lnTo>
                    <a:lnTo>
                      <a:pt x="192" y="224"/>
                    </a:lnTo>
                    <a:lnTo>
                      <a:pt x="200" y="272"/>
                    </a:lnTo>
                    <a:lnTo>
                      <a:pt x="200" y="280"/>
                    </a:lnTo>
                    <a:lnTo>
                      <a:pt x="200" y="287"/>
                    </a:lnTo>
                    <a:lnTo>
                      <a:pt x="200" y="295"/>
                    </a:lnTo>
                    <a:lnTo>
                      <a:pt x="208" y="327"/>
                    </a:lnTo>
                    <a:lnTo>
                      <a:pt x="208" y="375"/>
                    </a:lnTo>
                    <a:lnTo>
                      <a:pt x="216" y="375"/>
                    </a:lnTo>
                    <a:lnTo>
                      <a:pt x="216" y="383"/>
                    </a:lnTo>
                    <a:lnTo>
                      <a:pt x="216" y="391"/>
                    </a:lnTo>
                    <a:lnTo>
                      <a:pt x="216" y="415"/>
                    </a:lnTo>
                    <a:lnTo>
                      <a:pt x="216" y="415"/>
                    </a:lnTo>
                    <a:lnTo>
                      <a:pt x="216" y="423"/>
                    </a:lnTo>
                    <a:lnTo>
                      <a:pt x="224" y="431"/>
                    </a:lnTo>
                    <a:lnTo>
                      <a:pt x="224" y="447"/>
                    </a:lnTo>
                    <a:lnTo>
                      <a:pt x="224" y="455"/>
                    </a:lnTo>
                    <a:lnTo>
                      <a:pt x="224" y="455"/>
                    </a:lnTo>
                    <a:lnTo>
                      <a:pt x="232" y="463"/>
                    </a:lnTo>
                    <a:lnTo>
                      <a:pt x="232" y="479"/>
                    </a:lnTo>
                    <a:lnTo>
                      <a:pt x="232" y="487"/>
                    </a:lnTo>
                    <a:lnTo>
                      <a:pt x="232" y="487"/>
                    </a:lnTo>
                    <a:lnTo>
                      <a:pt x="232" y="495"/>
                    </a:lnTo>
                    <a:lnTo>
                      <a:pt x="240" y="503"/>
                    </a:lnTo>
                    <a:lnTo>
                      <a:pt x="240" y="511"/>
                    </a:lnTo>
                    <a:lnTo>
                      <a:pt x="240" y="511"/>
                    </a:lnTo>
                    <a:lnTo>
                      <a:pt x="240" y="519"/>
                    </a:lnTo>
                    <a:lnTo>
                      <a:pt x="240" y="519"/>
                    </a:lnTo>
                    <a:lnTo>
                      <a:pt x="240" y="519"/>
                    </a:lnTo>
                    <a:lnTo>
                      <a:pt x="248" y="527"/>
                    </a:lnTo>
                    <a:lnTo>
                      <a:pt x="248" y="527"/>
                    </a:lnTo>
                    <a:lnTo>
                      <a:pt x="248" y="527"/>
                    </a:lnTo>
                    <a:lnTo>
                      <a:pt x="248" y="535"/>
                    </a:lnTo>
                    <a:lnTo>
                      <a:pt x="248" y="535"/>
                    </a:lnTo>
                    <a:lnTo>
                      <a:pt x="248" y="535"/>
                    </a:lnTo>
                    <a:lnTo>
                      <a:pt x="256" y="543"/>
                    </a:lnTo>
                    <a:lnTo>
                      <a:pt x="256" y="543"/>
                    </a:lnTo>
                    <a:lnTo>
                      <a:pt x="256" y="543"/>
                    </a:lnTo>
                    <a:lnTo>
                      <a:pt x="256" y="543"/>
                    </a:lnTo>
                    <a:lnTo>
                      <a:pt x="256" y="543"/>
                    </a:lnTo>
                    <a:lnTo>
                      <a:pt x="256" y="543"/>
                    </a:lnTo>
                    <a:lnTo>
                      <a:pt x="256" y="543"/>
                    </a:lnTo>
                    <a:lnTo>
                      <a:pt x="256" y="543"/>
                    </a:lnTo>
                    <a:lnTo>
                      <a:pt x="256" y="551"/>
                    </a:lnTo>
                    <a:lnTo>
                      <a:pt x="256" y="551"/>
                    </a:lnTo>
                    <a:lnTo>
                      <a:pt x="264" y="551"/>
                    </a:lnTo>
                    <a:lnTo>
                      <a:pt x="264" y="551"/>
                    </a:lnTo>
                    <a:lnTo>
                      <a:pt x="264" y="551"/>
                    </a:lnTo>
                    <a:lnTo>
                      <a:pt x="264" y="551"/>
                    </a:lnTo>
                    <a:lnTo>
                      <a:pt x="264" y="551"/>
                    </a:lnTo>
                    <a:lnTo>
                      <a:pt x="264" y="551"/>
                    </a:lnTo>
                    <a:lnTo>
                      <a:pt x="264" y="551"/>
                    </a:lnTo>
                    <a:lnTo>
                      <a:pt x="264" y="551"/>
                    </a:lnTo>
                    <a:lnTo>
                      <a:pt x="264" y="551"/>
                    </a:lnTo>
                    <a:lnTo>
                      <a:pt x="272" y="551"/>
                    </a:lnTo>
                    <a:lnTo>
                      <a:pt x="272" y="551"/>
                    </a:lnTo>
                    <a:lnTo>
                      <a:pt x="272" y="551"/>
                    </a:lnTo>
                    <a:lnTo>
                      <a:pt x="272" y="551"/>
                    </a:lnTo>
                    <a:lnTo>
                      <a:pt x="272" y="551"/>
                    </a:lnTo>
                    <a:lnTo>
                      <a:pt x="272" y="543"/>
                    </a:lnTo>
                    <a:lnTo>
                      <a:pt x="272" y="543"/>
                    </a:lnTo>
                    <a:lnTo>
                      <a:pt x="272" y="543"/>
                    </a:lnTo>
                    <a:lnTo>
                      <a:pt x="272" y="543"/>
                    </a:lnTo>
                    <a:lnTo>
                      <a:pt x="280" y="543"/>
                    </a:lnTo>
                    <a:lnTo>
                      <a:pt x="280" y="543"/>
                    </a:lnTo>
                    <a:lnTo>
                      <a:pt x="280" y="543"/>
                    </a:lnTo>
                    <a:lnTo>
                      <a:pt x="280" y="535"/>
                    </a:lnTo>
                    <a:lnTo>
                      <a:pt x="280" y="535"/>
                    </a:lnTo>
                    <a:lnTo>
                      <a:pt x="280" y="535"/>
                    </a:lnTo>
                    <a:lnTo>
                      <a:pt x="280" y="527"/>
                    </a:lnTo>
                    <a:lnTo>
                      <a:pt x="288" y="527"/>
                    </a:lnTo>
                    <a:lnTo>
                      <a:pt x="288" y="527"/>
                    </a:lnTo>
                    <a:lnTo>
                      <a:pt x="288" y="519"/>
                    </a:lnTo>
                    <a:lnTo>
                      <a:pt x="288" y="519"/>
                    </a:lnTo>
                    <a:lnTo>
                      <a:pt x="288" y="519"/>
                    </a:lnTo>
                    <a:lnTo>
                      <a:pt x="288" y="511"/>
                    </a:lnTo>
                    <a:lnTo>
                      <a:pt x="296" y="503"/>
                    </a:lnTo>
                    <a:lnTo>
                      <a:pt x="296" y="503"/>
                    </a:lnTo>
                    <a:lnTo>
                      <a:pt x="296" y="495"/>
                    </a:lnTo>
                    <a:lnTo>
                      <a:pt x="296" y="495"/>
                    </a:lnTo>
                    <a:lnTo>
                      <a:pt x="304" y="479"/>
                    </a:lnTo>
                    <a:lnTo>
                      <a:pt x="312" y="455"/>
                    </a:lnTo>
                    <a:lnTo>
                      <a:pt x="312" y="447"/>
                    </a:lnTo>
                    <a:lnTo>
                      <a:pt x="312" y="447"/>
                    </a:lnTo>
                    <a:lnTo>
                      <a:pt x="312" y="439"/>
                    </a:lnTo>
                    <a:lnTo>
                      <a:pt x="320" y="423"/>
                    </a:lnTo>
                    <a:lnTo>
                      <a:pt x="328" y="391"/>
                    </a:lnTo>
                    <a:lnTo>
                      <a:pt x="328" y="383"/>
                    </a:lnTo>
                    <a:lnTo>
                      <a:pt x="328" y="383"/>
                    </a:lnTo>
                    <a:lnTo>
                      <a:pt x="328" y="375"/>
                    </a:lnTo>
                    <a:lnTo>
                      <a:pt x="328" y="359"/>
                    </a:lnTo>
                    <a:lnTo>
                      <a:pt x="336" y="319"/>
                    </a:lnTo>
                    <a:lnTo>
                      <a:pt x="352" y="248"/>
                    </a:lnTo>
                    <a:lnTo>
                      <a:pt x="352" y="248"/>
                    </a:lnTo>
                    <a:lnTo>
                      <a:pt x="352" y="240"/>
                    </a:lnTo>
                    <a:lnTo>
                      <a:pt x="360" y="232"/>
                    </a:lnTo>
                    <a:lnTo>
                      <a:pt x="360" y="216"/>
                    </a:lnTo>
                    <a:lnTo>
                      <a:pt x="368" y="176"/>
                    </a:lnTo>
                    <a:lnTo>
                      <a:pt x="384" y="112"/>
                    </a:lnTo>
                    <a:lnTo>
                      <a:pt x="384" y="112"/>
                    </a:lnTo>
                    <a:lnTo>
                      <a:pt x="384" y="112"/>
                    </a:lnTo>
                    <a:lnTo>
                      <a:pt x="384" y="104"/>
                    </a:lnTo>
                    <a:lnTo>
                      <a:pt x="392" y="88"/>
                    </a:lnTo>
                    <a:lnTo>
                      <a:pt x="392" y="88"/>
                    </a:lnTo>
                    <a:lnTo>
                      <a:pt x="392" y="80"/>
                    </a:lnTo>
                    <a:lnTo>
                      <a:pt x="392" y="72"/>
                    </a:lnTo>
                    <a:lnTo>
                      <a:pt x="392" y="64"/>
                    </a:lnTo>
                    <a:lnTo>
                      <a:pt x="400" y="64"/>
                    </a:lnTo>
                    <a:lnTo>
                      <a:pt x="400" y="56"/>
                    </a:lnTo>
                    <a:lnTo>
                      <a:pt x="400" y="56"/>
                    </a:lnTo>
                    <a:lnTo>
                      <a:pt x="400" y="40"/>
                    </a:lnTo>
                    <a:lnTo>
                      <a:pt x="400" y="40"/>
                    </a:lnTo>
                    <a:lnTo>
                      <a:pt x="400" y="40"/>
                    </a:lnTo>
                    <a:lnTo>
                      <a:pt x="408" y="32"/>
                    </a:lnTo>
                    <a:lnTo>
                      <a:pt x="408" y="24"/>
                    </a:lnTo>
                    <a:lnTo>
                      <a:pt x="408" y="24"/>
                    </a:lnTo>
                    <a:lnTo>
                      <a:pt x="408" y="24"/>
                    </a:lnTo>
                    <a:lnTo>
                      <a:pt x="416" y="16"/>
                    </a:lnTo>
                    <a:lnTo>
                      <a:pt x="416" y="16"/>
                    </a:lnTo>
                    <a:lnTo>
                      <a:pt x="416" y="16"/>
                    </a:lnTo>
                    <a:lnTo>
                      <a:pt x="416" y="16"/>
                    </a:lnTo>
                    <a:lnTo>
                      <a:pt x="416" y="8"/>
                    </a:lnTo>
                    <a:lnTo>
                      <a:pt x="416" y="8"/>
                    </a:lnTo>
                    <a:lnTo>
                      <a:pt x="416" y="8"/>
                    </a:lnTo>
                    <a:lnTo>
                      <a:pt x="416" y="8"/>
                    </a:lnTo>
                    <a:lnTo>
                      <a:pt x="416" y="8"/>
                    </a:lnTo>
                    <a:lnTo>
                      <a:pt x="424" y="8"/>
                    </a:lnTo>
                    <a:lnTo>
                      <a:pt x="424" y="8"/>
                    </a:lnTo>
                    <a:lnTo>
                      <a:pt x="424" y="0"/>
                    </a:lnTo>
                    <a:lnTo>
                      <a:pt x="424" y="0"/>
                    </a:lnTo>
                    <a:lnTo>
                      <a:pt x="424" y="0"/>
                    </a:lnTo>
                    <a:lnTo>
                      <a:pt x="424" y="0"/>
                    </a:lnTo>
                    <a:lnTo>
                      <a:pt x="424" y="0"/>
                    </a:lnTo>
                    <a:lnTo>
                      <a:pt x="424" y="0"/>
                    </a:lnTo>
                    <a:lnTo>
                      <a:pt x="424" y="0"/>
                    </a:lnTo>
                    <a:lnTo>
                      <a:pt x="432" y="0"/>
                    </a:lnTo>
                    <a:lnTo>
                      <a:pt x="432" y="0"/>
                    </a:lnTo>
                    <a:lnTo>
                      <a:pt x="432" y="0"/>
                    </a:lnTo>
                    <a:lnTo>
                      <a:pt x="432" y="0"/>
                    </a:lnTo>
                    <a:lnTo>
                      <a:pt x="432" y="0"/>
                    </a:lnTo>
                    <a:lnTo>
                      <a:pt x="432" y="0"/>
                    </a:lnTo>
                    <a:lnTo>
                      <a:pt x="432" y="0"/>
                    </a:lnTo>
                    <a:lnTo>
                      <a:pt x="432" y="0"/>
                    </a:lnTo>
                    <a:lnTo>
                      <a:pt x="432" y="0"/>
                    </a:lnTo>
                    <a:lnTo>
                      <a:pt x="432" y="0"/>
                    </a:lnTo>
                    <a:lnTo>
                      <a:pt x="440" y="0"/>
                    </a:lnTo>
                    <a:lnTo>
                      <a:pt x="440" y="0"/>
                    </a:lnTo>
                    <a:lnTo>
                      <a:pt x="440" y="0"/>
                    </a:lnTo>
                    <a:lnTo>
                      <a:pt x="440" y="0"/>
                    </a:lnTo>
                    <a:lnTo>
                      <a:pt x="440" y="8"/>
                    </a:lnTo>
                    <a:lnTo>
                      <a:pt x="440" y="8"/>
                    </a:lnTo>
                    <a:lnTo>
                      <a:pt x="440" y="8"/>
                    </a:lnTo>
                    <a:lnTo>
                      <a:pt x="440" y="8"/>
                    </a:lnTo>
                    <a:lnTo>
                      <a:pt x="448" y="8"/>
                    </a:lnTo>
                    <a:lnTo>
                      <a:pt x="448" y="8"/>
                    </a:lnTo>
                    <a:lnTo>
                      <a:pt x="448" y="16"/>
                    </a:lnTo>
                    <a:lnTo>
                      <a:pt x="448" y="16"/>
                    </a:lnTo>
                    <a:lnTo>
                      <a:pt x="448" y="16"/>
                    </a:lnTo>
                    <a:lnTo>
                      <a:pt x="448" y="24"/>
                    </a:lnTo>
                    <a:lnTo>
                      <a:pt x="448" y="24"/>
                    </a:lnTo>
                    <a:lnTo>
                      <a:pt x="456" y="24"/>
                    </a:lnTo>
                    <a:lnTo>
                      <a:pt x="456" y="32"/>
                    </a:lnTo>
                    <a:lnTo>
                      <a:pt x="456" y="32"/>
                    </a:lnTo>
                    <a:lnTo>
                      <a:pt x="456" y="40"/>
                    </a:lnTo>
                    <a:lnTo>
                      <a:pt x="456" y="40"/>
                    </a:lnTo>
                    <a:lnTo>
                      <a:pt x="456" y="48"/>
                    </a:lnTo>
                    <a:lnTo>
                      <a:pt x="456" y="48"/>
                    </a:lnTo>
                    <a:lnTo>
                      <a:pt x="464" y="56"/>
                    </a:lnTo>
                    <a:lnTo>
                      <a:pt x="464" y="72"/>
                    </a:lnTo>
                    <a:lnTo>
                      <a:pt x="464" y="72"/>
                    </a:lnTo>
                    <a:lnTo>
                      <a:pt x="464" y="80"/>
                    </a:lnTo>
                    <a:lnTo>
                      <a:pt x="472" y="88"/>
                    </a:lnTo>
                    <a:lnTo>
                      <a:pt x="472" y="104"/>
                    </a:lnTo>
                    <a:lnTo>
                      <a:pt x="480" y="144"/>
                    </a:lnTo>
                    <a:lnTo>
                      <a:pt x="480" y="152"/>
                    </a:lnTo>
                    <a:lnTo>
                      <a:pt x="480" y="160"/>
                    </a:lnTo>
                    <a:lnTo>
                      <a:pt x="480" y="168"/>
                    </a:lnTo>
                    <a:lnTo>
                      <a:pt x="488" y="192"/>
                    </a:lnTo>
                    <a:lnTo>
                      <a:pt x="496" y="240"/>
                    </a:lnTo>
                    <a:lnTo>
                      <a:pt x="496" y="248"/>
                    </a:lnTo>
                    <a:lnTo>
                      <a:pt x="496" y="256"/>
                    </a:lnTo>
                    <a:lnTo>
                      <a:pt x="496" y="264"/>
                    </a:lnTo>
                    <a:lnTo>
                      <a:pt x="504" y="287"/>
                    </a:lnTo>
                    <a:lnTo>
                      <a:pt x="504" y="335"/>
                    </a:lnTo>
                    <a:lnTo>
                      <a:pt x="512" y="343"/>
                    </a:lnTo>
                    <a:lnTo>
                      <a:pt x="512" y="351"/>
                    </a:lnTo>
                    <a:lnTo>
                      <a:pt x="512" y="359"/>
                    </a:lnTo>
                    <a:lnTo>
                      <a:pt x="512" y="383"/>
                    </a:lnTo>
                    <a:lnTo>
                      <a:pt x="520" y="431"/>
                    </a:lnTo>
                    <a:lnTo>
                      <a:pt x="520" y="439"/>
                    </a:lnTo>
                    <a:lnTo>
                      <a:pt x="520" y="447"/>
                    </a:lnTo>
                    <a:lnTo>
                      <a:pt x="528" y="455"/>
                    </a:lnTo>
                    <a:lnTo>
                      <a:pt x="528" y="471"/>
                    </a:lnTo>
                    <a:lnTo>
                      <a:pt x="528" y="479"/>
                    </a:lnTo>
                    <a:lnTo>
                      <a:pt x="528" y="479"/>
                    </a:lnTo>
                    <a:lnTo>
                      <a:pt x="528" y="495"/>
                    </a:lnTo>
                    <a:lnTo>
                      <a:pt x="536" y="511"/>
                    </a:lnTo>
                    <a:lnTo>
                      <a:pt x="536" y="511"/>
                    </a:lnTo>
                    <a:lnTo>
                      <a:pt x="536" y="519"/>
                    </a:lnTo>
                    <a:lnTo>
                      <a:pt x="536" y="519"/>
                    </a:lnTo>
                    <a:lnTo>
                      <a:pt x="536" y="527"/>
                    </a:lnTo>
                    <a:lnTo>
                      <a:pt x="544" y="527"/>
                    </a:lnTo>
                    <a:lnTo>
                      <a:pt x="544" y="535"/>
                    </a:lnTo>
                    <a:lnTo>
                      <a:pt x="544" y="535"/>
                    </a:lnTo>
                    <a:lnTo>
                      <a:pt x="544" y="535"/>
                    </a:lnTo>
                    <a:lnTo>
                      <a:pt x="544" y="543"/>
                    </a:lnTo>
                    <a:lnTo>
                      <a:pt x="544" y="543"/>
                    </a:lnTo>
                    <a:lnTo>
                      <a:pt x="544" y="543"/>
                    </a:lnTo>
                    <a:lnTo>
                      <a:pt x="544" y="543"/>
                    </a:lnTo>
                    <a:lnTo>
                      <a:pt x="544" y="543"/>
                    </a:lnTo>
                    <a:lnTo>
                      <a:pt x="552" y="551"/>
                    </a:lnTo>
                    <a:lnTo>
                      <a:pt x="552" y="551"/>
                    </a:lnTo>
                    <a:lnTo>
                      <a:pt x="552" y="551"/>
                    </a:lnTo>
                    <a:lnTo>
                      <a:pt x="552" y="551"/>
                    </a:lnTo>
                    <a:lnTo>
                      <a:pt x="552" y="551"/>
                    </a:lnTo>
                    <a:lnTo>
                      <a:pt x="552" y="551"/>
                    </a:lnTo>
                    <a:lnTo>
                      <a:pt x="552" y="551"/>
                    </a:lnTo>
                    <a:lnTo>
                      <a:pt x="552" y="551"/>
                    </a:lnTo>
                    <a:lnTo>
                      <a:pt x="560" y="551"/>
                    </a:lnTo>
                    <a:lnTo>
                      <a:pt x="560" y="551"/>
                    </a:lnTo>
                    <a:lnTo>
                      <a:pt x="560" y="543"/>
                    </a:lnTo>
                    <a:lnTo>
                      <a:pt x="560" y="543"/>
                    </a:lnTo>
                    <a:lnTo>
                      <a:pt x="560" y="543"/>
                    </a:lnTo>
                    <a:lnTo>
                      <a:pt x="560" y="543"/>
                    </a:lnTo>
                    <a:lnTo>
                      <a:pt x="560" y="535"/>
                    </a:lnTo>
                    <a:lnTo>
                      <a:pt x="560" y="535"/>
                    </a:lnTo>
                    <a:lnTo>
                      <a:pt x="560" y="535"/>
                    </a:lnTo>
                    <a:lnTo>
                      <a:pt x="568" y="527"/>
                    </a:lnTo>
                    <a:lnTo>
                      <a:pt x="568" y="527"/>
                    </a:lnTo>
                    <a:lnTo>
                      <a:pt x="568" y="527"/>
                    </a:lnTo>
                    <a:lnTo>
                      <a:pt x="568" y="519"/>
                    </a:lnTo>
                    <a:lnTo>
                      <a:pt x="568" y="519"/>
                    </a:lnTo>
                    <a:lnTo>
                      <a:pt x="568" y="511"/>
                    </a:lnTo>
                    <a:lnTo>
                      <a:pt x="568" y="503"/>
                    </a:lnTo>
                    <a:lnTo>
                      <a:pt x="568" y="495"/>
                    </a:lnTo>
                    <a:lnTo>
                      <a:pt x="576" y="495"/>
                    </a:lnTo>
                    <a:lnTo>
                      <a:pt x="576" y="479"/>
                    </a:lnTo>
                    <a:lnTo>
                      <a:pt x="576" y="455"/>
                    </a:lnTo>
                    <a:lnTo>
                      <a:pt x="576" y="447"/>
                    </a:lnTo>
                    <a:lnTo>
                      <a:pt x="584" y="439"/>
                    </a:lnTo>
                    <a:lnTo>
                      <a:pt x="584" y="423"/>
                    </a:lnTo>
                    <a:lnTo>
                      <a:pt x="584" y="391"/>
                    </a:lnTo>
                    <a:lnTo>
                      <a:pt x="592" y="319"/>
                    </a:lnTo>
                    <a:lnTo>
                      <a:pt x="592" y="311"/>
                    </a:lnTo>
                    <a:lnTo>
                      <a:pt x="592" y="295"/>
                    </a:lnTo>
                    <a:lnTo>
                      <a:pt x="600" y="280"/>
                    </a:lnTo>
                    <a:lnTo>
                      <a:pt x="600" y="240"/>
                    </a:lnTo>
                    <a:lnTo>
                      <a:pt x="608" y="160"/>
                    </a:lnTo>
                    <a:lnTo>
                      <a:pt x="608" y="152"/>
                    </a:lnTo>
                    <a:lnTo>
                      <a:pt x="608" y="144"/>
                    </a:lnTo>
                    <a:lnTo>
                      <a:pt x="608" y="128"/>
                    </a:lnTo>
                    <a:lnTo>
                      <a:pt x="616" y="120"/>
                    </a:lnTo>
                    <a:lnTo>
                      <a:pt x="616" y="112"/>
                    </a:lnTo>
                    <a:lnTo>
                      <a:pt x="616" y="96"/>
                    </a:lnTo>
                    <a:lnTo>
                      <a:pt x="616" y="88"/>
                    </a:lnTo>
                    <a:lnTo>
                      <a:pt x="616" y="80"/>
                    </a:lnTo>
                    <a:lnTo>
                      <a:pt x="616" y="64"/>
                    </a:lnTo>
                    <a:lnTo>
                      <a:pt x="616" y="56"/>
                    </a:lnTo>
                    <a:lnTo>
                      <a:pt x="624" y="48"/>
                    </a:lnTo>
                    <a:lnTo>
                      <a:pt x="624" y="40"/>
                    </a:lnTo>
                    <a:lnTo>
                      <a:pt x="624" y="32"/>
                    </a:lnTo>
                    <a:lnTo>
                      <a:pt x="624" y="32"/>
                    </a:lnTo>
                    <a:lnTo>
                      <a:pt x="624" y="24"/>
                    </a:lnTo>
                    <a:lnTo>
                      <a:pt x="624" y="24"/>
                    </a:lnTo>
                    <a:lnTo>
                      <a:pt x="624" y="16"/>
                    </a:lnTo>
                    <a:lnTo>
                      <a:pt x="624" y="16"/>
                    </a:lnTo>
                    <a:lnTo>
                      <a:pt x="632" y="8"/>
                    </a:lnTo>
                    <a:lnTo>
                      <a:pt x="632" y="8"/>
                    </a:lnTo>
                    <a:lnTo>
                      <a:pt x="632" y="8"/>
                    </a:lnTo>
                    <a:lnTo>
                      <a:pt x="632" y="0"/>
                    </a:lnTo>
                    <a:lnTo>
                      <a:pt x="632" y="0"/>
                    </a:lnTo>
                    <a:lnTo>
                      <a:pt x="632" y="0"/>
                    </a:lnTo>
                    <a:lnTo>
                      <a:pt x="632" y="0"/>
                    </a:lnTo>
                    <a:lnTo>
                      <a:pt x="632" y="0"/>
                    </a:lnTo>
                    <a:lnTo>
                      <a:pt x="632" y="0"/>
                    </a:lnTo>
                    <a:lnTo>
                      <a:pt x="640" y="0"/>
                    </a:lnTo>
                    <a:lnTo>
                      <a:pt x="640" y="0"/>
                    </a:lnTo>
                    <a:lnTo>
                      <a:pt x="640" y="0"/>
                    </a:lnTo>
                    <a:lnTo>
                      <a:pt x="640" y="8"/>
                    </a:lnTo>
                    <a:lnTo>
                      <a:pt x="640" y="8"/>
                    </a:lnTo>
                    <a:lnTo>
                      <a:pt x="640" y="8"/>
                    </a:lnTo>
                    <a:lnTo>
                      <a:pt x="640" y="16"/>
                    </a:lnTo>
                    <a:lnTo>
                      <a:pt x="640" y="16"/>
                    </a:lnTo>
                    <a:lnTo>
                      <a:pt x="640" y="24"/>
                    </a:lnTo>
                    <a:lnTo>
                      <a:pt x="648" y="32"/>
                    </a:lnTo>
                    <a:lnTo>
                      <a:pt x="648" y="32"/>
                    </a:lnTo>
                    <a:lnTo>
                      <a:pt x="648" y="40"/>
                    </a:lnTo>
                    <a:lnTo>
                      <a:pt x="648" y="48"/>
                    </a:lnTo>
                    <a:lnTo>
                      <a:pt x="648" y="56"/>
                    </a:lnTo>
                    <a:lnTo>
                      <a:pt x="648" y="64"/>
                    </a:lnTo>
                    <a:lnTo>
                      <a:pt x="648" y="80"/>
                    </a:lnTo>
                    <a:lnTo>
                      <a:pt x="656" y="88"/>
                    </a:lnTo>
                    <a:lnTo>
                      <a:pt x="656" y="96"/>
                    </a:lnTo>
                    <a:lnTo>
                      <a:pt x="656" y="112"/>
                    </a:lnTo>
                    <a:lnTo>
                      <a:pt x="656" y="152"/>
                    </a:lnTo>
                    <a:lnTo>
                      <a:pt x="656" y="168"/>
                    </a:lnTo>
                    <a:lnTo>
                      <a:pt x="664" y="176"/>
                    </a:lnTo>
                    <a:lnTo>
                      <a:pt x="664" y="200"/>
                    </a:lnTo>
                    <a:lnTo>
                      <a:pt x="664" y="248"/>
                    </a:lnTo>
                    <a:lnTo>
                      <a:pt x="664" y="264"/>
                    </a:lnTo>
                    <a:lnTo>
                      <a:pt x="664" y="272"/>
                    </a:lnTo>
                    <a:lnTo>
                      <a:pt x="672" y="295"/>
                    </a:lnTo>
                    <a:lnTo>
                      <a:pt x="672" y="343"/>
                    </a:lnTo>
                    <a:lnTo>
                      <a:pt x="672" y="351"/>
                    </a:lnTo>
                    <a:lnTo>
                      <a:pt x="672" y="367"/>
                    </a:lnTo>
                    <a:lnTo>
                      <a:pt x="672" y="391"/>
                    </a:lnTo>
                    <a:lnTo>
                      <a:pt x="680" y="431"/>
                    </a:lnTo>
                    <a:lnTo>
                      <a:pt x="680" y="439"/>
                    </a:lnTo>
                    <a:lnTo>
                      <a:pt x="680" y="447"/>
                    </a:lnTo>
                    <a:lnTo>
                      <a:pt x="680" y="471"/>
                    </a:lnTo>
                    <a:lnTo>
                      <a:pt x="680" y="479"/>
                    </a:lnTo>
                    <a:lnTo>
                      <a:pt x="688" y="487"/>
                    </a:lnTo>
                    <a:lnTo>
                      <a:pt x="688" y="503"/>
                    </a:lnTo>
                    <a:lnTo>
                      <a:pt x="688" y="511"/>
                    </a:lnTo>
                    <a:lnTo>
                      <a:pt x="688" y="511"/>
                    </a:lnTo>
                    <a:lnTo>
                      <a:pt x="688" y="519"/>
                    </a:lnTo>
                    <a:lnTo>
                      <a:pt x="688" y="527"/>
                    </a:lnTo>
                    <a:lnTo>
                      <a:pt x="688" y="535"/>
                    </a:lnTo>
                    <a:lnTo>
                      <a:pt x="688" y="535"/>
                    </a:lnTo>
                    <a:lnTo>
                      <a:pt x="688" y="543"/>
                    </a:lnTo>
                    <a:lnTo>
                      <a:pt x="696" y="543"/>
                    </a:lnTo>
                    <a:lnTo>
                      <a:pt x="696" y="543"/>
                    </a:lnTo>
                    <a:lnTo>
                      <a:pt x="696" y="551"/>
                    </a:lnTo>
                    <a:lnTo>
                      <a:pt x="696" y="551"/>
                    </a:lnTo>
                    <a:lnTo>
                      <a:pt x="696" y="551"/>
                    </a:lnTo>
                    <a:lnTo>
                      <a:pt x="696" y="551"/>
                    </a:lnTo>
                    <a:lnTo>
                      <a:pt x="696" y="551"/>
                    </a:lnTo>
                    <a:lnTo>
                      <a:pt x="696" y="551"/>
                    </a:lnTo>
                    <a:lnTo>
                      <a:pt x="696" y="551"/>
                    </a:lnTo>
                    <a:lnTo>
                      <a:pt x="704" y="543"/>
                    </a:lnTo>
                    <a:lnTo>
                      <a:pt x="704" y="543"/>
                    </a:lnTo>
                    <a:lnTo>
                      <a:pt x="704" y="535"/>
                    </a:lnTo>
                    <a:lnTo>
                      <a:pt x="704" y="535"/>
                    </a:lnTo>
                    <a:lnTo>
                      <a:pt x="704" y="527"/>
                    </a:lnTo>
                    <a:lnTo>
                      <a:pt x="704" y="527"/>
                    </a:lnTo>
                    <a:lnTo>
                      <a:pt x="704" y="519"/>
                    </a:lnTo>
                    <a:lnTo>
                      <a:pt x="704" y="511"/>
                    </a:lnTo>
                    <a:lnTo>
                      <a:pt x="704" y="503"/>
                    </a:lnTo>
                    <a:lnTo>
                      <a:pt x="704" y="495"/>
                    </a:lnTo>
                    <a:lnTo>
                      <a:pt x="712" y="479"/>
                    </a:lnTo>
                    <a:lnTo>
                      <a:pt x="712" y="471"/>
                    </a:lnTo>
                    <a:lnTo>
                      <a:pt x="712" y="463"/>
                    </a:lnTo>
                    <a:lnTo>
                      <a:pt x="712" y="439"/>
                    </a:lnTo>
                    <a:lnTo>
                      <a:pt x="712" y="431"/>
                    </a:lnTo>
                    <a:lnTo>
                      <a:pt x="712" y="415"/>
                    </a:lnTo>
                    <a:lnTo>
                      <a:pt x="720" y="391"/>
                    </a:lnTo>
                    <a:lnTo>
                      <a:pt x="720" y="343"/>
                    </a:lnTo>
                    <a:lnTo>
                      <a:pt x="720" y="327"/>
                    </a:lnTo>
                    <a:lnTo>
                      <a:pt x="720" y="311"/>
                    </a:lnTo>
                    <a:lnTo>
                      <a:pt x="720" y="280"/>
                    </a:lnTo>
                    <a:lnTo>
                      <a:pt x="728" y="216"/>
                    </a:lnTo>
                    <a:lnTo>
                      <a:pt x="728" y="200"/>
                    </a:lnTo>
                    <a:lnTo>
                      <a:pt x="728" y="184"/>
                    </a:lnTo>
                    <a:lnTo>
                      <a:pt x="728" y="160"/>
                    </a:lnTo>
                  </a:path>
                </a:pathLst>
              </a:custGeom>
              <a:noFill/>
              <a:ln w="12700">
                <a:solidFill>
                  <a:srgbClr val="44F4FF"/>
                </a:solidFill>
                <a:prstDash val="solid"/>
                <a:round/>
                <a:headEnd/>
                <a:tailEnd/>
              </a:ln>
            </p:spPr>
            <p:txBody>
              <a:bodyPr/>
              <a:lstStyle/>
              <a:p>
                <a:endParaRPr lang="es-ES"/>
              </a:p>
            </p:txBody>
          </p:sp>
          <p:sp>
            <p:nvSpPr>
              <p:cNvPr id="60475" name="Freeform 59"/>
              <p:cNvSpPr>
                <a:spLocks/>
              </p:cNvSpPr>
              <p:nvPr/>
            </p:nvSpPr>
            <p:spPr bwMode="auto">
              <a:xfrm>
                <a:off x="3232" y="1173"/>
                <a:ext cx="505" cy="551"/>
              </a:xfrm>
              <a:custGeom>
                <a:avLst/>
                <a:gdLst/>
                <a:ahLst/>
                <a:cxnLst>
                  <a:cxn ang="0">
                    <a:pos x="8" y="40"/>
                  </a:cxn>
                  <a:cxn ang="0">
                    <a:pos x="16" y="0"/>
                  </a:cxn>
                  <a:cxn ang="0">
                    <a:pos x="24" y="24"/>
                  </a:cxn>
                  <a:cxn ang="0">
                    <a:pos x="32" y="104"/>
                  </a:cxn>
                  <a:cxn ang="0">
                    <a:pos x="48" y="343"/>
                  </a:cxn>
                  <a:cxn ang="0">
                    <a:pos x="56" y="495"/>
                  </a:cxn>
                  <a:cxn ang="0">
                    <a:pos x="64" y="551"/>
                  </a:cxn>
                  <a:cxn ang="0">
                    <a:pos x="72" y="527"/>
                  </a:cxn>
                  <a:cxn ang="0">
                    <a:pos x="80" y="431"/>
                  </a:cxn>
                  <a:cxn ang="0">
                    <a:pos x="88" y="152"/>
                  </a:cxn>
                  <a:cxn ang="0">
                    <a:pos x="96" y="40"/>
                  </a:cxn>
                  <a:cxn ang="0">
                    <a:pos x="104" y="0"/>
                  </a:cxn>
                  <a:cxn ang="0">
                    <a:pos x="112" y="48"/>
                  </a:cxn>
                  <a:cxn ang="0">
                    <a:pos x="120" y="200"/>
                  </a:cxn>
                  <a:cxn ang="0">
                    <a:pos x="128" y="463"/>
                  </a:cxn>
                  <a:cxn ang="0">
                    <a:pos x="137" y="543"/>
                  </a:cxn>
                  <a:cxn ang="0">
                    <a:pos x="145" y="535"/>
                  </a:cxn>
                  <a:cxn ang="0">
                    <a:pos x="153" y="415"/>
                  </a:cxn>
                  <a:cxn ang="0">
                    <a:pos x="169" y="136"/>
                  </a:cxn>
                  <a:cxn ang="0">
                    <a:pos x="177" y="8"/>
                  </a:cxn>
                  <a:cxn ang="0">
                    <a:pos x="177" y="24"/>
                  </a:cxn>
                  <a:cxn ang="0">
                    <a:pos x="185" y="184"/>
                  </a:cxn>
                  <a:cxn ang="0">
                    <a:pos x="201" y="423"/>
                  </a:cxn>
                  <a:cxn ang="0">
                    <a:pos x="209" y="535"/>
                  </a:cxn>
                  <a:cxn ang="0">
                    <a:pos x="209" y="519"/>
                  </a:cxn>
                  <a:cxn ang="0">
                    <a:pos x="217" y="375"/>
                  </a:cxn>
                  <a:cxn ang="0">
                    <a:pos x="233" y="88"/>
                  </a:cxn>
                  <a:cxn ang="0">
                    <a:pos x="241" y="0"/>
                  </a:cxn>
                  <a:cxn ang="0">
                    <a:pos x="241" y="56"/>
                  </a:cxn>
                  <a:cxn ang="0">
                    <a:pos x="249" y="272"/>
                  </a:cxn>
                  <a:cxn ang="0">
                    <a:pos x="265" y="495"/>
                  </a:cxn>
                  <a:cxn ang="0">
                    <a:pos x="265" y="551"/>
                  </a:cxn>
                  <a:cxn ang="0">
                    <a:pos x="273" y="455"/>
                  </a:cxn>
                  <a:cxn ang="0">
                    <a:pos x="281" y="192"/>
                  </a:cxn>
                  <a:cxn ang="0">
                    <a:pos x="289" y="16"/>
                  </a:cxn>
                  <a:cxn ang="0">
                    <a:pos x="297" y="40"/>
                  </a:cxn>
                  <a:cxn ang="0">
                    <a:pos x="305" y="280"/>
                  </a:cxn>
                  <a:cxn ang="0">
                    <a:pos x="313" y="487"/>
                  </a:cxn>
                  <a:cxn ang="0">
                    <a:pos x="321" y="543"/>
                  </a:cxn>
                  <a:cxn ang="0">
                    <a:pos x="329" y="415"/>
                  </a:cxn>
                  <a:cxn ang="0">
                    <a:pos x="337" y="136"/>
                  </a:cxn>
                  <a:cxn ang="0">
                    <a:pos x="345" y="0"/>
                  </a:cxn>
                  <a:cxn ang="0">
                    <a:pos x="353" y="64"/>
                  </a:cxn>
                  <a:cxn ang="0">
                    <a:pos x="361" y="335"/>
                  </a:cxn>
                  <a:cxn ang="0">
                    <a:pos x="369" y="535"/>
                  </a:cxn>
                  <a:cxn ang="0">
                    <a:pos x="377" y="511"/>
                  </a:cxn>
                  <a:cxn ang="0">
                    <a:pos x="393" y="200"/>
                  </a:cxn>
                  <a:cxn ang="0">
                    <a:pos x="393" y="24"/>
                  </a:cxn>
                  <a:cxn ang="0">
                    <a:pos x="401" y="24"/>
                  </a:cxn>
                  <a:cxn ang="0">
                    <a:pos x="409" y="208"/>
                  </a:cxn>
                  <a:cxn ang="0">
                    <a:pos x="417" y="479"/>
                  </a:cxn>
                  <a:cxn ang="0">
                    <a:pos x="425" y="551"/>
                  </a:cxn>
                  <a:cxn ang="0">
                    <a:pos x="433" y="439"/>
                  </a:cxn>
                  <a:cxn ang="0">
                    <a:pos x="441" y="160"/>
                  </a:cxn>
                  <a:cxn ang="0">
                    <a:pos x="449" y="0"/>
                  </a:cxn>
                  <a:cxn ang="0">
                    <a:pos x="457" y="80"/>
                  </a:cxn>
                  <a:cxn ang="0">
                    <a:pos x="465" y="383"/>
                  </a:cxn>
                  <a:cxn ang="0">
                    <a:pos x="473" y="543"/>
                  </a:cxn>
                  <a:cxn ang="0">
                    <a:pos x="481" y="487"/>
                  </a:cxn>
                  <a:cxn ang="0">
                    <a:pos x="489" y="232"/>
                  </a:cxn>
                  <a:cxn ang="0">
                    <a:pos x="497" y="16"/>
                  </a:cxn>
                  <a:cxn ang="0">
                    <a:pos x="505" y="40"/>
                  </a:cxn>
                </a:cxnLst>
                <a:rect l="0" t="0" r="r" b="b"/>
                <a:pathLst>
                  <a:path w="505" h="551">
                    <a:moveTo>
                      <a:pt x="0" y="160"/>
                    </a:moveTo>
                    <a:lnTo>
                      <a:pt x="8" y="104"/>
                    </a:lnTo>
                    <a:lnTo>
                      <a:pt x="8" y="96"/>
                    </a:lnTo>
                    <a:lnTo>
                      <a:pt x="8" y="80"/>
                    </a:lnTo>
                    <a:lnTo>
                      <a:pt x="8" y="72"/>
                    </a:lnTo>
                    <a:lnTo>
                      <a:pt x="8" y="56"/>
                    </a:lnTo>
                    <a:lnTo>
                      <a:pt x="8" y="48"/>
                    </a:lnTo>
                    <a:lnTo>
                      <a:pt x="8" y="40"/>
                    </a:lnTo>
                    <a:lnTo>
                      <a:pt x="16" y="32"/>
                    </a:lnTo>
                    <a:lnTo>
                      <a:pt x="16" y="24"/>
                    </a:lnTo>
                    <a:lnTo>
                      <a:pt x="16" y="16"/>
                    </a:lnTo>
                    <a:lnTo>
                      <a:pt x="16" y="16"/>
                    </a:lnTo>
                    <a:lnTo>
                      <a:pt x="16" y="8"/>
                    </a:lnTo>
                    <a:lnTo>
                      <a:pt x="16" y="8"/>
                    </a:lnTo>
                    <a:lnTo>
                      <a:pt x="16" y="0"/>
                    </a:lnTo>
                    <a:lnTo>
                      <a:pt x="16" y="0"/>
                    </a:lnTo>
                    <a:lnTo>
                      <a:pt x="24" y="0"/>
                    </a:lnTo>
                    <a:lnTo>
                      <a:pt x="24" y="0"/>
                    </a:lnTo>
                    <a:lnTo>
                      <a:pt x="24" y="0"/>
                    </a:lnTo>
                    <a:lnTo>
                      <a:pt x="24" y="0"/>
                    </a:lnTo>
                    <a:lnTo>
                      <a:pt x="24" y="8"/>
                    </a:lnTo>
                    <a:lnTo>
                      <a:pt x="24" y="8"/>
                    </a:lnTo>
                    <a:lnTo>
                      <a:pt x="24" y="16"/>
                    </a:lnTo>
                    <a:lnTo>
                      <a:pt x="24" y="24"/>
                    </a:lnTo>
                    <a:lnTo>
                      <a:pt x="24" y="32"/>
                    </a:lnTo>
                    <a:lnTo>
                      <a:pt x="32" y="40"/>
                    </a:lnTo>
                    <a:lnTo>
                      <a:pt x="32" y="48"/>
                    </a:lnTo>
                    <a:lnTo>
                      <a:pt x="32" y="56"/>
                    </a:lnTo>
                    <a:lnTo>
                      <a:pt x="32" y="72"/>
                    </a:lnTo>
                    <a:lnTo>
                      <a:pt x="32" y="80"/>
                    </a:lnTo>
                    <a:lnTo>
                      <a:pt x="32" y="96"/>
                    </a:lnTo>
                    <a:lnTo>
                      <a:pt x="32" y="104"/>
                    </a:lnTo>
                    <a:lnTo>
                      <a:pt x="32" y="136"/>
                    </a:lnTo>
                    <a:lnTo>
                      <a:pt x="40" y="152"/>
                    </a:lnTo>
                    <a:lnTo>
                      <a:pt x="40" y="168"/>
                    </a:lnTo>
                    <a:lnTo>
                      <a:pt x="40" y="200"/>
                    </a:lnTo>
                    <a:lnTo>
                      <a:pt x="40" y="272"/>
                    </a:lnTo>
                    <a:lnTo>
                      <a:pt x="40" y="287"/>
                    </a:lnTo>
                    <a:lnTo>
                      <a:pt x="48" y="303"/>
                    </a:lnTo>
                    <a:lnTo>
                      <a:pt x="48" y="343"/>
                    </a:lnTo>
                    <a:lnTo>
                      <a:pt x="48" y="407"/>
                    </a:lnTo>
                    <a:lnTo>
                      <a:pt x="48" y="423"/>
                    </a:lnTo>
                    <a:lnTo>
                      <a:pt x="56" y="439"/>
                    </a:lnTo>
                    <a:lnTo>
                      <a:pt x="56" y="447"/>
                    </a:lnTo>
                    <a:lnTo>
                      <a:pt x="56" y="463"/>
                    </a:lnTo>
                    <a:lnTo>
                      <a:pt x="56" y="471"/>
                    </a:lnTo>
                    <a:lnTo>
                      <a:pt x="56" y="487"/>
                    </a:lnTo>
                    <a:lnTo>
                      <a:pt x="56" y="495"/>
                    </a:lnTo>
                    <a:lnTo>
                      <a:pt x="56" y="503"/>
                    </a:lnTo>
                    <a:lnTo>
                      <a:pt x="56" y="511"/>
                    </a:lnTo>
                    <a:lnTo>
                      <a:pt x="56" y="519"/>
                    </a:lnTo>
                    <a:lnTo>
                      <a:pt x="56" y="527"/>
                    </a:lnTo>
                    <a:lnTo>
                      <a:pt x="64" y="535"/>
                    </a:lnTo>
                    <a:lnTo>
                      <a:pt x="64" y="543"/>
                    </a:lnTo>
                    <a:lnTo>
                      <a:pt x="64" y="543"/>
                    </a:lnTo>
                    <a:lnTo>
                      <a:pt x="64" y="551"/>
                    </a:lnTo>
                    <a:lnTo>
                      <a:pt x="64" y="551"/>
                    </a:lnTo>
                    <a:lnTo>
                      <a:pt x="64" y="551"/>
                    </a:lnTo>
                    <a:lnTo>
                      <a:pt x="64" y="551"/>
                    </a:lnTo>
                    <a:lnTo>
                      <a:pt x="64" y="551"/>
                    </a:lnTo>
                    <a:lnTo>
                      <a:pt x="64" y="543"/>
                    </a:lnTo>
                    <a:lnTo>
                      <a:pt x="72" y="543"/>
                    </a:lnTo>
                    <a:lnTo>
                      <a:pt x="72" y="535"/>
                    </a:lnTo>
                    <a:lnTo>
                      <a:pt x="72" y="527"/>
                    </a:lnTo>
                    <a:lnTo>
                      <a:pt x="72" y="519"/>
                    </a:lnTo>
                    <a:lnTo>
                      <a:pt x="72" y="511"/>
                    </a:lnTo>
                    <a:lnTo>
                      <a:pt x="72" y="503"/>
                    </a:lnTo>
                    <a:lnTo>
                      <a:pt x="72" y="495"/>
                    </a:lnTo>
                    <a:lnTo>
                      <a:pt x="72" y="487"/>
                    </a:lnTo>
                    <a:lnTo>
                      <a:pt x="72" y="471"/>
                    </a:lnTo>
                    <a:lnTo>
                      <a:pt x="72" y="455"/>
                    </a:lnTo>
                    <a:lnTo>
                      <a:pt x="80" y="431"/>
                    </a:lnTo>
                    <a:lnTo>
                      <a:pt x="80" y="415"/>
                    </a:lnTo>
                    <a:lnTo>
                      <a:pt x="80" y="399"/>
                    </a:lnTo>
                    <a:lnTo>
                      <a:pt x="80" y="367"/>
                    </a:lnTo>
                    <a:lnTo>
                      <a:pt x="88" y="295"/>
                    </a:lnTo>
                    <a:lnTo>
                      <a:pt x="88" y="272"/>
                    </a:lnTo>
                    <a:lnTo>
                      <a:pt x="88" y="256"/>
                    </a:lnTo>
                    <a:lnTo>
                      <a:pt x="88" y="216"/>
                    </a:lnTo>
                    <a:lnTo>
                      <a:pt x="88" y="152"/>
                    </a:lnTo>
                    <a:lnTo>
                      <a:pt x="96" y="128"/>
                    </a:lnTo>
                    <a:lnTo>
                      <a:pt x="96" y="120"/>
                    </a:lnTo>
                    <a:lnTo>
                      <a:pt x="96" y="104"/>
                    </a:lnTo>
                    <a:lnTo>
                      <a:pt x="96" y="88"/>
                    </a:lnTo>
                    <a:lnTo>
                      <a:pt x="96" y="72"/>
                    </a:lnTo>
                    <a:lnTo>
                      <a:pt x="96" y="64"/>
                    </a:lnTo>
                    <a:lnTo>
                      <a:pt x="96" y="48"/>
                    </a:lnTo>
                    <a:lnTo>
                      <a:pt x="96" y="40"/>
                    </a:lnTo>
                    <a:lnTo>
                      <a:pt x="96" y="32"/>
                    </a:lnTo>
                    <a:lnTo>
                      <a:pt x="96" y="24"/>
                    </a:lnTo>
                    <a:lnTo>
                      <a:pt x="104" y="16"/>
                    </a:lnTo>
                    <a:lnTo>
                      <a:pt x="104" y="8"/>
                    </a:lnTo>
                    <a:lnTo>
                      <a:pt x="104" y="8"/>
                    </a:lnTo>
                    <a:lnTo>
                      <a:pt x="104" y="0"/>
                    </a:lnTo>
                    <a:lnTo>
                      <a:pt x="104" y="0"/>
                    </a:lnTo>
                    <a:lnTo>
                      <a:pt x="104" y="0"/>
                    </a:lnTo>
                    <a:lnTo>
                      <a:pt x="104" y="0"/>
                    </a:lnTo>
                    <a:lnTo>
                      <a:pt x="104" y="0"/>
                    </a:lnTo>
                    <a:lnTo>
                      <a:pt x="104" y="8"/>
                    </a:lnTo>
                    <a:lnTo>
                      <a:pt x="112" y="8"/>
                    </a:lnTo>
                    <a:lnTo>
                      <a:pt x="112" y="16"/>
                    </a:lnTo>
                    <a:lnTo>
                      <a:pt x="112" y="24"/>
                    </a:lnTo>
                    <a:lnTo>
                      <a:pt x="112" y="32"/>
                    </a:lnTo>
                    <a:lnTo>
                      <a:pt x="112" y="48"/>
                    </a:lnTo>
                    <a:lnTo>
                      <a:pt x="112" y="56"/>
                    </a:lnTo>
                    <a:lnTo>
                      <a:pt x="112" y="72"/>
                    </a:lnTo>
                    <a:lnTo>
                      <a:pt x="112" y="96"/>
                    </a:lnTo>
                    <a:lnTo>
                      <a:pt x="112" y="112"/>
                    </a:lnTo>
                    <a:lnTo>
                      <a:pt x="120" y="128"/>
                    </a:lnTo>
                    <a:lnTo>
                      <a:pt x="120" y="160"/>
                    </a:lnTo>
                    <a:lnTo>
                      <a:pt x="120" y="184"/>
                    </a:lnTo>
                    <a:lnTo>
                      <a:pt x="120" y="200"/>
                    </a:lnTo>
                    <a:lnTo>
                      <a:pt x="120" y="240"/>
                    </a:lnTo>
                    <a:lnTo>
                      <a:pt x="128" y="319"/>
                    </a:lnTo>
                    <a:lnTo>
                      <a:pt x="128" y="335"/>
                    </a:lnTo>
                    <a:lnTo>
                      <a:pt x="128" y="359"/>
                    </a:lnTo>
                    <a:lnTo>
                      <a:pt x="128" y="391"/>
                    </a:lnTo>
                    <a:lnTo>
                      <a:pt x="128" y="407"/>
                    </a:lnTo>
                    <a:lnTo>
                      <a:pt x="128" y="431"/>
                    </a:lnTo>
                    <a:lnTo>
                      <a:pt x="128" y="463"/>
                    </a:lnTo>
                    <a:lnTo>
                      <a:pt x="137" y="471"/>
                    </a:lnTo>
                    <a:lnTo>
                      <a:pt x="137" y="487"/>
                    </a:lnTo>
                    <a:lnTo>
                      <a:pt x="137" y="503"/>
                    </a:lnTo>
                    <a:lnTo>
                      <a:pt x="137" y="511"/>
                    </a:lnTo>
                    <a:lnTo>
                      <a:pt x="137" y="519"/>
                    </a:lnTo>
                    <a:lnTo>
                      <a:pt x="137" y="527"/>
                    </a:lnTo>
                    <a:lnTo>
                      <a:pt x="137" y="535"/>
                    </a:lnTo>
                    <a:lnTo>
                      <a:pt x="137" y="543"/>
                    </a:lnTo>
                    <a:lnTo>
                      <a:pt x="137" y="543"/>
                    </a:lnTo>
                    <a:lnTo>
                      <a:pt x="145" y="551"/>
                    </a:lnTo>
                    <a:lnTo>
                      <a:pt x="145" y="551"/>
                    </a:lnTo>
                    <a:lnTo>
                      <a:pt x="145" y="551"/>
                    </a:lnTo>
                    <a:lnTo>
                      <a:pt x="145" y="551"/>
                    </a:lnTo>
                    <a:lnTo>
                      <a:pt x="145" y="543"/>
                    </a:lnTo>
                    <a:lnTo>
                      <a:pt x="145" y="535"/>
                    </a:lnTo>
                    <a:lnTo>
                      <a:pt x="145" y="535"/>
                    </a:lnTo>
                    <a:lnTo>
                      <a:pt x="145" y="527"/>
                    </a:lnTo>
                    <a:lnTo>
                      <a:pt x="145" y="511"/>
                    </a:lnTo>
                    <a:lnTo>
                      <a:pt x="145" y="503"/>
                    </a:lnTo>
                    <a:lnTo>
                      <a:pt x="153" y="495"/>
                    </a:lnTo>
                    <a:lnTo>
                      <a:pt x="153" y="479"/>
                    </a:lnTo>
                    <a:lnTo>
                      <a:pt x="153" y="463"/>
                    </a:lnTo>
                    <a:lnTo>
                      <a:pt x="153" y="431"/>
                    </a:lnTo>
                    <a:lnTo>
                      <a:pt x="153" y="415"/>
                    </a:lnTo>
                    <a:lnTo>
                      <a:pt x="153" y="391"/>
                    </a:lnTo>
                    <a:lnTo>
                      <a:pt x="153" y="351"/>
                    </a:lnTo>
                    <a:lnTo>
                      <a:pt x="161" y="272"/>
                    </a:lnTo>
                    <a:lnTo>
                      <a:pt x="161" y="248"/>
                    </a:lnTo>
                    <a:lnTo>
                      <a:pt x="161" y="224"/>
                    </a:lnTo>
                    <a:lnTo>
                      <a:pt x="161" y="176"/>
                    </a:lnTo>
                    <a:lnTo>
                      <a:pt x="161" y="160"/>
                    </a:lnTo>
                    <a:lnTo>
                      <a:pt x="169" y="136"/>
                    </a:lnTo>
                    <a:lnTo>
                      <a:pt x="169" y="96"/>
                    </a:lnTo>
                    <a:lnTo>
                      <a:pt x="169" y="80"/>
                    </a:lnTo>
                    <a:lnTo>
                      <a:pt x="169" y="64"/>
                    </a:lnTo>
                    <a:lnTo>
                      <a:pt x="169" y="48"/>
                    </a:lnTo>
                    <a:lnTo>
                      <a:pt x="169" y="40"/>
                    </a:lnTo>
                    <a:lnTo>
                      <a:pt x="169" y="24"/>
                    </a:lnTo>
                    <a:lnTo>
                      <a:pt x="169" y="16"/>
                    </a:lnTo>
                    <a:lnTo>
                      <a:pt x="177" y="8"/>
                    </a:lnTo>
                    <a:lnTo>
                      <a:pt x="177" y="8"/>
                    </a:lnTo>
                    <a:lnTo>
                      <a:pt x="177" y="0"/>
                    </a:lnTo>
                    <a:lnTo>
                      <a:pt x="177" y="0"/>
                    </a:lnTo>
                    <a:lnTo>
                      <a:pt x="177" y="0"/>
                    </a:lnTo>
                    <a:lnTo>
                      <a:pt x="177" y="0"/>
                    </a:lnTo>
                    <a:lnTo>
                      <a:pt x="177" y="8"/>
                    </a:lnTo>
                    <a:lnTo>
                      <a:pt x="177" y="16"/>
                    </a:lnTo>
                    <a:lnTo>
                      <a:pt x="177" y="24"/>
                    </a:lnTo>
                    <a:lnTo>
                      <a:pt x="185" y="32"/>
                    </a:lnTo>
                    <a:lnTo>
                      <a:pt x="185" y="48"/>
                    </a:lnTo>
                    <a:lnTo>
                      <a:pt x="185" y="64"/>
                    </a:lnTo>
                    <a:lnTo>
                      <a:pt x="185" y="80"/>
                    </a:lnTo>
                    <a:lnTo>
                      <a:pt x="185" y="96"/>
                    </a:lnTo>
                    <a:lnTo>
                      <a:pt x="185" y="120"/>
                    </a:lnTo>
                    <a:lnTo>
                      <a:pt x="185" y="136"/>
                    </a:lnTo>
                    <a:lnTo>
                      <a:pt x="185" y="184"/>
                    </a:lnTo>
                    <a:lnTo>
                      <a:pt x="193" y="208"/>
                    </a:lnTo>
                    <a:lnTo>
                      <a:pt x="193" y="232"/>
                    </a:lnTo>
                    <a:lnTo>
                      <a:pt x="193" y="280"/>
                    </a:lnTo>
                    <a:lnTo>
                      <a:pt x="193" y="303"/>
                    </a:lnTo>
                    <a:lnTo>
                      <a:pt x="193" y="327"/>
                    </a:lnTo>
                    <a:lnTo>
                      <a:pt x="193" y="375"/>
                    </a:lnTo>
                    <a:lnTo>
                      <a:pt x="193" y="399"/>
                    </a:lnTo>
                    <a:lnTo>
                      <a:pt x="201" y="423"/>
                    </a:lnTo>
                    <a:lnTo>
                      <a:pt x="201" y="439"/>
                    </a:lnTo>
                    <a:lnTo>
                      <a:pt x="201" y="463"/>
                    </a:lnTo>
                    <a:lnTo>
                      <a:pt x="201" y="479"/>
                    </a:lnTo>
                    <a:lnTo>
                      <a:pt x="201" y="495"/>
                    </a:lnTo>
                    <a:lnTo>
                      <a:pt x="201" y="511"/>
                    </a:lnTo>
                    <a:lnTo>
                      <a:pt x="201" y="519"/>
                    </a:lnTo>
                    <a:lnTo>
                      <a:pt x="201" y="527"/>
                    </a:lnTo>
                    <a:lnTo>
                      <a:pt x="209" y="535"/>
                    </a:lnTo>
                    <a:lnTo>
                      <a:pt x="209" y="543"/>
                    </a:lnTo>
                    <a:lnTo>
                      <a:pt x="209" y="551"/>
                    </a:lnTo>
                    <a:lnTo>
                      <a:pt x="209" y="551"/>
                    </a:lnTo>
                    <a:lnTo>
                      <a:pt x="209" y="551"/>
                    </a:lnTo>
                    <a:lnTo>
                      <a:pt x="209" y="543"/>
                    </a:lnTo>
                    <a:lnTo>
                      <a:pt x="209" y="543"/>
                    </a:lnTo>
                    <a:lnTo>
                      <a:pt x="209" y="535"/>
                    </a:lnTo>
                    <a:lnTo>
                      <a:pt x="209" y="519"/>
                    </a:lnTo>
                    <a:lnTo>
                      <a:pt x="217" y="511"/>
                    </a:lnTo>
                    <a:lnTo>
                      <a:pt x="217" y="495"/>
                    </a:lnTo>
                    <a:lnTo>
                      <a:pt x="217" y="479"/>
                    </a:lnTo>
                    <a:lnTo>
                      <a:pt x="217" y="463"/>
                    </a:lnTo>
                    <a:lnTo>
                      <a:pt x="217" y="439"/>
                    </a:lnTo>
                    <a:lnTo>
                      <a:pt x="217" y="423"/>
                    </a:lnTo>
                    <a:lnTo>
                      <a:pt x="217" y="399"/>
                    </a:lnTo>
                    <a:lnTo>
                      <a:pt x="217" y="375"/>
                    </a:lnTo>
                    <a:lnTo>
                      <a:pt x="225" y="335"/>
                    </a:lnTo>
                    <a:lnTo>
                      <a:pt x="225" y="232"/>
                    </a:lnTo>
                    <a:lnTo>
                      <a:pt x="225" y="208"/>
                    </a:lnTo>
                    <a:lnTo>
                      <a:pt x="225" y="192"/>
                    </a:lnTo>
                    <a:lnTo>
                      <a:pt x="225" y="144"/>
                    </a:lnTo>
                    <a:lnTo>
                      <a:pt x="225" y="120"/>
                    </a:lnTo>
                    <a:lnTo>
                      <a:pt x="233" y="104"/>
                    </a:lnTo>
                    <a:lnTo>
                      <a:pt x="233" y="88"/>
                    </a:lnTo>
                    <a:lnTo>
                      <a:pt x="233" y="64"/>
                    </a:lnTo>
                    <a:lnTo>
                      <a:pt x="233" y="56"/>
                    </a:lnTo>
                    <a:lnTo>
                      <a:pt x="233" y="40"/>
                    </a:lnTo>
                    <a:lnTo>
                      <a:pt x="233" y="24"/>
                    </a:lnTo>
                    <a:lnTo>
                      <a:pt x="233" y="16"/>
                    </a:lnTo>
                    <a:lnTo>
                      <a:pt x="233" y="8"/>
                    </a:lnTo>
                    <a:lnTo>
                      <a:pt x="233" y="8"/>
                    </a:lnTo>
                    <a:lnTo>
                      <a:pt x="241" y="0"/>
                    </a:lnTo>
                    <a:lnTo>
                      <a:pt x="241" y="0"/>
                    </a:lnTo>
                    <a:lnTo>
                      <a:pt x="241" y="0"/>
                    </a:lnTo>
                    <a:lnTo>
                      <a:pt x="241" y="8"/>
                    </a:lnTo>
                    <a:lnTo>
                      <a:pt x="241" y="8"/>
                    </a:lnTo>
                    <a:lnTo>
                      <a:pt x="241" y="16"/>
                    </a:lnTo>
                    <a:lnTo>
                      <a:pt x="241" y="24"/>
                    </a:lnTo>
                    <a:lnTo>
                      <a:pt x="241" y="40"/>
                    </a:lnTo>
                    <a:lnTo>
                      <a:pt x="241" y="56"/>
                    </a:lnTo>
                    <a:lnTo>
                      <a:pt x="249" y="72"/>
                    </a:lnTo>
                    <a:lnTo>
                      <a:pt x="249" y="88"/>
                    </a:lnTo>
                    <a:lnTo>
                      <a:pt x="249" y="104"/>
                    </a:lnTo>
                    <a:lnTo>
                      <a:pt x="249" y="152"/>
                    </a:lnTo>
                    <a:lnTo>
                      <a:pt x="249" y="168"/>
                    </a:lnTo>
                    <a:lnTo>
                      <a:pt x="249" y="192"/>
                    </a:lnTo>
                    <a:lnTo>
                      <a:pt x="249" y="248"/>
                    </a:lnTo>
                    <a:lnTo>
                      <a:pt x="249" y="272"/>
                    </a:lnTo>
                    <a:lnTo>
                      <a:pt x="257" y="295"/>
                    </a:lnTo>
                    <a:lnTo>
                      <a:pt x="257" y="343"/>
                    </a:lnTo>
                    <a:lnTo>
                      <a:pt x="257" y="367"/>
                    </a:lnTo>
                    <a:lnTo>
                      <a:pt x="257" y="391"/>
                    </a:lnTo>
                    <a:lnTo>
                      <a:pt x="257" y="439"/>
                    </a:lnTo>
                    <a:lnTo>
                      <a:pt x="257" y="455"/>
                    </a:lnTo>
                    <a:lnTo>
                      <a:pt x="257" y="471"/>
                    </a:lnTo>
                    <a:lnTo>
                      <a:pt x="265" y="495"/>
                    </a:lnTo>
                    <a:lnTo>
                      <a:pt x="265" y="503"/>
                    </a:lnTo>
                    <a:lnTo>
                      <a:pt x="265" y="519"/>
                    </a:lnTo>
                    <a:lnTo>
                      <a:pt x="265" y="527"/>
                    </a:lnTo>
                    <a:lnTo>
                      <a:pt x="265" y="535"/>
                    </a:lnTo>
                    <a:lnTo>
                      <a:pt x="265" y="543"/>
                    </a:lnTo>
                    <a:lnTo>
                      <a:pt x="265" y="551"/>
                    </a:lnTo>
                    <a:lnTo>
                      <a:pt x="265" y="551"/>
                    </a:lnTo>
                    <a:lnTo>
                      <a:pt x="265" y="551"/>
                    </a:lnTo>
                    <a:lnTo>
                      <a:pt x="265" y="543"/>
                    </a:lnTo>
                    <a:lnTo>
                      <a:pt x="273" y="543"/>
                    </a:lnTo>
                    <a:lnTo>
                      <a:pt x="273" y="535"/>
                    </a:lnTo>
                    <a:lnTo>
                      <a:pt x="273" y="519"/>
                    </a:lnTo>
                    <a:lnTo>
                      <a:pt x="273" y="511"/>
                    </a:lnTo>
                    <a:lnTo>
                      <a:pt x="273" y="495"/>
                    </a:lnTo>
                    <a:lnTo>
                      <a:pt x="273" y="471"/>
                    </a:lnTo>
                    <a:lnTo>
                      <a:pt x="273" y="455"/>
                    </a:lnTo>
                    <a:lnTo>
                      <a:pt x="273" y="431"/>
                    </a:lnTo>
                    <a:lnTo>
                      <a:pt x="273" y="407"/>
                    </a:lnTo>
                    <a:lnTo>
                      <a:pt x="281" y="383"/>
                    </a:lnTo>
                    <a:lnTo>
                      <a:pt x="281" y="327"/>
                    </a:lnTo>
                    <a:lnTo>
                      <a:pt x="281" y="303"/>
                    </a:lnTo>
                    <a:lnTo>
                      <a:pt x="281" y="272"/>
                    </a:lnTo>
                    <a:lnTo>
                      <a:pt x="281" y="216"/>
                    </a:lnTo>
                    <a:lnTo>
                      <a:pt x="281" y="192"/>
                    </a:lnTo>
                    <a:lnTo>
                      <a:pt x="289" y="160"/>
                    </a:lnTo>
                    <a:lnTo>
                      <a:pt x="289" y="112"/>
                    </a:lnTo>
                    <a:lnTo>
                      <a:pt x="289" y="88"/>
                    </a:lnTo>
                    <a:lnTo>
                      <a:pt x="289" y="72"/>
                    </a:lnTo>
                    <a:lnTo>
                      <a:pt x="289" y="48"/>
                    </a:lnTo>
                    <a:lnTo>
                      <a:pt x="289" y="40"/>
                    </a:lnTo>
                    <a:lnTo>
                      <a:pt x="289" y="24"/>
                    </a:lnTo>
                    <a:lnTo>
                      <a:pt x="289" y="16"/>
                    </a:lnTo>
                    <a:lnTo>
                      <a:pt x="297" y="8"/>
                    </a:lnTo>
                    <a:lnTo>
                      <a:pt x="297" y="0"/>
                    </a:lnTo>
                    <a:lnTo>
                      <a:pt x="297" y="0"/>
                    </a:lnTo>
                    <a:lnTo>
                      <a:pt x="297" y="0"/>
                    </a:lnTo>
                    <a:lnTo>
                      <a:pt x="297" y="8"/>
                    </a:lnTo>
                    <a:lnTo>
                      <a:pt x="297" y="16"/>
                    </a:lnTo>
                    <a:lnTo>
                      <a:pt x="297" y="24"/>
                    </a:lnTo>
                    <a:lnTo>
                      <a:pt x="297" y="40"/>
                    </a:lnTo>
                    <a:lnTo>
                      <a:pt x="297" y="56"/>
                    </a:lnTo>
                    <a:lnTo>
                      <a:pt x="305" y="72"/>
                    </a:lnTo>
                    <a:lnTo>
                      <a:pt x="305" y="96"/>
                    </a:lnTo>
                    <a:lnTo>
                      <a:pt x="305" y="112"/>
                    </a:lnTo>
                    <a:lnTo>
                      <a:pt x="305" y="168"/>
                    </a:lnTo>
                    <a:lnTo>
                      <a:pt x="305" y="192"/>
                    </a:lnTo>
                    <a:lnTo>
                      <a:pt x="305" y="224"/>
                    </a:lnTo>
                    <a:lnTo>
                      <a:pt x="305" y="280"/>
                    </a:lnTo>
                    <a:lnTo>
                      <a:pt x="313" y="311"/>
                    </a:lnTo>
                    <a:lnTo>
                      <a:pt x="313" y="335"/>
                    </a:lnTo>
                    <a:lnTo>
                      <a:pt x="313" y="367"/>
                    </a:lnTo>
                    <a:lnTo>
                      <a:pt x="313" y="391"/>
                    </a:lnTo>
                    <a:lnTo>
                      <a:pt x="313" y="423"/>
                    </a:lnTo>
                    <a:lnTo>
                      <a:pt x="313" y="447"/>
                    </a:lnTo>
                    <a:lnTo>
                      <a:pt x="313" y="463"/>
                    </a:lnTo>
                    <a:lnTo>
                      <a:pt x="313" y="487"/>
                    </a:lnTo>
                    <a:lnTo>
                      <a:pt x="321" y="503"/>
                    </a:lnTo>
                    <a:lnTo>
                      <a:pt x="321" y="519"/>
                    </a:lnTo>
                    <a:lnTo>
                      <a:pt x="321" y="535"/>
                    </a:lnTo>
                    <a:lnTo>
                      <a:pt x="321" y="543"/>
                    </a:lnTo>
                    <a:lnTo>
                      <a:pt x="321" y="543"/>
                    </a:lnTo>
                    <a:lnTo>
                      <a:pt x="321" y="551"/>
                    </a:lnTo>
                    <a:lnTo>
                      <a:pt x="321" y="551"/>
                    </a:lnTo>
                    <a:lnTo>
                      <a:pt x="321" y="543"/>
                    </a:lnTo>
                    <a:lnTo>
                      <a:pt x="321" y="543"/>
                    </a:lnTo>
                    <a:lnTo>
                      <a:pt x="329" y="527"/>
                    </a:lnTo>
                    <a:lnTo>
                      <a:pt x="329" y="519"/>
                    </a:lnTo>
                    <a:lnTo>
                      <a:pt x="329" y="503"/>
                    </a:lnTo>
                    <a:lnTo>
                      <a:pt x="329" y="487"/>
                    </a:lnTo>
                    <a:lnTo>
                      <a:pt x="329" y="463"/>
                    </a:lnTo>
                    <a:lnTo>
                      <a:pt x="329" y="439"/>
                    </a:lnTo>
                    <a:lnTo>
                      <a:pt x="329" y="415"/>
                    </a:lnTo>
                    <a:lnTo>
                      <a:pt x="329" y="391"/>
                    </a:lnTo>
                    <a:lnTo>
                      <a:pt x="329" y="359"/>
                    </a:lnTo>
                    <a:lnTo>
                      <a:pt x="337" y="303"/>
                    </a:lnTo>
                    <a:lnTo>
                      <a:pt x="337" y="272"/>
                    </a:lnTo>
                    <a:lnTo>
                      <a:pt x="337" y="248"/>
                    </a:lnTo>
                    <a:lnTo>
                      <a:pt x="337" y="184"/>
                    </a:lnTo>
                    <a:lnTo>
                      <a:pt x="337" y="160"/>
                    </a:lnTo>
                    <a:lnTo>
                      <a:pt x="337" y="136"/>
                    </a:lnTo>
                    <a:lnTo>
                      <a:pt x="337" y="112"/>
                    </a:lnTo>
                    <a:lnTo>
                      <a:pt x="345" y="88"/>
                    </a:lnTo>
                    <a:lnTo>
                      <a:pt x="345" y="64"/>
                    </a:lnTo>
                    <a:lnTo>
                      <a:pt x="345" y="48"/>
                    </a:lnTo>
                    <a:lnTo>
                      <a:pt x="345" y="32"/>
                    </a:lnTo>
                    <a:lnTo>
                      <a:pt x="345" y="16"/>
                    </a:lnTo>
                    <a:lnTo>
                      <a:pt x="345" y="8"/>
                    </a:lnTo>
                    <a:lnTo>
                      <a:pt x="345" y="0"/>
                    </a:lnTo>
                    <a:lnTo>
                      <a:pt x="345" y="0"/>
                    </a:lnTo>
                    <a:lnTo>
                      <a:pt x="353" y="0"/>
                    </a:lnTo>
                    <a:lnTo>
                      <a:pt x="353" y="0"/>
                    </a:lnTo>
                    <a:lnTo>
                      <a:pt x="353" y="8"/>
                    </a:lnTo>
                    <a:lnTo>
                      <a:pt x="353" y="16"/>
                    </a:lnTo>
                    <a:lnTo>
                      <a:pt x="353" y="32"/>
                    </a:lnTo>
                    <a:lnTo>
                      <a:pt x="353" y="48"/>
                    </a:lnTo>
                    <a:lnTo>
                      <a:pt x="353" y="64"/>
                    </a:lnTo>
                    <a:lnTo>
                      <a:pt x="353" y="88"/>
                    </a:lnTo>
                    <a:lnTo>
                      <a:pt x="353" y="112"/>
                    </a:lnTo>
                    <a:lnTo>
                      <a:pt x="361" y="136"/>
                    </a:lnTo>
                    <a:lnTo>
                      <a:pt x="361" y="160"/>
                    </a:lnTo>
                    <a:lnTo>
                      <a:pt x="361" y="216"/>
                    </a:lnTo>
                    <a:lnTo>
                      <a:pt x="361" y="248"/>
                    </a:lnTo>
                    <a:lnTo>
                      <a:pt x="361" y="280"/>
                    </a:lnTo>
                    <a:lnTo>
                      <a:pt x="361" y="335"/>
                    </a:lnTo>
                    <a:lnTo>
                      <a:pt x="361" y="367"/>
                    </a:lnTo>
                    <a:lnTo>
                      <a:pt x="369" y="391"/>
                    </a:lnTo>
                    <a:lnTo>
                      <a:pt x="369" y="447"/>
                    </a:lnTo>
                    <a:lnTo>
                      <a:pt x="369" y="471"/>
                    </a:lnTo>
                    <a:lnTo>
                      <a:pt x="369" y="487"/>
                    </a:lnTo>
                    <a:lnTo>
                      <a:pt x="369" y="503"/>
                    </a:lnTo>
                    <a:lnTo>
                      <a:pt x="369" y="519"/>
                    </a:lnTo>
                    <a:lnTo>
                      <a:pt x="369" y="535"/>
                    </a:lnTo>
                    <a:lnTo>
                      <a:pt x="369" y="543"/>
                    </a:lnTo>
                    <a:lnTo>
                      <a:pt x="377" y="551"/>
                    </a:lnTo>
                    <a:lnTo>
                      <a:pt x="377" y="551"/>
                    </a:lnTo>
                    <a:lnTo>
                      <a:pt x="377" y="551"/>
                    </a:lnTo>
                    <a:lnTo>
                      <a:pt x="377" y="543"/>
                    </a:lnTo>
                    <a:lnTo>
                      <a:pt x="377" y="535"/>
                    </a:lnTo>
                    <a:lnTo>
                      <a:pt x="377" y="527"/>
                    </a:lnTo>
                    <a:lnTo>
                      <a:pt x="377" y="511"/>
                    </a:lnTo>
                    <a:lnTo>
                      <a:pt x="377" y="495"/>
                    </a:lnTo>
                    <a:lnTo>
                      <a:pt x="377" y="479"/>
                    </a:lnTo>
                    <a:lnTo>
                      <a:pt x="385" y="455"/>
                    </a:lnTo>
                    <a:lnTo>
                      <a:pt x="385" y="431"/>
                    </a:lnTo>
                    <a:lnTo>
                      <a:pt x="385" y="399"/>
                    </a:lnTo>
                    <a:lnTo>
                      <a:pt x="385" y="343"/>
                    </a:lnTo>
                    <a:lnTo>
                      <a:pt x="385" y="224"/>
                    </a:lnTo>
                    <a:lnTo>
                      <a:pt x="393" y="200"/>
                    </a:lnTo>
                    <a:lnTo>
                      <a:pt x="393" y="168"/>
                    </a:lnTo>
                    <a:lnTo>
                      <a:pt x="393" y="144"/>
                    </a:lnTo>
                    <a:lnTo>
                      <a:pt x="393" y="120"/>
                    </a:lnTo>
                    <a:lnTo>
                      <a:pt x="393" y="96"/>
                    </a:lnTo>
                    <a:lnTo>
                      <a:pt x="393" y="72"/>
                    </a:lnTo>
                    <a:lnTo>
                      <a:pt x="393" y="56"/>
                    </a:lnTo>
                    <a:lnTo>
                      <a:pt x="393" y="40"/>
                    </a:lnTo>
                    <a:lnTo>
                      <a:pt x="393" y="24"/>
                    </a:lnTo>
                    <a:lnTo>
                      <a:pt x="401" y="16"/>
                    </a:lnTo>
                    <a:lnTo>
                      <a:pt x="401" y="8"/>
                    </a:lnTo>
                    <a:lnTo>
                      <a:pt x="401" y="0"/>
                    </a:lnTo>
                    <a:lnTo>
                      <a:pt x="401" y="0"/>
                    </a:lnTo>
                    <a:lnTo>
                      <a:pt x="401" y="0"/>
                    </a:lnTo>
                    <a:lnTo>
                      <a:pt x="401" y="8"/>
                    </a:lnTo>
                    <a:lnTo>
                      <a:pt x="401" y="8"/>
                    </a:lnTo>
                    <a:lnTo>
                      <a:pt x="401" y="24"/>
                    </a:lnTo>
                    <a:lnTo>
                      <a:pt x="401" y="32"/>
                    </a:lnTo>
                    <a:lnTo>
                      <a:pt x="401" y="48"/>
                    </a:lnTo>
                    <a:lnTo>
                      <a:pt x="409" y="64"/>
                    </a:lnTo>
                    <a:lnTo>
                      <a:pt x="409" y="88"/>
                    </a:lnTo>
                    <a:lnTo>
                      <a:pt x="409" y="104"/>
                    </a:lnTo>
                    <a:lnTo>
                      <a:pt x="409" y="160"/>
                    </a:lnTo>
                    <a:lnTo>
                      <a:pt x="409" y="184"/>
                    </a:lnTo>
                    <a:lnTo>
                      <a:pt x="409" y="208"/>
                    </a:lnTo>
                    <a:lnTo>
                      <a:pt x="409" y="272"/>
                    </a:lnTo>
                    <a:lnTo>
                      <a:pt x="417" y="295"/>
                    </a:lnTo>
                    <a:lnTo>
                      <a:pt x="417" y="327"/>
                    </a:lnTo>
                    <a:lnTo>
                      <a:pt x="417" y="383"/>
                    </a:lnTo>
                    <a:lnTo>
                      <a:pt x="417" y="407"/>
                    </a:lnTo>
                    <a:lnTo>
                      <a:pt x="417" y="431"/>
                    </a:lnTo>
                    <a:lnTo>
                      <a:pt x="417" y="455"/>
                    </a:lnTo>
                    <a:lnTo>
                      <a:pt x="417" y="479"/>
                    </a:lnTo>
                    <a:lnTo>
                      <a:pt x="417" y="495"/>
                    </a:lnTo>
                    <a:lnTo>
                      <a:pt x="417" y="511"/>
                    </a:lnTo>
                    <a:lnTo>
                      <a:pt x="425" y="527"/>
                    </a:lnTo>
                    <a:lnTo>
                      <a:pt x="425" y="535"/>
                    </a:lnTo>
                    <a:lnTo>
                      <a:pt x="425" y="543"/>
                    </a:lnTo>
                    <a:lnTo>
                      <a:pt x="425" y="551"/>
                    </a:lnTo>
                    <a:lnTo>
                      <a:pt x="425" y="551"/>
                    </a:lnTo>
                    <a:lnTo>
                      <a:pt x="425" y="551"/>
                    </a:lnTo>
                    <a:lnTo>
                      <a:pt x="425" y="543"/>
                    </a:lnTo>
                    <a:lnTo>
                      <a:pt x="425" y="535"/>
                    </a:lnTo>
                    <a:lnTo>
                      <a:pt x="425" y="527"/>
                    </a:lnTo>
                    <a:lnTo>
                      <a:pt x="433" y="511"/>
                    </a:lnTo>
                    <a:lnTo>
                      <a:pt x="433" y="495"/>
                    </a:lnTo>
                    <a:lnTo>
                      <a:pt x="433" y="479"/>
                    </a:lnTo>
                    <a:lnTo>
                      <a:pt x="433" y="463"/>
                    </a:lnTo>
                    <a:lnTo>
                      <a:pt x="433" y="439"/>
                    </a:lnTo>
                    <a:lnTo>
                      <a:pt x="433" y="415"/>
                    </a:lnTo>
                    <a:lnTo>
                      <a:pt x="433" y="383"/>
                    </a:lnTo>
                    <a:lnTo>
                      <a:pt x="433" y="335"/>
                    </a:lnTo>
                    <a:lnTo>
                      <a:pt x="433" y="303"/>
                    </a:lnTo>
                    <a:lnTo>
                      <a:pt x="441" y="272"/>
                    </a:lnTo>
                    <a:lnTo>
                      <a:pt x="441" y="216"/>
                    </a:lnTo>
                    <a:lnTo>
                      <a:pt x="441" y="184"/>
                    </a:lnTo>
                    <a:lnTo>
                      <a:pt x="441" y="160"/>
                    </a:lnTo>
                    <a:lnTo>
                      <a:pt x="441" y="112"/>
                    </a:lnTo>
                    <a:lnTo>
                      <a:pt x="441" y="88"/>
                    </a:lnTo>
                    <a:lnTo>
                      <a:pt x="441" y="64"/>
                    </a:lnTo>
                    <a:lnTo>
                      <a:pt x="449" y="48"/>
                    </a:lnTo>
                    <a:lnTo>
                      <a:pt x="449" y="32"/>
                    </a:lnTo>
                    <a:lnTo>
                      <a:pt x="449" y="16"/>
                    </a:lnTo>
                    <a:lnTo>
                      <a:pt x="449" y="8"/>
                    </a:lnTo>
                    <a:lnTo>
                      <a:pt x="449" y="0"/>
                    </a:lnTo>
                    <a:lnTo>
                      <a:pt x="449" y="0"/>
                    </a:lnTo>
                    <a:lnTo>
                      <a:pt x="449" y="0"/>
                    </a:lnTo>
                    <a:lnTo>
                      <a:pt x="449" y="8"/>
                    </a:lnTo>
                    <a:lnTo>
                      <a:pt x="449" y="16"/>
                    </a:lnTo>
                    <a:lnTo>
                      <a:pt x="457" y="24"/>
                    </a:lnTo>
                    <a:lnTo>
                      <a:pt x="457" y="40"/>
                    </a:lnTo>
                    <a:lnTo>
                      <a:pt x="457" y="64"/>
                    </a:lnTo>
                    <a:lnTo>
                      <a:pt x="457" y="80"/>
                    </a:lnTo>
                    <a:lnTo>
                      <a:pt x="457" y="112"/>
                    </a:lnTo>
                    <a:lnTo>
                      <a:pt x="457" y="136"/>
                    </a:lnTo>
                    <a:lnTo>
                      <a:pt x="457" y="160"/>
                    </a:lnTo>
                    <a:lnTo>
                      <a:pt x="465" y="224"/>
                    </a:lnTo>
                    <a:lnTo>
                      <a:pt x="465" y="256"/>
                    </a:lnTo>
                    <a:lnTo>
                      <a:pt x="465" y="287"/>
                    </a:lnTo>
                    <a:lnTo>
                      <a:pt x="465" y="351"/>
                    </a:lnTo>
                    <a:lnTo>
                      <a:pt x="465" y="383"/>
                    </a:lnTo>
                    <a:lnTo>
                      <a:pt x="465" y="407"/>
                    </a:lnTo>
                    <a:lnTo>
                      <a:pt x="465" y="431"/>
                    </a:lnTo>
                    <a:lnTo>
                      <a:pt x="465" y="463"/>
                    </a:lnTo>
                    <a:lnTo>
                      <a:pt x="473" y="479"/>
                    </a:lnTo>
                    <a:lnTo>
                      <a:pt x="473" y="503"/>
                    </a:lnTo>
                    <a:lnTo>
                      <a:pt x="473" y="519"/>
                    </a:lnTo>
                    <a:lnTo>
                      <a:pt x="473" y="535"/>
                    </a:lnTo>
                    <a:lnTo>
                      <a:pt x="473" y="543"/>
                    </a:lnTo>
                    <a:lnTo>
                      <a:pt x="473" y="551"/>
                    </a:lnTo>
                    <a:lnTo>
                      <a:pt x="473" y="551"/>
                    </a:lnTo>
                    <a:lnTo>
                      <a:pt x="473" y="551"/>
                    </a:lnTo>
                    <a:lnTo>
                      <a:pt x="473" y="543"/>
                    </a:lnTo>
                    <a:lnTo>
                      <a:pt x="481" y="535"/>
                    </a:lnTo>
                    <a:lnTo>
                      <a:pt x="481" y="527"/>
                    </a:lnTo>
                    <a:lnTo>
                      <a:pt x="481" y="511"/>
                    </a:lnTo>
                    <a:lnTo>
                      <a:pt x="481" y="487"/>
                    </a:lnTo>
                    <a:lnTo>
                      <a:pt x="481" y="471"/>
                    </a:lnTo>
                    <a:lnTo>
                      <a:pt x="481" y="447"/>
                    </a:lnTo>
                    <a:lnTo>
                      <a:pt x="481" y="415"/>
                    </a:lnTo>
                    <a:lnTo>
                      <a:pt x="481" y="391"/>
                    </a:lnTo>
                    <a:lnTo>
                      <a:pt x="481" y="359"/>
                    </a:lnTo>
                    <a:lnTo>
                      <a:pt x="489" y="295"/>
                    </a:lnTo>
                    <a:lnTo>
                      <a:pt x="489" y="264"/>
                    </a:lnTo>
                    <a:lnTo>
                      <a:pt x="489" y="232"/>
                    </a:lnTo>
                    <a:lnTo>
                      <a:pt x="489" y="176"/>
                    </a:lnTo>
                    <a:lnTo>
                      <a:pt x="489" y="144"/>
                    </a:lnTo>
                    <a:lnTo>
                      <a:pt x="489" y="120"/>
                    </a:lnTo>
                    <a:lnTo>
                      <a:pt x="489" y="96"/>
                    </a:lnTo>
                    <a:lnTo>
                      <a:pt x="497" y="72"/>
                    </a:lnTo>
                    <a:lnTo>
                      <a:pt x="497" y="48"/>
                    </a:lnTo>
                    <a:lnTo>
                      <a:pt x="497" y="32"/>
                    </a:lnTo>
                    <a:lnTo>
                      <a:pt x="497" y="16"/>
                    </a:lnTo>
                    <a:lnTo>
                      <a:pt x="497" y="8"/>
                    </a:lnTo>
                    <a:lnTo>
                      <a:pt x="497" y="0"/>
                    </a:lnTo>
                    <a:lnTo>
                      <a:pt x="497" y="0"/>
                    </a:lnTo>
                    <a:lnTo>
                      <a:pt x="497" y="0"/>
                    </a:lnTo>
                    <a:lnTo>
                      <a:pt x="505" y="8"/>
                    </a:lnTo>
                    <a:lnTo>
                      <a:pt x="505" y="16"/>
                    </a:lnTo>
                    <a:lnTo>
                      <a:pt x="505" y="24"/>
                    </a:lnTo>
                    <a:lnTo>
                      <a:pt x="505" y="40"/>
                    </a:lnTo>
                    <a:lnTo>
                      <a:pt x="505" y="56"/>
                    </a:lnTo>
                    <a:lnTo>
                      <a:pt x="505" y="72"/>
                    </a:lnTo>
                    <a:lnTo>
                      <a:pt x="505" y="96"/>
                    </a:lnTo>
                    <a:lnTo>
                      <a:pt x="505" y="112"/>
                    </a:lnTo>
                  </a:path>
                </a:pathLst>
              </a:custGeom>
              <a:noFill/>
              <a:ln w="12700">
                <a:solidFill>
                  <a:srgbClr val="44F4FF"/>
                </a:solidFill>
                <a:prstDash val="solid"/>
                <a:round/>
                <a:headEnd/>
                <a:tailEnd/>
              </a:ln>
            </p:spPr>
            <p:txBody>
              <a:bodyPr/>
              <a:lstStyle/>
              <a:p>
                <a:endParaRPr lang="es-ES"/>
              </a:p>
            </p:txBody>
          </p:sp>
          <p:sp>
            <p:nvSpPr>
              <p:cNvPr id="60476" name="Freeform 60"/>
              <p:cNvSpPr>
                <a:spLocks/>
              </p:cNvSpPr>
              <p:nvPr/>
            </p:nvSpPr>
            <p:spPr bwMode="auto">
              <a:xfrm>
                <a:off x="3737" y="1173"/>
                <a:ext cx="512" cy="551"/>
              </a:xfrm>
              <a:custGeom>
                <a:avLst/>
                <a:gdLst/>
                <a:ahLst/>
                <a:cxnLst>
                  <a:cxn ang="0">
                    <a:pos x="8" y="423"/>
                  </a:cxn>
                  <a:cxn ang="0">
                    <a:pos x="16" y="551"/>
                  </a:cxn>
                  <a:cxn ang="0">
                    <a:pos x="24" y="479"/>
                  </a:cxn>
                  <a:cxn ang="0">
                    <a:pos x="32" y="216"/>
                  </a:cxn>
                  <a:cxn ang="0">
                    <a:pos x="40" y="16"/>
                  </a:cxn>
                  <a:cxn ang="0">
                    <a:pos x="48" y="32"/>
                  </a:cxn>
                  <a:cxn ang="0">
                    <a:pos x="56" y="319"/>
                  </a:cxn>
                  <a:cxn ang="0">
                    <a:pos x="64" y="511"/>
                  </a:cxn>
                  <a:cxn ang="0">
                    <a:pos x="72" y="543"/>
                  </a:cxn>
                  <a:cxn ang="0">
                    <a:pos x="80" y="399"/>
                  </a:cxn>
                  <a:cxn ang="0">
                    <a:pos x="88" y="128"/>
                  </a:cxn>
                  <a:cxn ang="0">
                    <a:pos x="96" y="8"/>
                  </a:cxn>
                  <a:cxn ang="0">
                    <a:pos x="104" y="48"/>
                  </a:cxn>
                  <a:cxn ang="0">
                    <a:pos x="112" y="303"/>
                  </a:cxn>
                  <a:cxn ang="0">
                    <a:pos x="120" y="519"/>
                  </a:cxn>
                  <a:cxn ang="0">
                    <a:pos x="128" y="527"/>
                  </a:cxn>
                  <a:cxn ang="0">
                    <a:pos x="128" y="359"/>
                  </a:cxn>
                  <a:cxn ang="0">
                    <a:pos x="144" y="80"/>
                  </a:cxn>
                  <a:cxn ang="0">
                    <a:pos x="144" y="0"/>
                  </a:cxn>
                  <a:cxn ang="0">
                    <a:pos x="152" y="104"/>
                  </a:cxn>
                  <a:cxn ang="0">
                    <a:pos x="168" y="423"/>
                  </a:cxn>
                  <a:cxn ang="0">
                    <a:pos x="176" y="543"/>
                  </a:cxn>
                  <a:cxn ang="0">
                    <a:pos x="176" y="511"/>
                  </a:cxn>
                  <a:cxn ang="0">
                    <a:pos x="192" y="240"/>
                  </a:cxn>
                  <a:cxn ang="0">
                    <a:pos x="200" y="64"/>
                  </a:cxn>
                  <a:cxn ang="0">
                    <a:pos x="200" y="0"/>
                  </a:cxn>
                  <a:cxn ang="0">
                    <a:pos x="208" y="88"/>
                  </a:cxn>
                  <a:cxn ang="0">
                    <a:pos x="224" y="399"/>
                  </a:cxn>
                  <a:cxn ang="0">
                    <a:pos x="232" y="535"/>
                  </a:cxn>
                  <a:cxn ang="0">
                    <a:pos x="232" y="519"/>
                  </a:cxn>
                  <a:cxn ang="0">
                    <a:pos x="248" y="264"/>
                  </a:cxn>
                  <a:cxn ang="0">
                    <a:pos x="256" y="48"/>
                  </a:cxn>
                  <a:cxn ang="0">
                    <a:pos x="264" y="0"/>
                  </a:cxn>
                  <a:cxn ang="0">
                    <a:pos x="272" y="128"/>
                  </a:cxn>
                  <a:cxn ang="0">
                    <a:pos x="280" y="359"/>
                  </a:cxn>
                  <a:cxn ang="0">
                    <a:pos x="288" y="511"/>
                  </a:cxn>
                  <a:cxn ang="0">
                    <a:pos x="296" y="551"/>
                  </a:cxn>
                  <a:cxn ang="0">
                    <a:pos x="304" y="471"/>
                  </a:cxn>
                  <a:cxn ang="0">
                    <a:pos x="312" y="208"/>
                  </a:cxn>
                  <a:cxn ang="0">
                    <a:pos x="320" y="48"/>
                  </a:cxn>
                  <a:cxn ang="0">
                    <a:pos x="328" y="0"/>
                  </a:cxn>
                  <a:cxn ang="0">
                    <a:pos x="336" y="48"/>
                  </a:cxn>
                  <a:cxn ang="0">
                    <a:pos x="344" y="256"/>
                  </a:cxn>
                  <a:cxn ang="0">
                    <a:pos x="352" y="439"/>
                  </a:cxn>
                  <a:cxn ang="0">
                    <a:pos x="360" y="535"/>
                  </a:cxn>
                  <a:cxn ang="0">
                    <a:pos x="368" y="543"/>
                  </a:cxn>
                  <a:cxn ang="0">
                    <a:pos x="376" y="463"/>
                  </a:cxn>
                  <a:cxn ang="0">
                    <a:pos x="384" y="248"/>
                  </a:cxn>
                  <a:cxn ang="0">
                    <a:pos x="392" y="72"/>
                  </a:cxn>
                  <a:cxn ang="0">
                    <a:pos x="400" y="8"/>
                  </a:cxn>
                  <a:cxn ang="0">
                    <a:pos x="408" y="16"/>
                  </a:cxn>
                  <a:cxn ang="0">
                    <a:pos x="416" y="112"/>
                  </a:cxn>
                  <a:cxn ang="0">
                    <a:pos x="432" y="335"/>
                  </a:cxn>
                  <a:cxn ang="0">
                    <a:pos x="440" y="479"/>
                  </a:cxn>
                  <a:cxn ang="0">
                    <a:pos x="448" y="543"/>
                  </a:cxn>
                  <a:cxn ang="0">
                    <a:pos x="448" y="543"/>
                  </a:cxn>
                  <a:cxn ang="0">
                    <a:pos x="456" y="487"/>
                  </a:cxn>
                  <a:cxn ang="0">
                    <a:pos x="472" y="319"/>
                  </a:cxn>
                  <a:cxn ang="0">
                    <a:pos x="480" y="112"/>
                  </a:cxn>
                  <a:cxn ang="0">
                    <a:pos x="496" y="24"/>
                  </a:cxn>
                  <a:cxn ang="0">
                    <a:pos x="496" y="0"/>
                  </a:cxn>
                  <a:cxn ang="0">
                    <a:pos x="504" y="16"/>
                  </a:cxn>
                </a:cxnLst>
                <a:rect l="0" t="0" r="r" b="b"/>
                <a:pathLst>
                  <a:path w="512" h="551">
                    <a:moveTo>
                      <a:pt x="0" y="112"/>
                    </a:moveTo>
                    <a:lnTo>
                      <a:pt x="0" y="144"/>
                    </a:lnTo>
                    <a:lnTo>
                      <a:pt x="0" y="168"/>
                    </a:lnTo>
                    <a:lnTo>
                      <a:pt x="8" y="192"/>
                    </a:lnTo>
                    <a:lnTo>
                      <a:pt x="8" y="256"/>
                    </a:lnTo>
                    <a:lnTo>
                      <a:pt x="8" y="367"/>
                    </a:lnTo>
                    <a:lnTo>
                      <a:pt x="8" y="399"/>
                    </a:lnTo>
                    <a:lnTo>
                      <a:pt x="8" y="423"/>
                    </a:lnTo>
                    <a:lnTo>
                      <a:pt x="16" y="447"/>
                    </a:lnTo>
                    <a:lnTo>
                      <a:pt x="16" y="471"/>
                    </a:lnTo>
                    <a:lnTo>
                      <a:pt x="16" y="487"/>
                    </a:lnTo>
                    <a:lnTo>
                      <a:pt x="16" y="503"/>
                    </a:lnTo>
                    <a:lnTo>
                      <a:pt x="16" y="519"/>
                    </a:lnTo>
                    <a:lnTo>
                      <a:pt x="16" y="535"/>
                    </a:lnTo>
                    <a:lnTo>
                      <a:pt x="16" y="543"/>
                    </a:lnTo>
                    <a:lnTo>
                      <a:pt x="16" y="551"/>
                    </a:lnTo>
                    <a:lnTo>
                      <a:pt x="16" y="551"/>
                    </a:lnTo>
                    <a:lnTo>
                      <a:pt x="24" y="551"/>
                    </a:lnTo>
                    <a:lnTo>
                      <a:pt x="24" y="543"/>
                    </a:lnTo>
                    <a:lnTo>
                      <a:pt x="24" y="535"/>
                    </a:lnTo>
                    <a:lnTo>
                      <a:pt x="24" y="527"/>
                    </a:lnTo>
                    <a:lnTo>
                      <a:pt x="24" y="511"/>
                    </a:lnTo>
                    <a:lnTo>
                      <a:pt x="24" y="495"/>
                    </a:lnTo>
                    <a:lnTo>
                      <a:pt x="24" y="479"/>
                    </a:lnTo>
                    <a:lnTo>
                      <a:pt x="24" y="463"/>
                    </a:lnTo>
                    <a:lnTo>
                      <a:pt x="24" y="439"/>
                    </a:lnTo>
                    <a:lnTo>
                      <a:pt x="24" y="415"/>
                    </a:lnTo>
                    <a:lnTo>
                      <a:pt x="32" y="383"/>
                    </a:lnTo>
                    <a:lnTo>
                      <a:pt x="32" y="327"/>
                    </a:lnTo>
                    <a:lnTo>
                      <a:pt x="32" y="303"/>
                    </a:lnTo>
                    <a:lnTo>
                      <a:pt x="32" y="272"/>
                    </a:lnTo>
                    <a:lnTo>
                      <a:pt x="32" y="216"/>
                    </a:lnTo>
                    <a:lnTo>
                      <a:pt x="32" y="184"/>
                    </a:lnTo>
                    <a:lnTo>
                      <a:pt x="32" y="160"/>
                    </a:lnTo>
                    <a:lnTo>
                      <a:pt x="40" y="104"/>
                    </a:lnTo>
                    <a:lnTo>
                      <a:pt x="40" y="80"/>
                    </a:lnTo>
                    <a:lnTo>
                      <a:pt x="40" y="64"/>
                    </a:lnTo>
                    <a:lnTo>
                      <a:pt x="40" y="48"/>
                    </a:lnTo>
                    <a:lnTo>
                      <a:pt x="40" y="32"/>
                    </a:lnTo>
                    <a:lnTo>
                      <a:pt x="40" y="16"/>
                    </a:lnTo>
                    <a:lnTo>
                      <a:pt x="40" y="8"/>
                    </a:lnTo>
                    <a:lnTo>
                      <a:pt x="40" y="0"/>
                    </a:lnTo>
                    <a:lnTo>
                      <a:pt x="40" y="0"/>
                    </a:lnTo>
                    <a:lnTo>
                      <a:pt x="48" y="0"/>
                    </a:lnTo>
                    <a:lnTo>
                      <a:pt x="48" y="0"/>
                    </a:lnTo>
                    <a:lnTo>
                      <a:pt x="48" y="8"/>
                    </a:lnTo>
                    <a:lnTo>
                      <a:pt x="48" y="16"/>
                    </a:lnTo>
                    <a:lnTo>
                      <a:pt x="48" y="32"/>
                    </a:lnTo>
                    <a:lnTo>
                      <a:pt x="48" y="48"/>
                    </a:lnTo>
                    <a:lnTo>
                      <a:pt x="48" y="64"/>
                    </a:lnTo>
                    <a:lnTo>
                      <a:pt x="48" y="80"/>
                    </a:lnTo>
                    <a:lnTo>
                      <a:pt x="48" y="104"/>
                    </a:lnTo>
                    <a:lnTo>
                      <a:pt x="56" y="128"/>
                    </a:lnTo>
                    <a:lnTo>
                      <a:pt x="56" y="184"/>
                    </a:lnTo>
                    <a:lnTo>
                      <a:pt x="56" y="295"/>
                    </a:lnTo>
                    <a:lnTo>
                      <a:pt x="56" y="319"/>
                    </a:lnTo>
                    <a:lnTo>
                      <a:pt x="56" y="351"/>
                    </a:lnTo>
                    <a:lnTo>
                      <a:pt x="56" y="375"/>
                    </a:lnTo>
                    <a:lnTo>
                      <a:pt x="64" y="407"/>
                    </a:lnTo>
                    <a:lnTo>
                      <a:pt x="64" y="431"/>
                    </a:lnTo>
                    <a:lnTo>
                      <a:pt x="64" y="447"/>
                    </a:lnTo>
                    <a:lnTo>
                      <a:pt x="64" y="471"/>
                    </a:lnTo>
                    <a:lnTo>
                      <a:pt x="64" y="487"/>
                    </a:lnTo>
                    <a:lnTo>
                      <a:pt x="64" y="511"/>
                    </a:lnTo>
                    <a:lnTo>
                      <a:pt x="64" y="519"/>
                    </a:lnTo>
                    <a:lnTo>
                      <a:pt x="64" y="535"/>
                    </a:lnTo>
                    <a:lnTo>
                      <a:pt x="64" y="543"/>
                    </a:lnTo>
                    <a:lnTo>
                      <a:pt x="72" y="551"/>
                    </a:lnTo>
                    <a:lnTo>
                      <a:pt x="72" y="551"/>
                    </a:lnTo>
                    <a:lnTo>
                      <a:pt x="72" y="551"/>
                    </a:lnTo>
                    <a:lnTo>
                      <a:pt x="72" y="543"/>
                    </a:lnTo>
                    <a:lnTo>
                      <a:pt x="72" y="543"/>
                    </a:lnTo>
                    <a:lnTo>
                      <a:pt x="72" y="535"/>
                    </a:lnTo>
                    <a:lnTo>
                      <a:pt x="72" y="519"/>
                    </a:lnTo>
                    <a:lnTo>
                      <a:pt x="72" y="503"/>
                    </a:lnTo>
                    <a:lnTo>
                      <a:pt x="72" y="487"/>
                    </a:lnTo>
                    <a:lnTo>
                      <a:pt x="72" y="471"/>
                    </a:lnTo>
                    <a:lnTo>
                      <a:pt x="80" y="447"/>
                    </a:lnTo>
                    <a:lnTo>
                      <a:pt x="80" y="423"/>
                    </a:lnTo>
                    <a:lnTo>
                      <a:pt x="80" y="399"/>
                    </a:lnTo>
                    <a:lnTo>
                      <a:pt x="80" y="375"/>
                    </a:lnTo>
                    <a:lnTo>
                      <a:pt x="80" y="319"/>
                    </a:lnTo>
                    <a:lnTo>
                      <a:pt x="80" y="295"/>
                    </a:lnTo>
                    <a:lnTo>
                      <a:pt x="80" y="264"/>
                    </a:lnTo>
                    <a:lnTo>
                      <a:pt x="88" y="208"/>
                    </a:lnTo>
                    <a:lnTo>
                      <a:pt x="88" y="184"/>
                    </a:lnTo>
                    <a:lnTo>
                      <a:pt x="88" y="152"/>
                    </a:lnTo>
                    <a:lnTo>
                      <a:pt x="88" y="128"/>
                    </a:lnTo>
                    <a:lnTo>
                      <a:pt x="88" y="104"/>
                    </a:lnTo>
                    <a:lnTo>
                      <a:pt x="88" y="88"/>
                    </a:lnTo>
                    <a:lnTo>
                      <a:pt x="88" y="64"/>
                    </a:lnTo>
                    <a:lnTo>
                      <a:pt x="88" y="48"/>
                    </a:lnTo>
                    <a:lnTo>
                      <a:pt x="88" y="32"/>
                    </a:lnTo>
                    <a:lnTo>
                      <a:pt x="88" y="24"/>
                    </a:lnTo>
                    <a:lnTo>
                      <a:pt x="96" y="8"/>
                    </a:lnTo>
                    <a:lnTo>
                      <a:pt x="96" y="8"/>
                    </a:lnTo>
                    <a:lnTo>
                      <a:pt x="96" y="0"/>
                    </a:lnTo>
                    <a:lnTo>
                      <a:pt x="96" y="0"/>
                    </a:lnTo>
                    <a:lnTo>
                      <a:pt x="96" y="0"/>
                    </a:lnTo>
                    <a:lnTo>
                      <a:pt x="96" y="8"/>
                    </a:lnTo>
                    <a:lnTo>
                      <a:pt x="96" y="16"/>
                    </a:lnTo>
                    <a:lnTo>
                      <a:pt x="96" y="24"/>
                    </a:lnTo>
                    <a:lnTo>
                      <a:pt x="96" y="40"/>
                    </a:lnTo>
                    <a:lnTo>
                      <a:pt x="104" y="48"/>
                    </a:lnTo>
                    <a:lnTo>
                      <a:pt x="104" y="72"/>
                    </a:lnTo>
                    <a:lnTo>
                      <a:pt x="104" y="88"/>
                    </a:lnTo>
                    <a:lnTo>
                      <a:pt x="104" y="112"/>
                    </a:lnTo>
                    <a:lnTo>
                      <a:pt x="104" y="160"/>
                    </a:lnTo>
                    <a:lnTo>
                      <a:pt x="104" y="184"/>
                    </a:lnTo>
                    <a:lnTo>
                      <a:pt x="104" y="216"/>
                    </a:lnTo>
                    <a:lnTo>
                      <a:pt x="104" y="280"/>
                    </a:lnTo>
                    <a:lnTo>
                      <a:pt x="112" y="303"/>
                    </a:lnTo>
                    <a:lnTo>
                      <a:pt x="112" y="335"/>
                    </a:lnTo>
                    <a:lnTo>
                      <a:pt x="112" y="391"/>
                    </a:lnTo>
                    <a:lnTo>
                      <a:pt x="112" y="423"/>
                    </a:lnTo>
                    <a:lnTo>
                      <a:pt x="112" y="447"/>
                    </a:lnTo>
                    <a:lnTo>
                      <a:pt x="112" y="463"/>
                    </a:lnTo>
                    <a:lnTo>
                      <a:pt x="112" y="487"/>
                    </a:lnTo>
                    <a:lnTo>
                      <a:pt x="120" y="503"/>
                    </a:lnTo>
                    <a:lnTo>
                      <a:pt x="120" y="519"/>
                    </a:lnTo>
                    <a:lnTo>
                      <a:pt x="120" y="535"/>
                    </a:lnTo>
                    <a:lnTo>
                      <a:pt x="120" y="543"/>
                    </a:lnTo>
                    <a:lnTo>
                      <a:pt x="120" y="551"/>
                    </a:lnTo>
                    <a:lnTo>
                      <a:pt x="120" y="551"/>
                    </a:lnTo>
                    <a:lnTo>
                      <a:pt x="120" y="551"/>
                    </a:lnTo>
                    <a:lnTo>
                      <a:pt x="120" y="543"/>
                    </a:lnTo>
                    <a:lnTo>
                      <a:pt x="120" y="535"/>
                    </a:lnTo>
                    <a:lnTo>
                      <a:pt x="128" y="527"/>
                    </a:lnTo>
                    <a:lnTo>
                      <a:pt x="128" y="511"/>
                    </a:lnTo>
                    <a:lnTo>
                      <a:pt x="128" y="495"/>
                    </a:lnTo>
                    <a:lnTo>
                      <a:pt x="128" y="479"/>
                    </a:lnTo>
                    <a:lnTo>
                      <a:pt x="128" y="455"/>
                    </a:lnTo>
                    <a:lnTo>
                      <a:pt x="128" y="439"/>
                    </a:lnTo>
                    <a:lnTo>
                      <a:pt x="128" y="407"/>
                    </a:lnTo>
                    <a:lnTo>
                      <a:pt x="128" y="383"/>
                    </a:lnTo>
                    <a:lnTo>
                      <a:pt x="128" y="359"/>
                    </a:lnTo>
                    <a:lnTo>
                      <a:pt x="136" y="295"/>
                    </a:lnTo>
                    <a:lnTo>
                      <a:pt x="136" y="272"/>
                    </a:lnTo>
                    <a:lnTo>
                      <a:pt x="136" y="240"/>
                    </a:lnTo>
                    <a:lnTo>
                      <a:pt x="136" y="184"/>
                    </a:lnTo>
                    <a:lnTo>
                      <a:pt x="136" y="152"/>
                    </a:lnTo>
                    <a:lnTo>
                      <a:pt x="136" y="128"/>
                    </a:lnTo>
                    <a:lnTo>
                      <a:pt x="136" y="104"/>
                    </a:lnTo>
                    <a:lnTo>
                      <a:pt x="144" y="80"/>
                    </a:lnTo>
                    <a:lnTo>
                      <a:pt x="144" y="64"/>
                    </a:lnTo>
                    <a:lnTo>
                      <a:pt x="144" y="48"/>
                    </a:lnTo>
                    <a:lnTo>
                      <a:pt x="144" y="32"/>
                    </a:lnTo>
                    <a:lnTo>
                      <a:pt x="144" y="16"/>
                    </a:lnTo>
                    <a:lnTo>
                      <a:pt x="144" y="8"/>
                    </a:lnTo>
                    <a:lnTo>
                      <a:pt x="144" y="0"/>
                    </a:lnTo>
                    <a:lnTo>
                      <a:pt x="144" y="0"/>
                    </a:lnTo>
                    <a:lnTo>
                      <a:pt x="144" y="0"/>
                    </a:lnTo>
                    <a:lnTo>
                      <a:pt x="152" y="0"/>
                    </a:lnTo>
                    <a:lnTo>
                      <a:pt x="152" y="8"/>
                    </a:lnTo>
                    <a:lnTo>
                      <a:pt x="152" y="16"/>
                    </a:lnTo>
                    <a:lnTo>
                      <a:pt x="152" y="32"/>
                    </a:lnTo>
                    <a:lnTo>
                      <a:pt x="152" y="48"/>
                    </a:lnTo>
                    <a:lnTo>
                      <a:pt x="152" y="64"/>
                    </a:lnTo>
                    <a:lnTo>
                      <a:pt x="152" y="80"/>
                    </a:lnTo>
                    <a:lnTo>
                      <a:pt x="152" y="104"/>
                    </a:lnTo>
                    <a:lnTo>
                      <a:pt x="152" y="128"/>
                    </a:lnTo>
                    <a:lnTo>
                      <a:pt x="160" y="152"/>
                    </a:lnTo>
                    <a:lnTo>
                      <a:pt x="160" y="208"/>
                    </a:lnTo>
                    <a:lnTo>
                      <a:pt x="160" y="327"/>
                    </a:lnTo>
                    <a:lnTo>
                      <a:pt x="160" y="351"/>
                    </a:lnTo>
                    <a:lnTo>
                      <a:pt x="160" y="375"/>
                    </a:lnTo>
                    <a:lnTo>
                      <a:pt x="168" y="399"/>
                    </a:lnTo>
                    <a:lnTo>
                      <a:pt x="168" y="423"/>
                    </a:lnTo>
                    <a:lnTo>
                      <a:pt x="168" y="447"/>
                    </a:lnTo>
                    <a:lnTo>
                      <a:pt x="168" y="463"/>
                    </a:lnTo>
                    <a:lnTo>
                      <a:pt x="168" y="487"/>
                    </a:lnTo>
                    <a:lnTo>
                      <a:pt x="168" y="503"/>
                    </a:lnTo>
                    <a:lnTo>
                      <a:pt x="168" y="511"/>
                    </a:lnTo>
                    <a:lnTo>
                      <a:pt x="168" y="527"/>
                    </a:lnTo>
                    <a:lnTo>
                      <a:pt x="168" y="535"/>
                    </a:lnTo>
                    <a:lnTo>
                      <a:pt x="176" y="543"/>
                    </a:lnTo>
                    <a:lnTo>
                      <a:pt x="176" y="551"/>
                    </a:lnTo>
                    <a:lnTo>
                      <a:pt x="176" y="551"/>
                    </a:lnTo>
                    <a:lnTo>
                      <a:pt x="176" y="551"/>
                    </a:lnTo>
                    <a:lnTo>
                      <a:pt x="176" y="543"/>
                    </a:lnTo>
                    <a:lnTo>
                      <a:pt x="176" y="543"/>
                    </a:lnTo>
                    <a:lnTo>
                      <a:pt x="176" y="535"/>
                    </a:lnTo>
                    <a:lnTo>
                      <a:pt x="176" y="519"/>
                    </a:lnTo>
                    <a:lnTo>
                      <a:pt x="176" y="511"/>
                    </a:lnTo>
                    <a:lnTo>
                      <a:pt x="184" y="495"/>
                    </a:lnTo>
                    <a:lnTo>
                      <a:pt x="184" y="479"/>
                    </a:lnTo>
                    <a:lnTo>
                      <a:pt x="184" y="455"/>
                    </a:lnTo>
                    <a:lnTo>
                      <a:pt x="184" y="439"/>
                    </a:lnTo>
                    <a:lnTo>
                      <a:pt x="184" y="415"/>
                    </a:lnTo>
                    <a:lnTo>
                      <a:pt x="184" y="391"/>
                    </a:lnTo>
                    <a:lnTo>
                      <a:pt x="184" y="343"/>
                    </a:lnTo>
                    <a:lnTo>
                      <a:pt x="192" y="240"/>
                    </a:lnTo>
                    <a:lnTo>
                      <a:pt x="192" y="216"/>
                    </a:lnTo>
                    <a:lnTo>
                      <a:pt x="192" y="192"/>
                    </a:lnTo>
                    <a:lnTo>
                      <a:pt x="192" y="168"/>
                    </a:lnTo>
                    <a:lnTo>
                      <a:pt x="192" y="144"/>
                    </a:lnTo>
                    <a:lnTo>
                      <a:pt x="192" y="120"/>
                    </a:lnTo>
                    <a:lnTo>
                      <a:pt x="192" y="96"/>
                    </a:lnTo>
                    <a:lnTo>
                      <a:pt x="192" y="80"/>
                    </a:lnTo>
                    <a:lnTo>
                      <a:pt x="200" y="64"/>
                    </a:lnTo>
                    <a:lnTo>
                      <a:pt x="200" y="48"/>
                    </a:lnTo>
                    <a:lnTo>
                      <a:pt x="200" y="32"/>
                    </a:lnTo>
                    <a:lnTo>
                      <a:pt x="200" y="24"/>
                    </a:lnTo>
                    <a:lnTo>
                      <a:pt x="200" y="16"/>
                    </a:lnTo>
                    <a:lnTo>
                      <a:pt x="200" y="8"/>
                    </a:lnTo>
                    <a:lnTo>
                      <a:pt x="200" y="0"/>
                    </a:lnTo>
                    <a:lnTo>
                      <a:pt x="200" y="0"/>
                    </a:lnTo>
                    <a:lnTo>
                      <a:pt x="200" y="0"/>
                    </a:lnTo>
                    <a:lnTo>
                      <a:pt x="200" y="0"/>
                    </a:lnTo>
                    <a:lnTo>
                      <a:pt x="208" y="8"/>
                    </a:lnTo>
                    <a:lnTo>
                      <a:pt x="208" y="16"/>
                    </a:lnTo>
                    <a:lnTo>
                      <a:pt x="208" y="24"/>
                    </a:lnTo>
                    <a:lnTo>
                      <a:pt x="208" y="40"/>
                    </a:lnTo>
                    <a:lnTo>
                      <a:pt x="208" y="48"/>
                    </a:lnTo>
                    <a:lnTo>
                      <a:pt x="208" y="64"/>
                    </a:lnTo>
                    <a:lnTo>
                      <a:pt x="208" y="88"/>
                    </a:lnTo>
                    <a:lnTo>
                      <a:pt x="208" y="104"/>
                    </a:lnTo>
                    <a:lnTo>
                      <a:pt x="208" y="128"/>
                    </a:lnTo>
                    <a:lnTo>
                      <a:pt x="216" y="168"/>
                    </a:lnTo>
                    <a:lnTo>
                      <a:pt x="216" y="272"/>
                    </a:lnTo>
                    <a:lnTo>
                      <a:pt x="216" y="295"/>
                    </a:lnTo>
                    <a:lnTo>
                      <a:pt x="216" y="319"/>
                    </a:lnTo>
                    <a:lnTo>
                      <a:pt x="224" y="375"/>
                    </a:lnTo>
                    <a:lnTo>
                      <a:pt x="224" y="399"/>
                    </a:lnTo>
                    <a:lnTo>
                      <a:pt x="224" y="423"/>
                    </a:lnTo>
                    <a:lnTo>
                      <a:pt x="224" y="447"/>
                    </a:lnTo>
                    <a:lnTo>
                      <a:pt x="224" y="463"/>
                    </a:lnTo>
                    <a:lnTo>
                      <a:pt x="224" y="487"/>
                    </a:lnTo>
                    <a:lnTo>
                      <a:pt x="224" y="503"/>
                    </a:lnTo>
                    <a:lnTo>
                      <a:pt x="224" y="519"/>
                    </a:lnTo>
                    <a:lnTo>
                      <a:pt x="224" y="527"/>
                    </a:lnTo>
                    <a:lnTo>
                      <a:pt x="232" y="535"/>
                    </a:lnTo>
                    <a:lnTo>
                      <a:pt x="232" y="543"/>
                    </a:lnTo>
                    <a:lnTo>
                      <a:pt x="232" y="551"/>
                    </a:lnTo>
                    <a:lnTo>
                      <a:pt x="232" y="551"/>
                    </a:lnTo>
                    <a:lnTo>
                      <a:pt x="232" y="551"/>
                    </a:lnTo>
                    <a:lnTo>
                      <a:pt x="232" y="543"/>
                    </a:lnTo>
                    <a:lnTo>
                      <a:pt x="232" y="543"/>
                    </a:lnTo>
                    <a:lnTo>
                      <a:pt x="232" y="535"/>
                    </a:lnTo>
                    <a:lnTo>
                      <a:pt x="232" y="519"/>
                    </a:lnTo>
                    <a:lnTo>
                      <a:pt x="240" y="511"/>
                    </a:lnTo>
                    <a:lnTo>
                      <a:pt x="240" y="495"/>
                    </a:lnTo>
                    <a:lnTo>
                      <a:pt x="240" y="471"/>
                    </a:lnTo>
                    <a:lnTo>
                      <a:pt x="240" y="455"/>
                    </a:lnTo>
                    <a:lnTo>
                      <a:pt x="240" y="431"/>
                    </a:lnTo>
                    <a:lnTo>
                      <a:pt x="240" y="391"/>
                    </a:lnTo>
                    <a:lnTo>
                      <a:pt x="248" y="287"/>
                    </a:lnTo>
                    <a:lnTo>
                      <a:pt x="248" y="264"/>
                    </a:lnTo>
                    <a:lnTo>
                      <a:pt x="248" y="232"/>
                    </a:lnTo>
                    <a:lnTo>
                      <a:pt x="248" y="184"/>
                    </a:lnTo>
                    <a:lnTo>
                      <a:pt x="248" y="160"/>
                    </a:lnTo>
                    <a:lnTo>
                      <a:pt x="248" y="136"/>
                    </a:lnTo>
                    <a:lnTo>
                      <a:pt x="256" y="96"/>
                    </a:lnTo>
                    <a:lnTo>
                      <a:pt x="256" y="80"/>
                    </a:lnTo>
                    <a:lnTo>
                      <a:pt x="256" y="56"/>
                    </a:lnTo>
                    <a:lnTo>
                      <a:pt x="256" y="48"/>
                    </a:lnTo>
                    <a:lnTo>
                      <a:pt x="256" y="32"/>
                    </a:lnTo>
                    <a:lnTo>
                      <a:pt x="256" y="24"/>
                    </a:lnTo>
                    <a:lnTo>
                      <a:pt x="256" y="8"/>
                    </a:lnTo>
                    <a:lnTo>
                      <a:pt x="256" y="8"/>
                    </a:lnTo>
                    <a:lnTo>
                      <a:pt x="264" y="0"/>
                    </a:lnTo>
                    <a:lnTo>
                      <a:pt x="264" y="0"/>
                    </a:lnTo>
                    <a:lnTo>
                      <a:pt x="264" y="0"/>
                    </a:lnTo>
                    <a:lnTo>
                      <a:pt x="264" y="0"/>
                    </a:lnTo>
                    <a:lnTo>
                      <a:pt x="264" y="8"/>
                    </a:lnTo>
                    <a:lnTo>
                      <a:pt x="264" y="16"/>
                    </a:lnTo>
                    <a:lnTo>
                      <a:pt x="264" y="24"/>
                    </a:lnTo>
                    <a:lnTo>
                      <a:pt x="264" y="40"/>
                    </a:lnTo>
                    <a:lnTo>
                      <a:pt x="264" y="56"/>
                    </a:lnTo>
                    <a:lnTo>
                      <a:pt x="272" y="72"/>
                    </a:lnTo>
                    <a:lnTo>
                      <a:pt x="272" y="88"/>
                    </a:lnTo>
                    <a:lnTo>
                      <a:pt x="272" y="128"/>
                    </a:lnTo>
                    <a:lnTo>
                      <a:pt x="272" y="144"/>
                    </a:lnTo>
                    <a:lnTo>
                      <a:pt x="272" y="168"/>
                    </a:lnTo>
                    <a:lnTo>
                      <a:pt x="272" y="216"/>
                    </a:lnTo>
                    <a:lnTo>
                      <a:pt x="280" y="240"/>
                    </a:lnTo>
                    <a:lnTo>
                      <a:pt x="280" y="264"/>
                    </a:lnTo>
                    <a:lnTo>
                      <a:pt x="280" y="311"/>
                    </a:lnTo>
                    <a:lnTo>
                      <a:pt x="280" y="335"/>
                    </a:lnTo>
                    <a:lnTo>
                      <a:pt x="280" y="359"/>
                    </a:lnTo>
                    <a:lnTo>
                      <a:pt x="280" y="399"/>
                    </a:lnTo>
                    <a:lnTo>
                      <a:pt x="280" y="415"/>
                    </a:lnTo>
                    <a:lnTo>
                      <a:pt x="280" y="439"/>
                    </a:lnTo>
                    <a:lnTo>
                      <a:pt x="288" y="455"/>
                    </a:lnTo>
                    <a:lnTo>
                      <a:pt x="288" y="471"/>
                    </a:lnTo>
                    <a:lnTo>
                      <a:pt x="288" y="487"/>
                    </a:lnTo>
                    <a:lnTo>
                      <a:pt x="288" y="503"/>
                    </a:lnTo>
                    <a:lnTo>
                      <a:pt x="288" y="511"/>
                    </a:lnTo>
                    <a:lnTo>
                      <a:pt x="288" y="527"/>
                    </a:lnTo>
                    <a:lnTo>
                      <a:pt x="288" y="535"/>
                    </a:lnTo>
                    <a:lnTo>
                      <a:pt x="288" y="543"/>
                    </a:lnTo>
                    <a:lnTo>
                      <a:pt x="288" y="543"/>
                    </a:lnTo>
                    <a:lnTo>
                      <a:pt x="296" y="551"/>
                    </a:lnTo>
                    <a:lnTo>
                      <a:pt x="296" y="551"/>
                    </a:lnTo>
                    <a:lnTo>
                      <a:pt x="296" y="551"/>
                    </a:lnTo>
                    <a:lnTo>
                      <a:pt x="296" y="551"/>
                    </a:lnTo>
                    <a:lnTo>
                      <a:pt x="296" y="543"/>
                    </a:lnTo>
                    <a:lnTo>
                      <a:pt x="296" y="535"/>
                    </a:lnTo>
                    <a:lnTo>
                      <a:pt x="296" y="527"/>
                    </a:lnTo>
                    <a:lnTo>
                      <a:pt x="296" y="519"/>
                    </a:lnTo>
                    <a:lnTo>
                      <a:pt x="296" y="511"/>
                    </a:lnTo>
                    <a:lnTo>
                      <a:pt x="304" y="495"/>
                    </a:lnTo>
                    <a:lnTo>
                      <a:pt x="304" y="487"/>
                    </a:lnTo>
                    <a:lnTo>
                      <a:pt x="304" y="471"/>
                    </a:lnTo>
                    <a:lnTo>
                      <a:pt x="304" y="455"/>
                    </a:lnTo>
                    <a:lnTo>
                      <a:pt x="304" y="431"/>
                    </a:lnTo>
                    <a:lnTo>
                      <a:pt x="304" y="415"/>
                    </a:lnTo>
                    <a:lnTo>
                      <a:pt x="304" y="375"/>
                    </a:lnTo>
                    <a:lnTo>
                      <a:pt x="312" y="295"/>
                    </a:lnTo>
                    <a:lnTo>
                      <a:pt x="312" y="272"/>
                    </a:lnTo>
                    <a:lnTo>
                      <a:pt x="312" y="248"/>
                    </a:lnTo>
                    <a:lnTo>
                      <a:pt x="312" y="208"/>
                    </a:lnTo>
                    <a:lnTo>
                      <a:pt x="312" y="184"/>
                    </a:lnTo>
                    <a:lnTo>
                      <a:pt x="312" y="168"/>
                    </a:lnTo>
                    <a:lnTo>
                      <a:pt x="320" y="128"/>
                    </a:lnTo>
                    <a:lnTo>
                      <a:pt x="320" y="112"/>
                    </a:lnTo>
                    <a:lnTo>
                      <a:pt x="320" y="88"/>
                    </a:lnTo>
                    <a:lnTo>
                      <a:pt x="320" y="80"/>
                    </a:lnTo>
                    <a:lnTo>
                      <a:pt x="320" y="64"/>
                    </a:lnTo>
                    <a:lnTo>
                      <a:pt x="320" y="48"/>
                    </a:lnTo>
                    <a:lnTo>
                      <a:pt x="320" y="40"/>
                    </a:lnTo>
                    <a:lnTo>
                      <a:pt x="320" y="24"/>
                    </a:lnTo>
                    <a:lnTo>
                      <a:pt x="320" y="16"/>
                    </a:lnTo>
                    <a:lnTo>
                      <a:pt x="320" y="8"/>
                    </a:lnTo>
                    <a:lnTo>
                      <a:pt x="328" y="8"/>
                    </a:lnTo>
                    <a:lnTo>
                      <a:pt x="328" y="0"/>
                    </a:lnTo>
                    <a:lnTo>
                      <a:pt x="328" y="0"/>
                    </a:lnTo>
                    <a:lnTo>
                      <a:pt x="328" y="0"/>
                    </a:lnTo>
                    <a:lnTo>
                      <a:pt x="328" y="0"/>
                    </a:lnTo>
                    <a:lnTo>
                      <a:pt x="328" y="0"/>
                    </a:lnTo>
                    <a:lnTo>
                      <a:pt x="328" y="8"/>
                    </a:lnTo>
                    <a:lnTo>
                      <a:pt x="328" y="16"/>
                    </a:lnTo>
                    <a:lnTo>
                      <a:pt x="328" y="24"/>
                    </a:lnTo>
                    <a:lnTo>
                      <a:pt x="336" y="32"/>
                    </a:lnTo>
                    <a:lnTo>
                      <a:pt x="336" y="40"/>
                    </a:lnTo>
                    <a:lnTo>
                      <a:pt x="336" y="48"/>
                    </a:lnTo>
                    <a:lnTo>
                      <a:pt x="336" y="64"/>
                    </a:lnTo>
                    <a:lnTo>
                      <a:pt x="336" y="72"/>
                    </a:lnTo>
                    <a:lnTo>
                      <a:pt x="336" y="88"/>
                    </a:lnTo>
                    <a:lnTo>
                      <a:pt x="336" y="104"/>
                    </a:lnTo>
                    <a:lnTo>
                      <a:pt x="336" y="120"/>
                    </a:lnTo>
                    <a:lnTo>
                      <a:pt x="344" y="160"/>
                    </a:lnTo>
                    <a:lnTo>
                      <a:pt x="344" y="232"/>
                    </a:lnTo>
                    <a:lnTo>
                      <a:pt x="344" y="256"/>
                    </a:lnTo>
                    <a:lnTo>
                      <a:pt x="344" y="272"/>
                    </a:lnTo>
                    <a:lnTo>
                      <a:pt x="344" y="311"/>
                    </a:lnTo>
                    <a:lnTo>
                      <a:pt x="344" y="335"/>
                    </a:lnTo>
                    <a:lnTo>
                      <a:pt x="352" y="351"/>
                    </a:lnTo>
                    <a:lnTo>
                      <a:pt x="352" y="391"/>
                    </a:lnTo>
                    <a:lnTo>
                      <a:pt x="352" y="407"/>
                    </a:lnTo>
                    <a:lnTo>
                      <a:pt x="352" y="423"/>
                    </a:lnTo>
                    <a:lnTo>
                      <a:pt x="352" y="439"/>
                    </a:lnTo>
                    <a:lnTo>
                      <a:pt x="352" y="455"/>
                    </a:lnTo>
                    <a:lnTo>
                      <a:pt x="352" y="471"/>
                    </a:lnTo>
                    <a:lnTo>
                      <a:pt x="352" y="479"/>
                    </a:lnTo>
                    <a:lnTo>
                      <a:pt x="360" y="495"/>
                    </a:lnTo>
                    <a:lnTo>
                      <a:pt x="360" y="503"/>
                    </a:lnTo>
                    <a:lnTo>
                      <a:pt x="360" y="519"/>
                    </a:lnTo>
                    <a:lnTo>
                      <a:pt x="360" y="527"/>
                    </a:lnTo>
                    <a:lnTo>
                      <a:pt x="360" y="535"/>
                    </a:lnTo>
                    <a:lnTo>
                      <a:pt x="360" y="535"/>
                    </a:lnTo>
                    <a:lnTo>
                      <a:pt x="360" y="543"/>
                    </a:lnTo>
                    <a:lnTo>
                      <a:pt x="360" y="543"/>
                    </a:lnTo>
                    <a:lnTo>
                      <a:pt x="360" y="551"/>
                    </a:lnTo>
                    <a:lnTo>
                      <a:pt x="360" y="551"/>
                    </a:lnTo>
                    <a:lnTo>
                      <a:pt x="368" y="551"/>
                    </a:lnTo>
                    <a:lnTo>
                      <a:pt x="368" y="551"/>
                    </a:lnTo>
                    <a:lnTo>
                      <a:pt x="368" y="543"/>
                    </a:lnTo>
                    <a:lnTo>
                      <a:pt x="368" y="543"/>
                    </a:lnTo>
                    <a:lnTo>
                      <a:pt x="368" y="535"/>
                    </a:lnTo>
                    <a:lnTo>
                      <a:pt x="368" y="527"/>
                    </a:lnTo>
                    <a:lnTo>
                      <a:pt x="368" y="519"/>
                    </a:lnTo>
                    <a:lnTo>
                      <a:pt x="368" y="511"/>
                    </a:lnTo>
                    <a:lnTo>
                      <a:pt x="368" y="503"/>
                    </a:lnTo>
                    <a:lnTo>
                      <a:pt x="368" y="487"/>
                    </a:lnTo>
                    <a:lnTo>
                      <a:pt x="376" y="463"/>
                    </a:lnTo>
                    <a:lnTo>
                      <a:pt x="376" y="447"/>
                    </a:lnTo>
                    <a:lnTo>
                      <a:pt x="376" y="439"/>
                    </a:lnTo>
                    <a:lnTo>
                      <a:pt x="376" y="407"/>
                    </a:lnTo>
                    <a:lnTo>
                      <a:pt x="376" y="391"/>
                    </a:lnTo>
                    <a:lnTo>
                      <a:pt x="376" y="375"/>
                    </a:lnTo>
                    <a:lnTo>
                      <a:pt x="384" y="335"/>
                    </a:lnTo>
                    <a:lnTo>
                      <a:pt x="384" y="264"/>
                    </a:lnTo>
                    <a:lnTo>
                      <a:pt x="384" y="248"/>
                    </a:lnTo>
                    <a:lnTo>
                      <a:pt x="384" y="224"/>
                    </a:lnTo>
                    <a:lnTo>
                      <a:pt x="384" y="184"/>
                    </a:lnTo>
                    <a:lnTo>
                      <a:pt x="392" y="168"/>
                    </a:lnTo>
                    <a:lnTo>
                      <a:pt x="392" y="152"/>
                    </a:lnTo>
                    <a:lnTo>
                      <a:pt x="392" y="120"/>
                    </a:lnTo>
                    <a:lnTo>
                      <a:pt x="392" y="104"/>
                    </a:lnTo>
                    <a:lnTo>
                      <a:pt x="392" y="88"/>
                    </a:lnTo>
                    <a:lnTo>
                      <a:pt x="392" y="72"/>
                    </a:lnTo>
                    <a:lnTo>
                      <a:pt x="392" y="64"/>
                    </a:lnTo>
                    <a:lnTo>
                      <a:pt x="392" y="48"/>
                    </a:lnTo>
                    <a:lnTo>
                      <a:pt x="400" y="40"/>
                    </a:lnTo>
                    <a:lnTo>
                      <a:pt x="400" y="32"/>
                    </a:lnTo>
                    <a:lnTo>
                      <a:pt x="400" y="24"/>
                    </a:lnTo>
                    <a:lnTo>
                      <a:pt x="400" y="16"/>
                    </a:lnTo>
                    <a:lnTo>
                      <a:pt x="400" y="8"/>
                    </a:lnTo>
                    <a:lnTo>
                      <a:pt x="400" y="8"/>
                    </a:lnTo>
                    <a:lnTo>
                      <a:pt x="400" y="0"/>
                    </a:lnTo>
                    <a:lnTo>
                      <a:pt x="400" y="0"/>
                    </a:lnTo>
                    <a:lnTo>
                      <a:pt x="400" y="0"/>
                    </a:lnTo>
                    <a:lnTo>
                      <a:pt x="408" y="0"/>
                    </a:lnTo>
                    <a:lnTo>
                      <a:pt x="408" y="0"/>
                    </a:lnTo>
                    <a:lnTo>
                      <a:pt x="408" y="8"/>
                    </a:lnTo>
                    <a:lnTo>
                      <a:pt x="408" y="8"/>
                    </a:lnTo>
                    <a:lnTo>
                      <a:pt x="408" y="16"/>
                    </a:lnTo>
                    <a:lnTo>
                      <a:pt x="408" y="24"/>
                    </a:lnTo>
                    <a:lnTo>
                      <a:pt x="408" y="32"/>
                    </a:lnTo>
                    <a:lnTo>
                      <a:pt x="408" y="40"/>
                    </a:lnTo>
                    <a:lnTo>
                      <a:pt x="408" y="48"/>
                    </a:lnTo>
                    <a:lnTo>
                      <a:pt x="416" y="64"/>
                    </a:lnTo>
                    <a:lnTo>
                      <a:pt x="416" y="72"/>
                    </a:lnTo>
                    <a:lnTo>
                      <a:pt x="416" y="88"/>
                    </a:lnTo>
                    <a:lnTo>
                      <a:pt x="416" y="112"/>
                    </a:lnTo>
                    <a:lnTo>
                      <a:pt x="416" y="128"/>
                    </a:lnTo>
                    <a:lnTo>
                      <a:pt x="416" y="144"/>
                    </a:lnTo>
                    <a:lnTo>
                      <a:pt x="424" y="176"/>
                    </a:lnTo>
                    <a:lnTo>
                      <a:pt x="424" y="192"/>
                    </a:lnTo>
                    <a:lnTo>
                      <a:pt x="424" y="216"/>
                    </a:lnTo>
                    <a:lnTo>
                      <a:pt x="424" y="248"/>
                    </a:lnTo>
                    <a:lnTo>
                      <a:pt x="424" y="319"/>
                    </a:lnTo>
                    <a:lnTo>
                      <a:pt x="432" y="335"/>
                    </a:lnTo>
                    <a:lnTo>
                      <a:pt x="432" y="351"/>
                    </a:lnTo>
                    <a:lnTo>
                      <a:pt x="432" y="383"/>
                    </a:lnTo>
                    <a:lnTo>
                      <a:pt x="432" y="399"/>
                    </a:lnTo>
                    <a:lnTo>
                      <a:pt x="432" y="415"/>
                    </a:lnTo>
                    <a:lnTo>
                      <a:pt x="432" y="447"/>
                    </a:lnTo>
                    <a:lnTo>
                      <a:pt x="432" y="455"/>
                    </a:lnTo>
                    <a:lnTo>
                      <a:pt x="440" y="471"/>
                    </a:lnTo>
                    <a:lnTo>
                      <a:pt x="440" y="479"/>
                    </a:lnTo>
                    <a:lnTo>
                      <a:pt x="440" y="495"/>
                    </a:lnTo>
                    <a:lnTo>
                      <a:pt x="440" y="503"/>
                    </a:lnTo>
                    <a:lnTo>
                      <a:pt x="440" y="511"/>
                    </a:lnTo>
                    <a:lnTo>
                      <a:pt x="440" y="519"/>
                    </a:lnTo>
                    <a:lnTo>
                      <a:pt x="440" y="527"/>
                    </a:lnTo>
                    <a:lnTo>
                      <a:pt x="440" y="535"/>
                    </a:lnTo>
                    <a:lnTo>
                      <a:pt x="440" y="535"/>
                    </a:lnTo>
                    <a:lnTo>
                      <a:pt x="448" y="543"/>
                    </a:lnTo>
                    <a:lnTo>
                      <a:pt x="448" y="543"/>
                    </a:lnTo>
                    <a:lnTo>
                      <a:pt x="448" y="551"/>
                    </a:lnTo>
                    <a:lnTo>
                      <a:pt x="448" y="551"/>
                    </a:lnTo>
                    <a:lnTo>
                      <a:pt x="448" y="551"/>
                    </a:lnTo>
                    <a:lnTo>
                      <a:pt x="448" y="551"/>
                    </a:lnTo>
                    <a:lnTo>
                      <a:pt x="448" y="551"/>
                    </a:lnTo>
                    <a:lnTo>
                      <a:pt x="448" y="543"/>
                    </a:lnTo>
                    <a:lnTo>
                      <a:pt x="448" y="543"/>
                    </a:lnTo>
                    <a:lnTo>
                      <a:pt x="456" y="543"/>
                    </a:lnTo>
                    <a:lnTo>
                      <a:pt x="456" y="535"/>
                    </a:lnTo>
                    <a:lnTo>
                      <a:pt x="456" y="535"/>
                    </a:lnTo>
                    <a:lnTo>
                      <a:pt x="456" y="527"/>
                    </a:lnTo>
                    <a:lnTo>
                      <a:pt x="456" y="519"/>
                    </a:lnTo>
                    <a:lnTo>
                      <a:pt x="456" y="511"/>
                    </a:lnTo>
                    <a:lnTo>
                      <a:pt x="456" y="503"/>
                    </a:lnTo>
                    <a:lnTo>
                      <a:pt x="456" y="487"/>
                    </a:lnTo>
                    <a:lnTo>
                      <a:pt x="456" y="471"/>
                    </a:lnTo>
                    <a:lnTo>
                      <a:pt x="464" y="463"/>
                    </a:lnTo>
                    <a:lnTo>
                      <a:pt x="464" y="439"/>
                    </a:lnTo>
                    <a:lnTo>
                      <a:pt x="464" y="431"/>
                    </a:lnTo>
                    <a:lnTo>
                      <a:pt x="464" y="415"/>
                    </a:lnTo>
                    <a:lnTo>
                      <a:pt x="464" y="391"/>
                    </a:lnTo>
                    <a:lnTo>
                      <a:pt x="472" y="335"/>
                    </a:lnTo>
                    <a:lnTo>
                      <a:pt x="472" y="319"/>
                    </a:lnTo>
                    <a:lnTo>
                      <a:pt x="472" y="311"/>
                    </a:lnTo>
                    <a:lnTo>
                      <a:pt x="472" y="280"/>
                    </a:lnTo>
                    <a:lnTo>
                      <a:pt x="480" y="224"/>
                    </a:lnTo>
                    <a:lnTo>
                      <a:pt x="480" y="208"/>
                    </a:lnTo>
                    <a:lnTo>
                      <a:pt x="480" y="192"/>
                    </a:lnTo>
                    <a:lnTo>
                      <a:pt x="480" y="168"/>
                    </a:lnTo>
                    <a:lnTo>
                      <a:pt x="480" y="120"/>
                    </a:lnTo>
                    <a:lnTo>
                      <a:pt x="480" y="112"/>
                    </a:lnTo>
                    <a:lnTo>
                      <a:pt x="488" y="96"/>
                    </a:lnTo>
                    <a:lnTo>
                      <a:pt x="488" y="80"/>
                    </a:lnTo>
                    <a:lnTo>
                      <a:pt x="488" y="72"/>
                    </a:lnTo>
                    <a:lnTo>
                      <a:pt x="488" y="56"/>
                    </a:lnTo>
                    <a:lnTo>
                      <a:pt x="488" y="40"/>
                    </a:lnTo>
                    <a:lnTo>
                      <a:pt x="488" y="40"/>
                    </a:lnTo>
                    <a:lnTo>
                      <a:pt x="488" y="32"/>
                    </a:lnTo>
                    <a:lnTo>
                      <a:pt x="496" y="24"/>
                    </a:lnTo>
                    <a:lnTo>
                      <a:pt x="496" y="16"/>
                    </a:lnTo>
                    <a:lnTo>
                      <a:pt x="496" y="16"/>
                    </a:lnTo>
                    <a:lnTo>
                      <a:pt x="496" y="8"/>
                    </a:lnTo>
                    <a:lnTo>
                      <a:pt x="496" y="8"/>
                    </a:lnTo>
                    <a:lnTo>
                      <a:pt x="496" y="8"/>
                    </a:lnTo>
                    <a:lnTo>
                      <a:pt x="496" y="0"/>
                    </a:lnTo>
                    <a:lnTo>
                      <a:pt x="496" y="0"/>
                    </a:lnTo>
                    <a:lnTo>
                      <a:pt x="496" y="0"/>
                    </a:lnTo>
                    <a:lnTo>
                      <a:pt x="504" y="0"/>
                    </a:lnTo>
                    <a:lnTo>
                      <a:pt x="504" y="0"/>
                    </a:lnTo>
                    <a:lnTo>
                      <a:pt x="504" y="0"/>
                    </a:lnTo>
                    <a:lnTo>
                      <a:pt x="504" y="8"/>
                    </a:lnTo>
                    <a:lnTo>
                      <a:pt x="504" y="8"/>
                    </a:lnTo>
                    <a:lnTo>
                      <a:pt x="504" y="8"/>
                    </a:lnTo>
                    <a:lnTo>
                      <a:pt x="504" y="16"/>
                    </a:lnTo>
                    <a:lnTo>
                      <a:pt x="504" y="16"/>
                    </a:lnTo>
                    <a:lnTo>
                      <a:pt x="504" y="24"/>
                    </a:lnTo>
                    <a:lnTo>
                      <a:pt x="512" y="32"/>
                    </a:lnTo>
                    <a:lnTo>
                      <a:pt x="512" y="40"/>
                    </a:lnTo>
                    <a:lnTo>
                      <a:pt x="512" y="56"/>
                    </a:lnTo>
                  </a:path>
                </a:pathLst>
              </a:custGeom>
              <a:noFill/>
              <a:ln w="12700">
                <a:solidFill>
                  <a:srgbClr val="44F4FF"/>
                </a:solidFill>
                <a:prstDash val="solid"/>
                <a:round/>
                <a:headEnd/>
                <a:tailEnd/>
              </a:ln>
            </p:spPr>
            <p:txBody>
              <a:bodyPr/>
              <a:lstStyle/>
              <a:p>
                <a:endParaRPr lang="es-ES"/>
              </a:p>
            </p:txBody>
          </p:sp>
          <p:sp>
            <p:nvSpPr>
              <p:cNvPr id="60477" name="Freeform 61"/>
              <p:cNvSpPr>
                <a:spLocks/>
              </p:cNvSpPr>
              <p:nvPr/>
            </p:nvSpPr>
            <p:spPr bwMode="auto">
              <a:xfrm>
                <a:off x="4249" y="1173"/>
                <a:ext cx="497" cy="551"/>
              </a:xfrm>
              <a:custGeom>
                <a:avLst/>
                <a:gdLst/>
                <a:ahLst/>
                <a:cxnLst>
                  <a:cxn ang="0">
                    <a:pos x="8" y="136"/>
                  </a:cxn>
                  <a:cxn ang="0">
                    <a:pos x="16" y="240"/>
                  </a:cxn>
                  <a:cxn ang="0">
                    <a:pos x="24" y="359"/>
                  </a:cxn>
                  <a:cxn ang="0">
                    <a:pos x="32" y="463"/>
                  </a:cxn>
                  <a:cxn ang="0">
                    <a:pos x="40" y="511"/>
                  </a:cxn>
                  <a:cxn ang="0">
                    <a:pos x="40" y="535"/>
                  </a:cxn>
                  <a:cxn ang="0">
                    <a:pos x="48" y="551"/>
                  </a:cxn>
                  <a:cxn ang="0">
                    <a:pos x="48" y="551"/>
                  </a:cxn>
                  <a:cxn ang="0">
                    <a:pos x="56" y="543"/>
                  </a:cxn>
                  <a:cxn ang="0">
                    <a:pos x="64" y="519"/>
                  </a:cxn>
                  <a:cxn ang="0">
                    <a:pos x="64" y="487"/>
                  </a:cxn>
                  <a:cxn ang="0">
                    <a:pos x="72" y="415"/>
                  </a:cxn>
                  <a:cxn ang="0">
                    <a:pos x="89" y="264"/>
                  </a:cxn>
                  <a:cxn ang="0">
                    <a:pos x="105" y="120"/>
                  </a:cxn>
                  <a:cxn ang="0">
                    <a:pos x="113" y="80"/>
                  </a:cxn>
                  <a:cxn ang="0">
                    <a:pos x="113" y="40"/>
                  </a:cxn>
                  <a:cxn ang="0">
                    <a:pos x="121" y="24"/>
                  </a:cxn>
                  <a:cxn ang="0">
                    <a:pos x="129" y="8"/>
                  </a:cxn>
                  <a:cxn ang="0">
                    <a:pos x="129" y="0"/>
                  </a:cxn>
                  <a:cxn ang="0">
                    <a:pos x="137" y="0"/>
                  </a:cxn>
                  <a:cxn ang="0">
                    <a:pos x="137" y="0"/>
                  </a:cxn>
                  <a:cxn ang="0">
                    <a:pos x="145" y="8"/>
                  </a:cxn>
                  <a:cxn ang="0">
                    <a:pos x="145" y="24"/>
                  </a:cxn>
                  <a:cxn ang="0">
                    <a:pos x="153" y="56"/>
                  </a:cxn>
                  <a:cxn ang="0">
                    <a:pos x="161" y="112"/>
                  </a:cxn>
                  <a:cxn ang="0">
                    <a:pos x="193" y="295"/>
                  </a:cxn>
                  <a:cxn ang="0">
                    <a:pos x="201" y="391"/>
                  </a:cxn>
                  <a:cxn ang="0">
                    <a:pos x="217" y="471"/>
                  </a:cxn>
                  <a:cxn ang="0">
                    <a:pos x="225" y="511"/>
                  </a:cxn>
                  <a:cxn ang="0">
                    <a:pos x="233" y="527"/>
                  </a:cxn>
                  <a:cxn ang="0">
                    <a:pos x="241" y="535"/>
                  </a:cxn>
                  <a:cxn ang="0">
                    <a:pos x="241" y="543"/>
                  </a:cxn>
                  <a:cxn ang="0">
                    <a:pos x="249" y="551"/>
                  </a:cxn>
                  <a:cxn ang="0">
                    <a:pos x="257" y="551"/>
                  </a:cxn>
                  <a:cxn ang="0">
                    <a:pos x="257" y="551"/>
                  </a:cxn>
                  <a:cxn ang="0">
                    <a:pos x="265" y="551"/>
                  </a:cxn>
                  <a:cxn ang="0">
                    <a:pos x="265" y="543"/>
                  </a:cxn>
                  <a:cxn ang="0">
                    <a:pos x="273" y="535"/>
                  </a:cxn>
                  <a:cxn ang="0">
                    <a:pos x="281" y="519"/>
                  </a:cxn>
                  <a:cxn ang="0">
                    <a:pos x="281" y="503"/>
                  </a:cxn>
                  <a:cxn ang="0">
                    <a:pos x="297" y="455"/>
                  </a:cxn>
                  <a:cxn ang="0">
                    <a:pos x="321" y="343"/>
                  </a:cxn>
                  <a:cxn ang="0">
                    <a:pos x="353" y="200"/>
                  </a:cxn>
                  <a:cxn ang="0">
                    <a:pos x="369" y="136"/>
                  </a:cxn>
                  <a:cxn ang="0">
                    <a:pos x="385" y="80"/>
                  </a:cxn>
                  <a:cxn ang="0">
                    <a:pos x="385" y="48"/>
                  </a:cxn>
                  <a:cxn ang="0">
                    <a:pos x="393" y="32"/>
                  </a:cxn>
                  <a:cxn ang="0">
                    <a:pos x="401" y="16"/>
                  </a:cxn>
                  <a:cxn ang="0">
                    <a:pos x="409" y="8"/>
                  </a:cxn>
                  <a:cxn ang="0">
                    <a:pos x="409" y="0"/>
                  </a:cxn>
                  <a:cxn ang="0">
                    <a:pos x="417" y="0"/>
                  </a:cxn>
                  <a:cxn ang="0">
                    <a:pos x="425" y="0"/>
                  </a:cxn>
                  <a:cxn ang="0">
                    <a:pos x="425" y="0"/>
                  </a:cxn>
                  <a:cxn ang="0">
                    <a:pos x="433" y="8"/>
                  </a:cxn>
                  <a:cxn ang="0">
                    <a:pos x="433" y="8"/>
                  </a:cxn>
                  <a:cxn ang="0">
                    <a:pos x="441" y="24"/>
                  </a:cxn>
                  <a:cxn ang="0">
                    <a:pos x="449" y="40"/>
                  </a:cxn>
                  <a:cxn ang="0">
                    <a:pos x="457" y="88"/>
                  </a:cxn>
                  <a:cxn ang="0">
                    <a:pos x="465" y="136"/>
                  </a:cxn>
                  <a:cxn ang="0">
                    <a:pos x="481" y="232"/>
                  </a:cxn>
                  <a:cxn ang="0">
                    <a:pos x="489" y="287"/>
                  </a:cxn>
                  <a:cxn ang="0">
                    <a:pos x="497" y="327"/>
                  </a:cxn>
                </a:cxnLst>
                <a:rect l="0" t="0" r="r" b="b"/>
                <a:pathLst>
                  <a:path w="497" h="551">
                    <a:moveTo>
                      <a:pt x="0" y="56"/>
                    </a:moveTo>
                    <a:lnTo>
                      <a:pt x="0" y="64"/>
                    </a:lnTo>
                    <a:lnTo>
                      <a:pt x="0" y="72"/>
                    </a:lnTo>
                    <a:lnTo>
                      <a:pt x="0" y="88"/>
                    </a:lnTo>
                    <a:lnTo>
                      <a:pt x="8" y="136"/>
                    </a:lnTo>
                    <a:lnTo>
                      <a:pt x="8" y="144"/>
                    </a:lnTo>
                    <a:lnTo>
                      <a:pt x="8" y="160"/>
                    </a:lnTo>
                    <a:lnTo>
                      <a:pt x="8" y="184"/>
                    </a:lnTo>
                    <a:lnTo>
                      <a:pt x="16" y="232"/>
                    </a:lnTo>
                    <a:lnTo>
                      <a:pt x="16" y="240"/>
                    </a:lnTo>
                    <a:lnTo>
                      <a:pt x="16" y="256"/>
                    </a:lnTo>
                    <a:lnTo>
                      <a:pt x="16" y="280"/>
                    </a:lnTo>
                    <a:lnTo>
                      <a:pt x="24" y="335"/>
                    </a:lnTo>
                    <a:lnTo>
                      <a:pt x="24" y="343"/>
                    </a:lnTo>
                    <a:lnTo>
                      <a:pt x="24" y="359"/>
                    </a:lnTo>
                    <a:lnTo>
                      <a:pt x="24" y="383"/>
                    </a:lnTo>
                    <a:lnTo>
                      <a:pt x="32" y="423"/>
                    </a:lnTo>
                    <a:lnTo>
                      <a:pt x="32" y="431"/>
                    </a:lnTo>
                    <a:lnTo>
                      <a:pt x="32" y="447"/>
                    </a:lnTo>
                    <a:lnTo>
                      <a:pt x="32" y="463"/>
                    </a:lnTo>
                    <a:lnTo>
                      <a:pt x="32" y="471"/>
                    </a:lnTo>
                    <a:lnTo>
                      <a:pt x="32" y="479"/>
                    </a:lnTo>
                    <a:lnTo>
                      <a:pt x="40" y="495"/>
                    </a:lnTo>
                    <a:lnTo>
                      <a:pt x="40" y="503"/>
                    </a:lnTo>
                    <a:lnTo>
                      <a:pt x="40" y="511"/>
                    </a:lnTo>
                    <a:lnTo>
                      <a:pt x="40" y="511"/>
                    </a:lnTo>
                    <a:lnTo>
                      <a:pt x="40" y="519"/>
                    </a:lnTo>
                    <a:lnTo>
                      <a:pt x="40" y="527"/>
                    </a:lnTo>
                    <a:lnTo>
                      <a:pt x="40" y="527"/>
                    </a:lnTo>
                    <a:lnTo>
                      <a:pt x="40" y="535"/>
                    </a:lnTo>
                    <a:lnTo>
                      <a:pt x="40" y="535"/>
                    </a:lnTo>
                    <a:lnTo>
                      <a:pt x="48" y="543"/>
                    </a:lnTo>
                    <a:lnTo>
                      <a:pt x="48" y="543"/>
                    </a:lnTo>
                    <a:lnTo>
                      <a:pt x="48" y="543"/>
                    </a:lnTo>
                    <a:lnTo>
                      <a:pt x="48" y="551"/>
                    </a:lnTo>
                    <a:lnTo>
                      <a:pt x="48" y="551"/>
                    </a:lnTo>
                    <a:lnTo>
                      <a:pt x="48" y="551"/>
                    </a:lnTo>
                    <a:lnTo>
                      <a:pt x="48" y="551"/>
                    </a:lnTo>
                    <a:lnTo>
                      <a:pt x="48" y="551"/>
                    </a:lnTo>
                    <a:lnTo>
                      <a:pt x="48" y="551"/>
                    </a:lnTo>
                    <a:lnTo>
                      <a:pt x="56" y="551"/>
                    </a:lnTo>
                    <a:lnTo>
                      <a:pt x="56" y="543"/>
                    </a:lnTo>
                    <a:lnTo>
                      <a:pt x="56" y="543"/>
                    </a:lnTo>
                    <a:lnTo>
                      <a:pt x="56" y="543"/>
                    </a:lnTo>
                    <a:lnTo>
                      <a:pt x="56" y="543"/>
                    </a:lnTo>
                    <a:lnTo>
                      <a:pt x="56" y="535"/>
                    </a:lnTo>
                    <a:lnTo>
                      <a:pt x="56" y="535"/>
                    </a:lnTo>
                    <a:lnTo>
                      <a:pt x="56" y="527"/>
                    </a:lnTo>
                    <a:lnTo>
                      <a:pt x="56" y="527"/>
                    </a:lnTo>
                    <a:lnTo>
                      <a:pt x="64" y="519"/>
                    </a:lnTo>
                    <a:lnTo>
                      <a:pt x="64" y="519"/>
                    </a:lnTo>
                    <a:lnTo>
                      <a:pt x="64" y="511"/>
                    </a:lnTo>
                    <a:lnTo>
                      <a:pt x="64" y="503"/>
                    </a:lnTo>
                    <a:lnTo>
                      <a:pt x="64" y="495"/>
                    </a:lnTo>
                    <a:lnTo>
                      <a:pt x="64" y="487"/>
                    </a:lnTo>
                    <a:lnTo>
                      <a:pt x="64" y="479"/>
                    </a:lnTo>
                    <a:lnTo>
                      <a:pt x="72" y="463"/>
                    </a:lnTo>
                    <a:lnTo>
                      <a:pt x="72" y="431"/>
                    </a:lnTo>
                    <a:lnTo>
                      <a:pt x="72" y="423"/>
                    </a:lnTo>
                    <a:lnTo>
                      <a:pt x="72" y="415"/>
                    </a:lnTo>
                    <a:lnTo>
                      <a:pt x="72" y="399"/>
                    </a:lnTo>
                    <a:lnTo>
                      <a:pt x="81" y="359"/>
                    </a:lnTo>
                    <a:lnTo>
                      <a:pt x="89" y="280"/>
                    </a:lnTo>
                    <a:lnTo>
                      <a:pt x="89" y="272"/>
                    </a:lnTo>
                    <a:lnTo>
                      <a:pt x="89" y="264"/>
                    </a:lnTo>
                    <a:lnTo>
                      <a:pt x="89" y="240"/>
                    </a:lnTo>
                    <a:lnTo>
                      <a:pt x="97" y="208"/>
                    </a:lnTo>
                    <a:lnTo>
                      <a:pt x="105" y="136"/>
                    </a:lnTo>
                    <a:lnTo>
                      <a:pt x="105" y="128"/>
                    </a:lnTo>
                    <a:lnTo>
                      <a:pt x="105" y="120"/>
                    </a:lnTo>
                    <a:lnTo>
                      <a:pt x="105" y="112"/>
                    </a:lnTo>
                    <a:lnTo>
                      <a:pt x="105" y="104"/>
                    </a:lnTo>
                    <a:lnTo>
                      <a:pt x="105" y="96"/>
                    </a:lnTo>
                    <a:lnTo>
                      <a:pt x="113" y="80"/>
                    </a:lnTo>
                    <a:lnTo>
                      <a:pt x="113" y="80"/>
                    </a:lnTo>
                    <a:lnTo>
                      <a:pt x="113" y="72"/>
                    </a:lnTo>
                    <a:lnTo>
                      <a:pt x="113" y="64"/>
                    </a:lnTo>
                    <a:lnTo>
                      <a:pt x="113" y="56"/>
                    </a:lnTo>
                    <a:lnTo>
                      <a:pt x="113" y="48"/>
                    </a:lnTo>
                    <a:lnTo>
                      <a:pt x="113" y="40"/>
                    </a:lnTo>
                    <a:lnTo>
                      <a:pt x="113" y="40"/>
                    </a:lnTo>
                    <a:lnTo>
                      <a:pt x="121" y="32"/>
                    </a:lnTo>
                    <a:lnTo>
                      <a:pt x="121" y="32"/>
                    </a:lnTo>
                    <a:lnTo>
                      <a:pt x="121" y="24"/>
                    </a:lnTo>
                    <a:lnTo>
                      <a:pt x="121" y="24"/>
                    </a:lnTo>
                    <a:lnTo>
                      <a:pt x="121" y="24"/>
                    </a:lnTo>
                    <a:lnTo>
                      <a:pt x="121" y="16"/>
                    </a:lnTo>
                    <a:lnTo>
                      <a:pt x="121" y="16"/>
                    </a:lnTo>
                    <a:lnTo>
                      <a:pt x="121" y="8"/>
                    </a:lnTo>
                    <a:lnTo>
                      <a:pt x="129" y="8"/>
                    </a:lnTo>
                    <a:lnTo>
                      <a:pt x="129" y="8"/>
                    </a:lnTo>
                    <a:lnTo>
                      <a:pt x="129" y="8"/>
                    </a:lnTo>
                    <a:lnTo>
                      <a:pt x="129" y="0"/>
                    </a:lnTo>
                    <a:lnTo>
                      <a:pt x="129" y="0"/>
                    </a:lnTo>
                    <a:lnTo>
                      <a:pt x="129" y="0"/>
                    </a:lnTo>
                    <a:lnTo>
                      <a:pt x="129" y="0"/>
                    </a:lnTo>
                    <a:lnTo>
                      <a:pt x="129" y="0"/>
                    </a:lnTo>
                    <a:lnTo>
                      <a:pt x="129" y="0"/>
                    </a:lnTo>
                    <a:lnTo>
                      <a:pt x="129" y="0"/>
                    </a:lnTo>
                    <a:lnTo>
                      <a:pt x="137" y="0"/>
                    </a:lnTo>
                    <a:lnTo>
                      <a:pt x="137" y="0"/>
                    </a:lnTo>
                    <a:lnTo>
                      <a:pt x="137" y="0"/>
                    </a:lnTo>
                    <a:lnTo>
                      <a:pt x="137" y="0"/>
                    </a:lnTo>
                    <a:lnTo>
                      <a:pt x="137" y="0"/>
                    </a:lnTo>
                    <a:lnTo>
                      <a:pt x="137" y="0"/>
                    </a:lnTo>
                    <a:lnTo>
                      <a:pt x="137" y="8"/>
                    </a:lnTo>
                    <a:lnTo>
                      <a:pt x="137" y="8"/>
                    </a:lnTo>
                    <a:lnTo>
                      <a:pt x="137" y="8"/>
                    </a:lnTo>
                    <a:lnTo>
                      <a:pt x="145" y="8"/>
                    </a:lnTo>
                    <a:lnTo>
                      <a:pt x="145" y="8"/>
                    </a:lnTo>
                    <a:lnTo>
                      <a:pt x="145" y="16"/>
                    </a:lnTo>
                    <a:lnTo>
                      <a:pt x="145" y="16"/>
                    </a:lnTo>
                    <a:lnTo>
                      <a:pt x="145" y="16"/>
                    </a:lnTo>
                    <a:lnTo>
                      <a:pt x="145" y="24"/>
                    </a:lnTo>
                    <a:lnTo>
                      <a:pt x="145" y="24"/>
                    </a:lnTo>
                    <a:lnTo>
                      <a:pt x="145" y="32"/>
                    </a:lnTo>
                    <a:lnTo>
                      <a:pt x="153" y="40"/>
                    </a:lnTo>
                    <a:lnTo>
                      <a:pt x="153" y="40"/>
                    </a:lnTo>
                    <a:lnTo>
                      <a:pt x="153" y="48"/>
                    </a:lnTo>
                    <a:lnTo>
                      <a:pt x="153" y="56"/>
                    </a:lnTo>
                    <a:lnTo>
                      <a:pt x="153" y="72"/>
                    </a:lnTo>
                    <a:lnTo>
                      <a:pt x="161" y="72"/>
                    </a:lnTo>
                    <a:lnTo>
                      <a:pt x="161" y="80"/>
                    </a:lnTo>
                    <a:lnTo>
                      <a:pt x="161" y="88"/>
                    </a:lnTo>
                    <a:lnTo>
                      <a:pt x="161" y="112"/>
                    </a:lnTo>
                    <a:lnTo>
                      <a:pt x="169" y="160"/>
                    </a:lnTo>
                    <a:lnTo>
                      <a:pt x="185" y="272"/>
                    </a:lnTo>
                    <a:lnTo>
                      <a:pt x="185" y="272"/>
                    </a:lnTo>
                    <a:lnTo>
                      <a:pt x="185" y="280"/>
                    </a:lnTo>
                    <a:lnTo>
                      <a:pt x="193" y="295"/>
                    </a:lnTo>
                    <a:lnTo>
                      <a:pt x="193" y="319"/>
                    </a:lnTo>
                    <a:lnTo>
                      <a:pt x="201" y="367"/>
                    </a:lnTo>
                    <a:lnTo>
                      <a:pt x="201" y="375"/>
                    </a:lnTo>
                    <a:lnTo>
                      <a:pt x="201" y="383"/>
                    </a:lnTo>
                    <a:lnTo>
                      <a:pt x="201" y="391"/>
                    </a:lnTo>
                    <a:lnTo>
                      <a:pt x="209" y="415"/>
                    </a:lnTo>
                    <a:lnTo>
                      <a:pt x="217" y="455"/>
                    </a:lnTo>
                    <a:lnTo>
                      <a:pt x="217" y="455"/>
                    </a:lnTo>
                    <a:lnTo>
                      <a:pt x="217" y="463"/>
                    </a:lnTo>
                    <a:lnTo>
                      <a:pt x="217" y="471"/>
                    </a:lnTo>
                    <a:lnTo>
                      <a:pt x="225" y="487"/>
                    </a:lnTo>
                    <a:lnTo>
                      <a:pt x="225" y="487"/>
                    </a:lnTo>
                    <a:lnTo>
                      <a:pt x="225" y="487"/>
                    </a:lnTo>
                    <a:lnTo>
                      <a:pt x="225" y="495"/>
                    </a:lnTo>
                    <a:lnTo>
                      <a:pt x="225" y="511"/>
                    </a:lnTo>
                    <a:lnTo>
                      <a:pt x="233" y="511"/>
                    </a:lnTo>
                    <a:lnTo>
                      <a:pt x="233" y="511"/>
                    </a:lnTo>
                    <a:lnTo>
                      <a:pt x="233" y="519"/>
                    </a:lnTo>
                    <a:lnTo>
                      <a:pt x="233" y="519"/>
                    </a:lnTo>
                    <a:lnTo>
                      <a:pt x="233" y="527"/>
                    </a:lnTo>
                    <a:lnTo>
                      <a:pt x="233" y="527"/>
                    </a:lnTo>
                    <a:lnTo>
                      <a:pt x="233" y="527"/>
                    </a:lnTo>
                    <a:lnTo>
                      <a:pt x="241" y="535"/>
                    </a:lnTo>
                    <a:lnTo>
                      <a:pt x="241" y="535"/>
                    </a:lnTo>
                    <a:lnTo>
                      <a:pt x="241" y="535"/>
                    </a:lnTo>
                    <a:lnTo>
                      <a:pt x="241" y="535"/>
                    </a:lnTo>
                    <a:lnTo>
                      <a:pt x="241" y="543"/>
                    </a:lnTo>
                    <a:lnTo>
                      <a:pt x="241" y="543"/>
                    </a:lnTo>
                    <a:lnTo>
                      <a:pt x="241" y="543"/>
                    </a:lnTo>
                    <a:lnTo>
                      <a:pt x="241" y="543"/>
                    </a:lnTo>
                    <a:lnTo>
                      <a:pt x="249" y="543"/>
                    </a:lnTo>
                    <a:lnTo>
                      <a:pt x="249" y="543"/>
                    </a:lnTo>
                    <a:lnTo>
                      <a:pt x="249" y="543"/>
                    </a:lnTo>
                    <a:lnTo>
                      <a:pt x="249" y="551"/>
                    </a:lnTo>
                    <a:lnTo>
                      <a:pt x="249" y="551"/>
                    </a:lnTo>
                    <a:lnTo>
                      <a:pt x="249" y="551"/>
                    </a:lnTo>
                    <a:lnTo>
                      <a:pt x="249" y="551"/>
                    </a:lnTo>
                    <a:lnTo>
                      <a:pt x="249" y="551"/>
                    </a:lnTo>
                    <a:lnTo>
                      <a:pt x="249" y="551"/>
                    </a:lnTo>
                    <a:lnTo>
                      <a:pt x="257" y="551"/>
                    </a:lnTo>
                    <a:lnTo>
                      <a:pt x="257" y="551"/>
                    </a:lnTo>
                    <a:lnTo>
                      <a:pt x="257" y="551"/>
                    </a:lnTo>
                    <a:lnTo>
                      <a:pt x="257" y="551"/>
                    </a:lnTo>
                    <a:lnTo>
                      <a:pt x="257" y="551"/>
                    </a:lnTo>
                    <a:lnTo>
                      <a:pt x="257" y="551"/>
                    </a:lnTo>
                    <a:lnTo>
                      <a:pt x="257" y="551"/>
                    </a:lnTo>
                    <a:lnTo>
                      <a:pt x="257" y="551"/>
                    </a:lnTo>
                    <a:lnTo>
                      <a:pt x="257" y="551"/>
                    </a:lnTo>
                    <a:lnTo>
                      <a:pt x="257" y="551"/>
                    </a:lnTo>
                    <a:lnTo>
                      <a:pt x="265" y="551"/>
                    </a:lnTo>
                    <a:lnTo>
                      <a:pt x="265" y="543"/>
                    </a:lnTo>
                    <a:lnTo>
                      <a:pt x="265" y="543"/>
                    </a:lnTo>
                    <a:lnTo>
                      <a:pt x="265" y="543"/>
                    </a:lnTo>
                    <a:lnTo>
                      <a:pt x="265" y="543"/>
                    </a:lnTo>
                    <a:lnTo>
                      <a:pt x="265" y="543"/>
                    </a:lnTo>
                    <a:lnTo>
                      <a:pt x="265" y="543"/>
                    </a:lnTo>
                    <a:lnTo>
                      <a:pt x="265" y="543"/>
                    </a:lnTo>
                    <a:lnTo>
                      <a:pt x="273" y="535"/>
                    </a:lnTo>
                    <a:lnTo>
                      <a:pt x="273" y="535"/>
                    </a:lnTo>
                    <a:lnTo>
                      <a:pt x="273" y="535"/>
                    </a:lnTo>
                    <a:lnTo>
                      <a:pt x="273" y="535"/>
                    </a:lnTo>
                    <a:lnTo>
                      <a:pt x="273" y="527"/>
                    </a:lnTo>
                    <a:lnTo>
                      <a:pt x="273" y="527"/>
                    </a:lnTo>
                    <a:lnTo>
                      <a:pt x="273" y="527"/>
                    </a:lnTo>
                    <a:lnTo>
                      <a:pt x="281" y="519"/>
                    </a:lnTo>
                    <a:lnTo>
                      <a:pt x="281" y="519"/>
                    </a:lnTo>
                    <a:lnTo>
                      <a:pt x="281" y="519"/>
                    </a:lnTo>
                    <a:lnTo>
                      <a:pt x="281" y="511"/>
                    </a:lnTo>
                    <a:lnTo>
                      <a:pt x="281" y="503"/>
                    </a:lnTo>
                    <a:lnTo>
                      <a:pt x="281" y="503"/>
                    </a:lnTo>
                    <a:lnTo>
                      <a:pt x="289" y="495"/>
                    </a:lnTo>
                    <a:lnTo>
                      <a:pt x="289" y="487"/>
                    </a:lnTo>
                    <a:lnTo>
                      <a:pt x="297" y="463"/>
                    </a:lnTo>
                    <a:lnTo>
                      <a:pt x="297" y="463"/>
                    </a:lnTo>
                    <a:lnTo>
                      <a:pt x="297" y="455"/>
                    </a:lnTo>
                    <a:lnTo>
                      <a:pt x="297" y="447"/>
                    </a:lnTo>
                    <a:lnTo>
                      <a:pt x="305" y="439"/>
                    </a:lnTo>
                    <a:lnTo>
                      <a:pt x="313" y="407"/>
                    </a:lnTo>
                    <a:lnTo>
                      <a:pt x="321" y="343"/>
                    </a:lnTo>
                    <a:lnTo>
                      <a:pt x="321" y="343"/>
                    </a:lnTo>
                    <a:lnTo>
                      <a:pt x="321" y="335"/>
                    </a:lnTo>
                    <a:lnTo>
                      <a:pt x="329" y="327"/>
                    </a:lnTo>
                    <a:lnTo>
                      <a:pt x="329" y="311"/>
                    </a:lnTo>
                    <a:lnTo>
                      <a:pt x="337" y="272"/>
                    </a:lnTo>
                    <a:lnTo>
                      <a:pt x="353" y="200"/>
                    </a:lnTo>
                    <a:lnTo>
                      <a:pt x="353" y="200"/>
                    </a:lnTo>
                    <a:lnTo>
                      <a:pt x="353" y="192"/>
                    </a:lnTo>
                    <a:lnTo>
                      <a:pt x="353" y="184"/>
                    </a:lnTo>
                    <a:lnTo>
                      <a:pt x="361" y="168"/>
                    </a:lnTo>
                    <a:lnTo>
                      <a:pt x="369" y="136"/>
                    </a:lnTo>
                    <a:lnTo>
                      <a:pt x="369" y="128"/>
                    </a:lnTo>
                    <a:lnTo>
                      <a:pt x="369" y="128"/>
                    </a:lnTo>
                    <a:lnTo>
                      <a:pt x="369" y="120"/>
                    </a:lnTo>
                    <a:lnTo>
                      <a:pt x="377" y="104"/>
                    </a:lnTo>
                    <a:lnTo>
                      <a:pt x="385" y="80"/>
                    </a:lnTo>
                    <a:lnTo>
                      <a:pt x="385" y="72"/>
                    </a:lnTo>
                    <a:lnTo>
                      <a:pt x="385" y="72"/>
                    </a:lnTo>
                    <a:lnTo>
                      <a:pt x="385" y="64"/>
                    </a:lnTo>
                    <a:lnTo>
                      <a:pt x="385" y="56"/>
                    </a:lnTo>
                    <a:lnTo>
                      <a:pt x="385" y="48"/>
                    </a:lnTo>
                    <a:lnTo>
                      <a:pt x="393" y="48"/>
                    </a:lnTo>
                    <a:lnTo>
                      <a:pt x="393" y="40"/>
                    </a:lnTo>
                    <a:lnTo>
                      <a:pt x="393" y="32"/>
                    </a:lnTo>
                    <a:lnTo>
                      <a:pt x="393" y="32"/>
                    </a:lnTo>
                    <a:lnTo>
                      <a:pt x="393" y="32"/>
                    </a:lnTo>
                    <a:lnTo>
                      <a:pt x="401" y="24"/>
                    </a:lnTo>
                    <a:lnTo>
                      <a:pt x="401" y="24"/>
                    </a:lnTo>
                    <a:lnTo>
                      <a:pt x="401" y="24"/>
                    </a:lnTo>
                    <a:lnTo>
                      <a:pt x="401" y="16"/>
                    </a:lnTo>
                    <a:lnTo>
                      <a:pt x="401" y="16"/>
                    </a:lnTo>
                    <a:lnTo>
                      <a:pt x="401" y="16"/>
                    </a:lnTo>
                    <a:lnTo>
                      <a:pt x="401" y="16"/>
                    </a:lnTo>
                    <a:lnTo>
                      <a:pt x="409" y="8"/>
                    </a:lnTo>
                    <a:lnTo>
                      <a:pt x="409" y="8"/>
                    </a:lnTo>
                    <a:lnTo>
                      <a:pt x="409" y="8"/>
                    </a:lnTo>
                    <a:lnTo>
                      <a:pt x="409" y="8"/>
                    </a:lnTo>
                    <a:lnTo>
                      <a:pt x="409" y="8"/>
                    </a:lnTo>
                    <a:lnTo>
                      <a:pt x="409" y="8"/>
                    </a:lnTo>
                    <a:lnTo>
                      <a:pt x="409" y="0"/>
                    </a:lnTo>
                    <a:lnTo>
                      <a:pt x="409" y="0"/>
                    </a:lnTo>
                    <a:lnTo>
                      <a:pt x="417" y="0"/>
                    </a:lnTo>
                    <a:lnTo>
                      <a:pt x="417" y="0"/>
                    </a:lnTo>
                    <a:lnTo>
                      <a:pt x="417" y="0"/>
                    </a:lnTo>
                    <a:lnTo>
                      <a:pt x="417" y="0"/>
                    </a:lnTo>
                    <a:lnTo>
                      <a:pt x="417" y="0"/>
                    </a:lnTo>
                    <a:lnTo>
                      <a:pt x="417" y="0"/>
                    </a:lnTo>
                    <a:lnTo>
                      <a:pt x="417" y="0"/>
                    </a:lnTo>
                    <a:lnTo>
                      <a:pt x="417" y="0"/>
                    </a:lnTo>
                    <a:lnTo>
                      <a:pt x="417" y="0"/>
                    </a:lnTo>
                    <a:lnTo>
                      <a:pt x="425" y="0"/>
                    </a:lnTo>
                    <a:lnTo>
                      <a:pt x="425" y="0"/>
                    </a:lnTo>
                    <a:lnTo>
                      <a:pt x="425" y="0"/>
                    </a:lnTo>
                    <a:lnTo>
                      <a:pt x="425" y="0"/>
                    </a:lnTo>
                    <a:lnTo>
                      <a:pt x="425" y="0"/>
                    </a:lnTo>
                    <a:lnTo>
                      <a:pt x="425" y="0"/>
                    </a:lnTo>
                    <a:lnTo>
                      <a:pt x="425" y="0"/>
                    </a:lnTo>
                    <a:lnTo>
                      <a:pt x="425" y="0"/>
                    </a:lnTo>
                    <a:lnTo>
                      <a:pt x="425" y="0"/>
                    </a:lnTo>
                    <a:lnTo>
                      <a:pt x="425" y="0"/>
                    </a:lnTo>
                    <a:lnTo>
                      <a:pt x="433" y="8"/>
                    </a:lnTo>
                    <a:lnTo>
                      <a:pt x="433" y="8"/>
                    </a:lnTo>
                    <a:lnTo>
                      <a:pt x="433" y="8"/>
                    </a:lnTo>
                    <a:lnTo>
                      <a:pt x="433" y="8"/>
                    </a:lnTo>
                    <a:lnTo>
                      <a:pt x="433" y="8"/>
                    </a:lnTo>
                    <a:lnTo>
                      <a:pt x="433" y="8"/>
                    </a:lnTo>
                    <a:lnTo>
                      <a:pt x="433" y="16"/>
                    </a:lnTo>
                    <a:lnTo>
                      <a:pt x="433" y="16"/>
                    </a:lnTo>
                    <a:lnTo>
                      <a:pt x="441" y="16"/>
                    </a:lnTo>
                    <a:lnTo>
                      <a:pt x="441" y="24"/>
                    </a:lnTo>
                    <a:lnTo>
                      <a:pt x="441" y="24"/>
                    </a:lnTo>
                    <a:lnTo>
                      <a:pt x="441" y="24"/>
                    </a:lnTo>
                    <a:lnTo>
                      <a:pt x="441" y="32"/>
                    </a:lnTo>
                    <a:lnTo>
                      <a:pt x="441" y="32"/>
                    </a:lnTo>
                    <a:lnTo>
                      <a:pt x="441" y="40"/>
                    </a:lnTo>
                    <a:lnTo>
                      <a:pt x="449" y="40"/>
                    </a:lnTo>
                    <a:lnTo>
                      <a:pt x="449" y="56"/>
                    </a:lnTo>
                    <a:lnTo>
                      <a:pt x="449" y="64"/>
                    </a:lnTo>
                    <a:lnTo>
                      <a:pt x="449" y="64"/>
                    </a:lnTo>
                    <a:lnTo>
                      <a:pt x="457" y="72"/>
                    </a:lnTo>
                    <a:lnTo>
                      <a:pt x="457" y="88"/>
                    </a:lnTo>
                    <a:lnTo>
                      <a:pt x="457" y="96"/>
                    </a:lnTo>
                    <a:lnTo>
                      <a:pt x="457" y="96"/>
                    </a:lnTo>
                    <a:lnTo>
                      <a:pt x="465" y="104"/>
                    </a:lnTo>
                    <a:lnTo>
                      <a:pt x="465" y="128"/>
                    </a:lnTo>
                    <a:lnTo>
                      <a:pt x="465" y="136"/>
                    </a:lnTo>
                    <a:lnTo>
                      <a:pt x="465" y="136"/>
                    </a:lnTo>
                    <a:lnTo>
                      <a:pt x="473" y="152"/>
                    </a:lnTo>
                    <a:lnTo>
                      <a:pt x="473" y="176"/>
                    </a:lnTo>
                    <a:lnTo>
                      <a:pt x="481" y="224"/>
                    </a:lnTo>
                    <a:lnTo>
                      <a:pt x="481" y="232"/>
                    </a:lnTo>
                    <a:lnTo>
                      <a:pt x="481" y="232"/>
                    </a:lnTo>
                    <a:lnTo>
                      <a:pt x="481" y="248"/>
                    </a:lnTo>
                    <a:lnTo>
                      <a:pt x="489" y="272"/>
                    </a:lnTo>
                    <a:lnTo>
                      <a:pt x="489" y="280"/>
                    </a:lnTo>
                    <a:lnTo>
                      <a:pt x="489" y="287"/>
                    </a:lnTo>
                    <a:lnTo>
                      <a:pt x="489" y="303"/>
                    </a:lnTo>
                    <a:lnTo>
                      <a:pt x="497" y="311"/>
                    </a:lnTo>
                    <a:lnTo>
                      <a:pt x="497" y="319"/>
                    </a:lnTo>
                    <a:lnTo>
                      <a:pt x="497" y="319"/>
                    </a:lnTo>
                    <a:lnTo>
                      <a:pt x="497" y="327"/>
                    </a:lnTo>
                  </a:path>
                </a:pathLst>
              </a:custGeom>
              <a:noFill/>
              <a:ln w="12700">
                <a:solidFill>
                  <a:srgbClr val="44F4FF"/>
                </a:solidFill>
                <a:prstDash val="solid"/>
                <a:round/>
                <a:headEnd/>
                <a:tailEnd/>
              </a:ln>
            </p:spPr>
            <p:txBody>
              <a:bodyPr/>
              <a:lstStyle/>
              <a:p>
                <a:endParaRPr lang="es-E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79"/>
                                        </p:tgtEl>
                                        <p:attrNameLst>
                                          <p:attrName>style.visibility</p:attrName>
                                        </p:attrNameLst>
                                      </p:cBhvr>
                                      <p:to>
                                        <p:strVal val="visible"/>
                                      </p:to>
                                    </p:set>
                                    <p:animEffect transition="in" filter="dissolve">
                                      <p:cBhvr>
                                        <p:cTn id="7" dur="500"/>
                                        <p:tgtEl>
                                          <p:spTgt spid="60479"/>
                                        </p:tgtEl>
                                      </p:cBhvr>
                                    </p:animEffect>
                                  </p:childTnLst>
                                </p:cTn>
                              </p:par>
                              <p:par>
                                <p:cTn id="8" presetID="22" presetClass="entr" presetSubtype="8" fill="hold" nodeType="withEffect">
                                  <p:stCondLst>
                                    <p:cond delay="0"/>
                                  </p:stCondLst>
                                  <p:childTnLst>
                                    <p:set>
                                      <p:cBhvr>
                                        <p:cTn id="9" dur="1" fill="hold">
                                          <p:stCondLst>
                                            <p:cond delay="0"/>
                                          </p:stCondLst>
                                        </p:cTn>
                                        <p:tgtEl>
                                          <p:spTgt spid="60480"/>
                                        </p:tgtEl>
                                        <p:attrNameLst>
                                          <p:attrName>style.visibility</p:attrName>
                                        </p:attrNameLst>
                                      </p:cBhvr>
                                      <p:to>
                                        <p:strVal val="visible"/>
                                      </p:to>
                                    </p:set>
                                    <p:animEffect transition="in" filter="wipe(left)">
                                      <p:cBhvr>
                                        <p:cTn id="10" dur="500"/>
                                        <p:tgtEl>
                                          <p:spTgt spid="60480"/>
                                        </p:tgtEl>
                                      </p:cBhvr>
                                    </p:animEffect>
                                  </p:childTnLst>
                                </p:cTn>
                              </p:par>
                              <p:par>
                                <p:cTn id="11" presetID="22" presetClass="entr" presetSubtype="8" fill="hold" nodeType="withEffect">
                                  <p:stCondLst>
                                    <p:cond delay="0"/>
                                  </p:stCondLst>
                                  <p:childTnLst>
                                    <p:set>
                                      <p:cBhvr>
                                        <p:cTn id="12" dur="1" fill="hold">
                                          <p:stCondLst>
                                            <p:cond delay="0"/>
                                          </p:stCondLst>
                                        </p:cTn>
                                        <p:tgtEl>
                                          <p:spTgt spid="60481"/>
                                        </p:tgtEl>
                                        <p:attrNameLst>
                                          <p:attrName>style.visibility</p:attrName>
                                        </p:attrNameLst>
                                      </p:cBhvr>
                                      <p:to>
                                        <p:strVal val="visible"/>
                                      </p:to>
                                    </p:set>
                                    <p:animEffect transition="in" filter="wipe(left)">
                                      <p:cBhvr>
                                        <p:cTn id="13" dur="500"/>
                                        <p:tgtEl>
                                          <p:spTgt spid="60481"/>
                                        </p:tgtEl>
                                      </p:cBhvr>
                                    </p:animEffect>
                                  </p:childTnLst>
                                </p:cTn>
                              </p:par>
                              <p:par>
                                <p:cTn id="14" presetID="22" presetClass="entr" presetSubtype="8" fill="hold" nodeType="withEffect">
                                  <p:stCondLst>
                                    <p:cond delay="0"/>
                                  </p:stCondLst>
                                  <p:childTnLst>
                                    <p:set>
                                      <p:cBhvr>
                                        <p:cTn id="15" dur="1" fill="hold">
                                          <p:stCondLst>
                                            <p:cond delay="0"/>
                                          </p:stCondLst>
                                        </p:cTn>
                                        <p:tgtEl>
                                          <p:spTgt spid="60482"/>
                                        </p:tgtEl>
                                        <p:attrNameLst>
                                          <p:attrName>style.visibility</p:attrName>
                                        </p:attrNameLst>
                                      </p:cBhvr>
                                      <p:to>
                                        <p:strVal val="visible"/>
                                      </p:to>
                                    </p:set>
                                    <p:animEffect transition="in" filter="wipe(left)">
                                      <p:cBhvr>
                                        <p:cTn id="16" dur="3000"/>
                                        <p:tgtEl>
                                          <p:spTgt spid="6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Modulación y demodulación</a:t>
            </a:r>
            <a:endParaRPr lang="es-MX" sz="4000" cap="none" dirty="0"/>
          </a:p>
        </p:txBody>
      </p:sp>
      <p:sp>
        <p:nvSpPr>
          <p:cNvPr id="23" name="Rectangle 221"/>
          <p:cNvSpPr>
            <a:spLocks noGrp="1" noChangeArrowheads="1"/>
          </p:cNvSpPr>
          <p:nvPr>
            <p:ph type="ftr" sz="quarter" idx="11"/>
          </p:nvPr>
        </p:nvSpPr>
        <p:spPr/>
        <p:txBody>
          <a:bodyPr/>
          <a:lstStyle/>
          <a:p>
            <a:r>
              <a:rPr lang="es-MX"/>
              <a:t>José Juan Rincón Pasaye. FIE-UMSNH</a:t>
            </a:r>
          </a:p>
        </p:txBody>
      </p:sp>
      <p:sp>
        <p:nvSpPr>
          <p:cNvPr id="61444" name="Rectangle 4"/>
          <p:cNvSpPr>
            <a:spLocks noGrp="1" noChangeArrowheads="1"/>
          </p:cNvSpPr>
          <p:nvPr>
            <p:ph type="subTitle" idx="1"/>
          </p:nvPr>
        </p:nvSpPr>
        <p:spPr>
          <a:xfrm>
            <a:off x="251520" y="1196752"/>
            <a:ext cx="8784976" cy="4608512"/>
          </a:xfrm>
        </p:spPr>
        <p:txBody>
          <a:bodyPr/>
          <a:lstStyle/>
          <a:p>
            <a:pPr>
              <a:lnSpc>
                <a:spcPct val="80000"/>
              </a:lnSpc>
            </a:pPr>
            <a:r>
              <a:rPr lang="es-ES" sz="2800" b="1" dirty="0">
                <a:effectLst/>
              </a:rPr>
              <a:t>Sistema de Telecomunicaciones</a:t>
            </a:r>
          </a:p>
        </p:txBody>
      </p:sp>
      <p:sp>
        <p:nvSpPr>
          <p:cNvPr id="61469" name="Text Box 29"/>
          <p:cNvSpPr txBox="1">
            <a:spLocks noChangeArrowheads="1"/>
          </p:cNvSpPr>
          <p:nvPr/>
        </p:nvSpPr>
        <p:spPr bwMode="auto">
          <a:xfrm>
            <a:off x="468313" y="3213100"/>
            <a:ext cx="1295400" cy="590550"/>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Señal modulante</a:t>
            </a:r>
          </a:p>
        </p:txBody>
      </p:sp>
      <p:sp>
        <p:nvSpPr>
          <p:cNvPr id="61470" name="Text Box 30"/>
          <p:cNvSpPr txBox="1">
            <a:spLocks noChangeArrowheads="1"/>
          </p:cNvSpPr>
          <p:nvPr/>
        </p:nvSpPr>
        <p:spPr bwMode="auto">
          <a:xfrm>
            <a:off x="7451725" y="3875088"/>
            <a:ext cx="1439863" cy="590550"/>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Información recibida</a:t>
            </a:r>
          </a:p>
        </p:txBody>
      </p:sp>
      <p:sp>
        <p:nvSpPr>
          <p:cNvPr id="61471" name="Text Box 31"/>
          <p:cNvSpPr txBox="1">
            <a:spLocks noChangeArrowheads="1"/>
          </p:cNvSpPr>
          <p:nvPr/>
        </p:nvSpPr>
        <p:spPr bwMode="auto">
          <a:xfrm>
            <a:off x="2484438" y="3357563"/>
            <a:ext cx="1296987" cy="346075"/>
          </a:xfrm>
          <a:prstGeom prst="rect">
            <a:avLst/>
          </a:prstGeom>
          <a:solidFill>
            <a:srgbClr val="006600"/>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Modulador</a:t>
            </a:r>
          </a:p>
        </p:txBody>
      </p:sp>
      <p:sp>
        <p:nvSpPr>
          <p:cNvPr id="61472" name="Text Box 32"/>
          <p:cNvSpPr txBox="1">
            <a:spLocks noChangeArrowheads="1"/>
          </p:cNvSpPr>
          <p:nvPr/>
        </p:nvSpPr>
        <p:spPr bwMode="auto">
          <a:xfrm>
            <a:off x="5435600" y="4090988"/>
            <a:ext cx="1511300" cy="346075"/>
          </a:xfrm>
          <a:prstGeom prst="rect">
            <a:avLst/>
          </a:prstGeom>
          <a:solidFill>
            <a:srgbClr val="006600"/>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Demodulador</a:t>
            </a:r>
          </a:p>
        </p:txBody>
      </p:sp>
      <p:sp>
        <p:nvSpPr>
          <p:cNvPr id="61473" name="Line 33"/>
          <p:cNvSpPr>
            <a:spLocks noChangeShapeType="1"/>
          </p:cNvSpPr>
          <p:nvPr/>
        </p:nvSpPr>
        <p:spPr bwMode="auto">
          <a:xfrm>
            <a:off x="3851275" y="3573463"/>
            <a:ext cx="1512888" cy="0"/>
          </a:xfrm>
          <a:prstGeom prst="line">
            <a:avLst/>
          </a:prstGeom>
          <a:noFill/>
          <a:ln w="38100">
            <a:solidFill>
              <a:schemeClr val="tx1"/>
            </a:solidFill>
            <a:prstDash val="dash"/>
            <a:round/>
            <a:headEnd/>
            <a:tailEnd type="triangle" w="med" len="med"/>
          </a:ln>
          <a:effectLst/>
        </p:spPr>
        <p:txBody>
          <a:bodyPr/>
          <a:lstStyle/>
          <a:p>
            <a:endParaRPr lang="es-ES"/>
          </a:p>
        </p:txBody>
      </p:sp>
      <p:sp>
        <p:nvSpPr>
          <p:cNvPr id="61474" name="Text Box 34"/>
          <p:cNvSpPr txBox="1">
            <a:spLocks noChangeArrowheads="1"/>
          </p:cNvSpPr>
          <p:nvPr/>
        </p:nvSpPr>
        <p:spPr bwMode="auto">
          <a:xfrm>
            <a:off x="1476375" y="4005263"/>
            <a:ext cx="1439863" cy="346075"/>
          </a:xfrm>
          <a:prstGeom prst="rect">
            <a:avLst/>
          </a:prstGeom>
          <a:noFill/>
          <a:ln w="9525">
            <a:solidFill>
              <a:srgbClr val="9900FF"/>
            </a:solidFill>
            <a:prstDash val="dash"/>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a:solidFill>
                  <a:schemeClr val="tx2"/>
                </a:solidFill>
              </a:rPr>
              <a:t>Portadora</a:t>
            </a:r>
          </a:p>
        </p:txBody>
      </p:sp>
      <p:sp>
        <p:nvSpPr>
          <p:cNvPr id="61477" name="Arc 37"/>
          <p:cNvSpPr>
            <a:spLocks/>
          </p:cNvSpPr>
          <p:nvPr/>
        </p:nvSpPr>
        <p:spPr bwMode="auto">
          <a:xfrm flipV="1">
            <a:off x="2989263" y="3730625"/>
            <a:ext cx="360362" cy="504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9900FF"/>
            </a:solidFill>
            <a:prstDash val="sysDot"/>
            <a:round/>
            <a:headEnd/>
            <a:tailEnd type="stealth" w="med" len="med"/>
          </a:ln>
          <a:effectLst/>
        </p:spPr>
        <p:txBody>
          <a:bodyPr wrap="none" anchor="ctr"/>
          <a:lstStyle/>
          <a:p>
            <a:endParaRPr lang="es-ES"/>
          </a:p>
        </p:txBody>
      </p:sp>
      <p:sp>
        <p:nvSpPr>
          <p:cNvPr id="61480" name="Text Box 40"/>
          <p:cNvSpPr txBox="1">
            <a:spLocks noChangeArrowheads="1"/>
          </p:cNvSpPr>
          <p:nvPr/>
        </p:nvSpPr>
        <p:spPr bwMode="auto">
          <a:xfrm>
            <a:off x="3851275" y="2852738"/>
            <a:ext cx="1458913" cy="646331"/>
          </a:xfrm>
          <a:prstGeom prst="rect">
            <a:avLst/>
          </a:prstGeom>
          <a:noFill/>
          <a:ln w="9525">
            <a:noFill/>
            <a:miter lim="800000"/>
            <a:headEnd/>
            <a:tailEnd/>
          </a:ln>
          <a:effectLst/>
        </p:spPr>
        <p:txBody>
          <a:bodyPr>
            <a:spAutoFit/>
          </a:bodyPr>
          <a:lstStyle/>
          <a:p>
            <a:pPr algn="ctr"/>
            <a:r>
              <a:rPr lang="es-MX" dirty="0" smtClean="0"/>
              <a:t>Señal modulada</a:t>
            </a:r>
            <a:endParaRPr lang="es-MX" dirty="0"/>
          </a:p>
        </p:txBody>
      </p:sp>
      <p:sp>
        <p:nvSpPr>
          <p:cNvPr id="61481" name="Rectangle 41"/>
          <p:cNvSpPr>
            <a:spLocks noChangeArrowheads="1"/>
          </p:cNvSpPr>
          <p:nvPr/>
        </p:nvSpPr>
        <p:spPr bwMode="auto">
          <a:xfrm>
            <a:off x="250825" y="2492375"/>
            <a:ext cx="3636963" cy="2089150"/>
          </a:xfrm>
          <a:prstGeom prst="rect">
            <a:avLst/>
          </a:prstGeom>
          <a:noFill/>
          <a:ln w="25400" cap="rnd">
            <a:solidFill>
              <a:srgbClr val="FFFF00"/>
            </a:solidFill>
            <a:prstDash val="sysDot"/>
            <a:miter lim="800000"/>
            <a:headEnd/>
            <a:tailEnd/>
          </a:ln>
          <a:effectLst/>
        </p:spPr>
        <p:txBody>
          <a:bodyPr wrap="none" anchor="ctr"/>
          <a:lstStyle/>
          <a:p>
            <a:endParaRPr lang="es-ES"/>
          </a:p>
        </p:txBody>
      </p:sp>
      <p:sp>
        <p:nvSpPr>
          <p:cNvPr id="61482" name="Rectangle 42"/>
          <p:cNvSpPr>
            <a:spLocks noChangeArrowheads="1"/>
          </p:cNvSpPr>
          <p:nvPr/>
        </p:nvSpPr>
        <p:spPr bwMode="auto">
          <a:xfrm>
            <a:off x="5364163" y="2492375"/>
            <a:ext cx="3671887" cy="2160588"/>
          </a:xfrm>
          <a:prstGeom prst="rect">
            <a:avLst/>
          </a:prstGeom>
          <a:noFill/>
          <a:ln w="25400" cap="rnd">
            <a:solidFill>
              <a:srgbClr val="FFFF00"/>
            </a:solidFill>
            <a:prstDash val="sysDot"/>
            <a:miter lim="800000"/>
            <a:headEnd/>
            <a:tailEnd/>
          </a:ln>
          <a:effectLst/>
        </p:spPr>
        <p:txBody>
          <a:bodyPr wrap="none" anchor="ctr"/>
          <a:lstStyle/>
          <a:p>
            <a:endParaRPr lang="es-ES"/>
          </a:p>
        </p:txBody>
      </p:sp>
      <p:sp>
        <p:nvSpPr>
          <p:cNvPr id="61483" name="Line 43"/>
          <p:cNvSpPr>
            <a:spLocks noChangeShapeType="1"/>
          </p:cNvSpPr>
          <p:nvPr/>
        </p:nvSpPr>
        <p:spPr bwMode="auto">
          <a:xfrm>
            <a:off x="1835150" y="3500438"/>
            <a:ext cx="576263" cy="0"/>
          </a:xfrm>
          <a:prstGeom prst="line">
            <a:avLst/>
          </a:prstGeom>
          <a:noFill/>
          <a:ln w="38100">
            <a:solidFill>
              <a:srgbClr val="9900FF"/>
            </a:solidFill>
            <a:round/>
            <a:headEnd/>
            <a:tailEnd type="triangle" w="med" len="med"/>
          </a:ln>
          <a:effectLst/>
        </p:spPr>
        <p:txBody>
          <a:bodyPr/>
          <a:lstStyle/>
          <a:p>
            <a:endParaRPr lang="es-ES"/>
          </a:p>
        </p:txBody>
      </p:sp>
      <p:sp>
        <p:nvSpPr>
          <p:cNvPr id="61484" name="Line 44"/>
          <p:cNvSpPr>
            <a:spLocks noChangeShapeType="1"/>
          </p:cNvSpPr>
          <p:nvPr/>
        </p:nvSpPr>
        <p:spPr bwMode="auto">
          <a:xfrm>
            <a:off x="7019925" y="4221163"/>
            <a:ext cx="431800" cy="0"/>
          </a:xfrm>
          <a:prstGeom prst="line">
            <a:avLst/>
          </a:prstGeom>
          <a:noFill/>
          <a:ln w="38100">
            <a:solidFill>
              <a:srgbClr val="9900FF"/>
            </a:solidFill>
            <a:round/>
            <a:headEnd/>
            <a:tailEnd type="triangle" w="med" len="med"/>
          </a:ln>
          <a:effectLst/>
        </p:spPr>
        <p:txBody>
          <a:bodyPr/>
          <a:lstStyle/>
          <a:p>
            <a:endParaRPr lang="es-ES"/>
          </a:p>
        </p:txBody>
      </p:sp>
      <p:sp>
        <p:nvSpPr>
          <p:cNvPr id="61485" name="Freeform 45"/>
          <p:cNvSpPr>
            <a:spLocks/>
          </p:cNvSpPr>
          <p:nvPr/>
        </p:nvSpPr>
        <p:spPr bwMode="auto">
          <a:xfrm>
            <a:off x="4427538" y="3716338"/>
            <a:ext cx="288925" cy="576262"/>
          </a:xfrm>
          <a:custGeom>
            <a:avLst/>
            <a:gdLst/>
            <a:ahLst/>
            <a:cxnLst>
              <a:cxn ang="0">
                <a:pos x="34" y="0"/>
              </a:cxn>
              <a:cxn ang="0">
                <a:pos x="18" y="202"/>
              </a:cxn>
              <a:cxn ang="0">
                <a:pos x="143" y="218"/>
              </a:cxn>
              <a:cxn ang="0">
                <a:pos x="150" y="452"/>
              </a:cxn>
            </a:cxnLst>
            <a:rect l="0" t="0" r="r" b="b"/>
            <a:pathLst>
              <a:path w="165" h="452">
                <a:moveTo>
                  <a:pt x="34" y="0"/>
                </a:moveTo>
                <a:cubicBezTo>
                  <a:pt x="31" y="32"/>
                  <a:pt x="0" y="166"/>
                  <a:pt x="18" y="202"/>
                </a:cubicBezTo>
                <a:cubicBezTo>
                  <a:pt x="36" y="238"/>
                  <a:pt x="121" y="176"/>
                  <a:pt x="143" y="218"/>
                </a:cubicBezTo>
                <a:cubicBezTo>
                  <a:pt x="165" y="260"/>
                  <a:pt x="149" y="403"/>
                  <a:pt x="150" y="452"/>
                </a:cubicBezTo>
              </a:path>
            </a:pathLst>
          </a:custGeom>
          <a:noFill/>
          <a:ln w="28575" cmpd="sng">
            <a:solidFill>
              <a:srgbClr val="FF99CC"/>
            </a:solidFill>
            <a:round/>
            <a:headEnd type="stealth" w="med" len="med"/>
            <a:tailEnd/>
          </a:ln>
          <a:effectLst/>
        </p:spPr>
        <p:txBody>
          <a:bodyPr/>
          <a:lstStyle/>
          <a:p>
            <a:endParaRPr lang="es-ES"/>
          </a:p>
        </p:txBody>
      </p:sp>
      <p:sp>
        <p:nvSpPr>
          <p:cNvPr id="61486" name="Rectangle 46"/>
          <p:cNvSpPr>
            <a:spLocks noChangeArrowheads="1"/>
          </p:cNvSpPr>
          <p:nvPr/>
        </p:nvSpPr>
        <p:spPr bwMode="auto">
          <a:xfrm>
            <a:off x="4284663" y="4286250"/>
            <a:ext cx="781050" cy="366713"/>
          </a:xfrm>
          <a:prstGeom prst="rect">
            <a:avLst/>
          </a:prstGeom>
          <a:noFill/>
          <a:ln w="9525">
            <a:noFill/>
            <a:miter lim="800000"/>
            <a:headEnd/>
            <a:tailEnd/>
          </a:ln>
          <a:effectLst/>
        </p:spPr>
        <p:txBody>
          <a:bodyPr wrap="none">
            <a:spAutoFit/>
          </a:bodyPr>
          <a:lstStyle/>
          <a:p>
            <a:r>
              <a:rPr lang="es-MX" dirty="0">
                <a:solidFill>
                  <a:srgbClr val="FF99CC"/>
                </a:solidFill>
                <a:effectLst>
                  <a:outerShdw blurRad="38100" dist="38100" dir="2700000" algn="tl">
                    <a:srgbClr val="000000">
                      <a:alpha val="43137"/>
                    </a:srgbClr>
                  </a:outerShdw>
                </a:effectLst>
              </a:rPr>
              <a:t>Ruido</a:t>
            </a:r>
          </a:p>
        </p:txBody>
      </p:sp>
      <p:sp>
        <p:nvSpPr>
          <p:cNvPr id="61487" name="Text Box 47"/>
          <p:cNvSpPr txBox="1">
            <a:spLocks noChangeArrowheads="1"/>
          </p:cNvSpPr>
          <p:nvPr/>
        </p:nvSpPr>
        <p:spPr bwMode="auto">
          <a:xfrm>
            <a:off x="5435600" y="3429000"/>
            <a:ext cx="1511300" cy="346075"/>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a:t>Amplificador</a:t>
            </a:r>
          </a:p>
        </p:txBody>
      </p:sp>
      <p:sp>
        <p:nvSpPr>
          <p:cNvPr id="61488" name="Line 48"/>
          <p:cNvSpPr>
            <a:spLocks noChangeShapeType="1"/>
          </p:cNvSpPr>
          <p:nvPr/>
        </p:nvSpPr>
        <p:spPr bwMode="auto">
          <a:xfrm>
            <a:off x="6156325" y="3860800"/>
            <a:ext cx="0" cy="215900"/>
          </a:xfrm>
          <a:prstGeom prst="line">
            <a:avLst/>
          </a:prstGeom>
          <a:noFill/>
          <a:ln w="38100">
            <a:solidFill>
              <a:srgbClr val="9900FF"/>
            </a:solidFill>
            <a:round/>
            <a:headEnd/>
            <a:tailEnd type="triangle" w="med" len="med"/>
          </a:ln>
          <a:effectLst/>
        </p:spPr>
        <p:txBody>
          <a:bodyPr/>
          <a:lstStyle/>
          <a:p>
            <a:endParaRPr lang="es-ES"/>
          </a:p>
        </p:txBody>
      </p:sp>
      <p:sp>
        <p:nvSpPr>
          <p:cNvPr id="61489" name="Rectangle 49"/>
          <p:cNvSpPr>
            <a:spLocks noChangeArrowheads="1"/>
          </p:cNvSpPr>
          <p:nvPr/>
        </p:nvSpPr>
        <p:spPr bwMode="auto">
          <a:xfrm>
            <a:off x="1258888" y="2492375"/>
            <a:ext cx="1327150" cy="366713"/>
          </a:xfrm>
          <a:prstGeom prst="rect">
            <a:avLst/>
          </a:prstGeom>
          <a:noFill/>
          <a:ln w="9525">
            <a:noFill/>
            <a:miter lim="800000"/>
            <a:headEnd/>
            <a:tailEnd/>
          </a:ln>
          <a:effectLst/>
        </p:spPr>
        <p:txBody>
          <a:bodyPr wrap="none">
            <a:spAutoFit/>
          </a:bodyPr>
          <a:lstStyle/>
          <a:p>
            <a:r>
              <a:rPr lang="es-MX">
                <a:solidFill>
                  <a:srgbClr val="FFFF00"/>
                </a:solidFill>
              </a:rPr>
              <a:t>Transmisor</a:t>
            </a:r>
          </a:p>
        </p:txBody>
      </p:sp>
      <p:sp>
        <p:nvSpPr>
          <p:cNvPr id="61490" name="Rectangle 50"/>
          <p:cNvSpPr>
            <a:spLocks noChangeArrowheads="1"/>
          </p:cNvSpPr>
          <p:nvPr/>
        </p:nvSpPr>
        <p:spPr bwMode="auto">
          <a:xfrm>
            <a:off x="6516688" y="2492375"/>
            <a:ext cx="1111250" cy="366713"/>
          </a:xfrm>
          <a:prstGeom prst="rect">
            <a:avLst/>
          </a:prstGeom>
          <a:noFill/>
          <a:ln w="9525">
            <a:noFill/>
            <a:miter lim="800000"/>
            <a:headEnd/>
            <a:tailEnd/>
          </a:ln>
          <a:effectLst/>
        </p:spPr>
        <p:txBody>
          <a:bodyPr wrap="none">
            <a:spAutoFit/>
          </a:bodyPr>
          <a:lstStyle/>
          <a:p>
            <a:r>
              <a:rPr lang="es-MX">
                <a:solidFill>
                  <a:srgbClr val="FFFF00"/>
                </a:solidFill>
              </a:rPr>
              <a:t>Receptor</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467544" y="1916832"/>
            <a:ext cx="8496944" cy="1800200"/>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6000" cap="none" dirty="0" smtClean="0"/>
              <a:t>Conceptos generales</a:t>
            </a:r>
            <a:r>
              <a:rPr lang="es-ES" sz="4000" cap="none" dirty="0" smtClean="0"/>
              <a:t> </a:t>
            </a:r>
            <a:br>
              <a:rPr lang="es-ES" sz="4000" cap="none" dirty="0" smtClean="0"/>
            </a:br>
            <a:r>
              <a:rPr lang="es-ES" sz="4000" cap="none" dirty="0" smtClean="0">
                <a:solidFill>
                  <a:srgbClr val="FFFF00"/>
                </a:solidFill>
              </a:rPr>
              <a:t>El </a:t>
            </a:r>
            <a:r>
              <a:rPr lang="es-ES" sz="4000" cap="none" dirty="0">
                <a:solidFill>
                  <a:srgbClr val="FFFF00"/>
                </a:solidFill>
              </a:rPr>
              <a:t>espectro electromagnético</a:t>
            </a:r>
            <a:endParaRPr lang="es-MX" sz="4000" cap="none" dirty="0">
              <a:solidFill>
                <a:srgbClr val="FFFF00"/>
              </a:solidFill>
            </a:endParaRPr>
          </a:p>
        </p:txBody>
      </p:sp>
      <p:sp>
        <p:nvSpPr>
          <p:cNvPr id="5" name="Rectangle 221"/>
          <p:cNvSpPr>
            <a:spLocks noGrp="1" noChangeArrowheads="1"/>
          </p:cNvSpPr>
          <p:nvPr>
            <p:ph type="ftr" sz="quarter" idx="11"/>
          </p:nvPr>
        </p:nvSpPr>
        <p:spPr/>
        <p:txBody>
          <a:bodyPr/>
          <a:lstStyle/>
          <a:p>
            <a:r>
              <a:rPr lang="es-MX"/>
              <a:t>José Juan Rincón Pasaye. FIE-UMSNH</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64515" name="Rectangle 3"/>
          <p:cNvSpPr>
            <a:spLocks noGrp="1" noChangeArrowheads="1"/>
          </p:cNvSpPr>
          <p:nvPr>
            <p:ph type="subTitle" idx="1"/>
          </p:nvPr>
        </p:nvSpPr>
        <p:spPr>
          <a:xfrm>
            <a:off x="323528" y="1196752"/>
            <a:ext cx="8640960" cy="5040560"/>
          </a:xfrm>
        </p:spPr>
        <p:txBody>
          <a:bodyPr>
            <a:normAutofit/>
          </a:bodyPr>
          <a:lstStyle/>
          <a:p>
            <a:pPr algn="just"/>
            <a:endParaRPr lang="es-ES" sz="1000" dirty="0">
              <a:effectLst/>
              <a:latin typeface="Calibri" pitchFamily="34" charset="0"/>
            </a:endParaRPr>
          </a:p>
          <a:p>
            <a:pPr algn="just"/>
            <a:r>
              <a:rPr lang="es-ES" sz="2800" dirty="0">
                <a:effectLst/>
                <a:latin typeface="Calibri" pitchFamily="34" charset="0"/>
              </a:rPr>
              <a:t>La energía electromagnética </a:t>
            </a:r>
            <a:r>
              <a:rPr lang="es-ES" sz="2800" dirty="0" smtClean="0">
                <a:effectLst/>
                <a:latin typeface="Calibri" pitchFamily="34" charset="0"/>
              </a:rPr>
              <a:t>viaja </a:t>
            </a:r>
            <a:r>
              <a:rPr lang="es-ES" sz="2800" dirty="0">
                <a:effectLst/>
                <a:latin typeface="Calibri" pitchFamily="34" charset="0"/>
              </a:rPr>
              <a:t>a la velocidad de la </a:t>
            </a:r>
            <a:r>
              <a:rPr lang="es-ES" sz="2800" dirty="0" smtClean="0">
                <a:effectLst/>
                <a:latin typeface="Calibri" pitchFamily="34" charset="0"/>
              </a:rPr>
              <a:t>luz, en diferentes formas: </a:t>
            </a:r>
          </a:p>
          <a:p>
            <a:pPr algn="just">
              <a:buBlip>
                <a:blip r:embed="rId2"/>
              </a:buBlip>
            </a:pPr>
            <a:r>
              <a:rPr lang="es-ES" dirty="0" smtClean="0">
                <a:solidFill>
                  <a:schemeClr val="accent2">
                    <a:lumMod val="75000"/>
                  </a:schemeClr>
                </a:solidFill>
                <a:latin typeface="Calibri" pitchFamily="34" charset="0"/>
              </a:rPr>
              <a:t> </a:t>
            </a:r>
            <a:r>
              <a:rPr lang="es-ES" sz="2800" dirty="0" smtClean="0">
                <a:solidFill>
                  <a:schemeClr val="accent2">
                    <a:lumMod val="75000"/>
                  </a:schemeClr>
                </a:solidFill>
                <a:effectLst>
                  <a:outerShdw blurRad="38100" dist="38100" dir="2700000" algn="tl">
                    <a:srgbClr val="000000">
                      <a:alpha val="43137"/>
                    </a:srgbClr>
                  </a:outerShdw>
                </a:effectLst>
                <a:latin typeface="Calibri" pitchFamily="34" charset="0"/>
              </a:rPr>
              <a:t>ondas </a:t>
            </a:r>
            <a:r>
              <a:rPr lang="es-ES" sz="2800" dirty="0">
                <a:solidFill>
                  <a:schemeClr val="accent2">
                    <a:lumMod val="75000"/>
                  </a:schemeClr>
                </a:solidFill>
                <a:effectLst>
                  <a:outerShdw blurRad="38100" dist="38100" dir="2700000" algn="tl">
                    <a:srgbClr val="000000">
                      <a:alpha val="43137"/>
                    </a:srgbClr>
                  </a:outerShdw>
                </a:effectLst>
                <a:latin typeface="Calibri" pitchFamily="34" charset="0"/>
              </a:rPr>
              <a:t>de radio </a:t>
            </a:r>
            <a:r>
              <a:rPr lang="es-ES" sz="2800" dirty="0">
                <a:effectLst/>
                <a:latin typeface="Calibri" pitchFamily="34" charset="0"/>
              </a:rPr>
              <a:t>por el aire o por el </a:t>
            </a:r>
            <a:r>
              <a:rPr lang="es-ES" sz="2800" dirty="0" smtClean="0">
                <a:effectLst/>
                <a:latin typeface="Calibri" pitchFamily="34" charset="0"/>
              </a:rPr>
              <a:t>vacío</a:t>
            </a:r>
          </a:p>
          <a:p>
            <a:pPr algn="just">
              <a:buBlip>
                <a:blip r:embed="rId2"/>
              </a:buBlip>
            </a:pPr>
            <a:r>
              <a:rPr lang="es-ES" dirty="0" smtClean="0">
                <a:solidFill>
                  <a:schemeClr val="accent2">
                    <a:lumMod val="75000"/>
                  </a:schemeClr>
                </a:solidFill>
                <a:latin typeface="Calibri" pitchFamily="34" charset="0"/>
              </a:rPr>
              <a:t> </a:t>
            </a:r>
            <a:r>
              <a:rPr lang="es-ES" dirty="0" smtClean="0">
                <a:solidFill>
                  <a:schemeClr val="accent2">
                    <a:lumMod val="75000"/>
                  </a:schemeClr>
                </a:solidFill>
                <a:effectLst>
                  <a:outerShdw blurRad="38100" dist="38100" dir="2700000" algn="tl">
                    <a:srgbClr val="000000">
                      <a:alpha val="43137"/>
                    </a:srgbClr>
                  </a:outerShdw>
                </a:effectLst>
                <a:latin typeface="Calibri" pitchFamily="34" charset="0"/>
              </a:rPr>
              <a:t>corriente</a:t>
            </a:r>
            <a:r>
              <a:rPr lang="es-ES" sz="2800" dirty="0" smtClean="0">
                <a:solidFill>
                  <a:schemeClr val="accent2">
                    <a:lumMod val="75000"/>
                  </a:schemeClr>
                </a:solidFill>
                <a:effectLst>
                  <a:outerShdw blurRad="38100" dist="38100" dir="2700000" algn="tl">
                    <a:srgbClr val="000000">
                      <a:alpha val="43137"/>
                    </a:srgbClr>
                  </a:outerShdw>
                </a:effectLst>
                <a:latin typeface="Calibri" pitchFamily="34" charset="0"/>
              </a:rPr>
              <a:t> </a:t>
            </a:r>
            <a:r>
              <a:rPr lang="es-ES" dirty="0">
                <a:solidFill>
                  <a:schemeClr val="accent2">
                    <a:lumMod val="75000"/>
                  </a:schemeClr>
                </a:solidFill>
                <a:effectLst>
                  <a:outerShdw blurRad="38100" dist="38100" dir="2700000" algn="tl">
                    <a:srgbClr val="000000">
                      <a:alpha val="43137"/>
                    </a:srgbClr>
                  </a:outerShdw>
                </a:effectLst>
                <a:latin typeface="Calibri" pitchFamily="34" charset="0"/>
              </a:rPr>
              <a:t>eléctrica</a:t>
            </a:r>
            <a:r>
              <a:rPr lang="es-ES" sz="2800" dirty="0">
                <a:effectLst>
                  <a:outerShdw blurRad="38100" dist="38100" dir="2700000" algn="tl">
                    <a:srgbClr val="000000">
                      <a:alpha val="43137"/>
                    </a:srgbClr>
                  </a:outerShdw>
                </a:effectLst>
                <a:latin typeface="Calibri" pitchFamily="34" charset="0"/>
              </a:rPr>
              <a:t> </a:t>
            </a:r>
            <a:r>
              <a:rPr lang="es-ES" sz="2800" dirty="0">
                <a:effectLst/>
                <a:latin typeface="Calibri" pitchFamily="34" charset="0"/>
              </a:rPr>
              <a:t>a través de un cable </a:t>
            </a:r>
            <a:r>
              <a:rPr lang="es-ES" sz="2800" dirty="0" smtClean="0">
                <a:effectLst/>
                <a:latin typeface="Calibri" pitchFamily="34" charset="0"/>
              </a:rPr>
              <a:t>metálico</a:t>
            </a:r>
          </a:p>
          <a:p>
            <a:pPr algn="just">
              <a:buBlip>
                <a:blip r:embed="rId2"/>
              </a:buBlip>
            </a:pPr>
            <a:r>
              <a:rPr lang="es-ES" sz="2800" dirty="0" smtClean="0">
                <a:solidFill>
                  <a:schemeClr val="accent2">
                    <a:lumMod val="75000"/>
                  </a:schemeClr>
                </a:solidFill>
                <a:latin typeface="Calibri" pitchFamily="34" charset="0"/>
              </a:rPr>
              <a:t> </a:t>
            </a:r>
            <a:r>
              <a:rPr lang="es-ES" sz="2800" dirty="0" smtClean="0">
                <a:solidFill>
                  <a:schemeClr val="accent2">
                    <a:lumMod val="75000"/>
                  </a:schemeClr>
                </a:solidFill>
                <a:effectLst>
                  <a:outerShdw blurRad="38100" dist="38100" dir="2700000" algn="tl">
                    <a:srgbClr val="000000">
                      <a:alpha val="43137"/>
                    </a:srgbClr>
                  </a:outerShdw>
                </a:effectLst>
                <a:latin typeface="Calibri" pitchFamily="34" charset="0"/>
              </a:rPr>
              <a:t>luz</a:t>
            </a:r>
            <a:r>
              <a:rPr lang="es-ES" sz="2800" dirty="0" smtClean="0">
                <a:effectLst/>
                <a:latin typeface="Calibri" pitchFamily="34" charset="0"/>
              </a:rPr>
              <a:t> </a:t>
            </a:r>
            <a:r>
              <a:rPr lang="es-ES" sz="2800" dirty="0">
                <a:effectLst/>
                <a:latin typeface="Calibri" pitchFamily="34" charset="0"/>
              </a:rPr>
              <a:t>a través de fibras ópticas</a:t>
            </a:r>
          </a:p>
          <a:p>
            <a:pPr algn="just"/>
            <a:endParaRPr lang="es-ES" sz="1200" dirty="0">
              <a:effectLst/>
              <a:latin typeface="Calibri" pitchFamily="34" charset="0"/>
            </a:endParaRPr>
          </a:p>
          <a:p>
            <a:pPr algn="just"/>
            <a:r>
              <a:rPr lang="es-ES" sz="2800" dirty="0">
                <a:effectLst/>
                <a:latin typeface="Calibri" pitchFamily="34" charset="0"/>
              </a:rPr>
              <a:t>El </a:t>
            </a:r>
            <a:r>
              <a:rPr lang="es-ES" sz="2800" dirty="0">
                <a:solidFill>
                  <a:schemeClr val="accent2">
                    <a:lumMod val="75000"/>
                  </a:schemeClr>
                </a:solidFill>
                <a:effectLst>
                  <a:outerShdw blurRad="38100" dist="38100" dir="2700000" algn="tl">
                    <a:srgbClr val="000000">
                      <a:alpha val="43137"/>
                    </a:srgbClr>
                  </a:outerShdw>
                </a:effectLst>
                <a:latin typeface="Calibri" pitchFamily="34" charset="0"/>
              </a:rPr>
              <a:t>sonido</a:t>
            </a:r>
            <a:r>
              <a:rPr lang="es-ES" sz="2800" dirty="0">
                <a:effectLst/>
                <a:latin typeface="Calibri" pitchFamily="34" charset="0"/>
              </a:rPr>
              <a:t> no es propiamente energía electromagnética sino más bien variaciones de presión, por lo tanto su velocidad de propagación depende enormemente del medio de transmisión.</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36" name="Rectangle 221"/>
          <p:cNvSpPr>
            <a:spLocks noGrp="1" noChangeArrowheads="1"/>
          </p:cNvSpPr>
          <p:nvPr>
            <p:ph type="ftr" sz="quarter" idx="11"/>
          </p:nvPr>
        </p:nvSpPr>
        <p:spPr/>
        <p:txBody>
          <a:bodyPr/>
          <a:lstStyle/>
          <a:p>
            <a:r>
              <a:rPr lang="es-MX"/>
              <a:t>José Juan Rincón Pasaye. FIE-UMSNH</a:t>
            </a:r>
          </a:p>
        </p:txBody>
      </p:sp>
      <p:sp>
        <p:nvSpPr>
          <p:cNvPr id="72707" name="Rectangle 3"/>
          <p:cNvSpPr>
            <a:spLocks noGrp="1" noChangeArrowheads="1"/>
          </p:cNvSpPr>
          <p:nvPr>
            <p:ph type="subTitle" idx="1"/>
          </p:nvPr>
        </p:nvSpPr>
        <p:spPr>
          <a:xfrm>
            <a:off x="395536" y="1052736"/>
            <a:ext cx="8424863" cy="4824412"/>
          </a:xfrm>
        </p:spPr>
        <p:txBody>
          <a:bodyPr/>
          <a:lstStyle/>
          <a:p>
            <a:pPr algn="just"/>
            <a:endParaRPr lang="es-ES" sz="800">
              <a:effectLst/>
            </a:endParaRPr>
          </a:p>
          <a:p>
            <a:pPr algn="just"/>
            <a:endParaRPr lang="es-ES" sz="800">
              <a:effectLst/>
            </a:endParaRPr>
          </a:p>
        </p:txBody>
      </p:sp>
      <p:sp>
        <p:nvSpPr>
          <p:cNvPr id="7270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2800" name="Group 96"/>
          <p:cNvGraphicFramePr>
            <a:graphicFrameLocks noGrp="1"/>
          </p:cNvGraphicFramePr>
          <p:nvPr/>
        </p:nvGraphicFramePr>
        <p:xfrm>
          <a:off x="467544" y="1268413"/>
          <a:ext cx="7848872" cy="4827588"/>
        </p:xfrm>
        <a:graphic>
          <a:graphicData uri="http://schemas.openxmlformats.org/drawingml/2006/table">
            <a:tbl>
              <a:tblPr/>
              <a:tblGrid>
                <a:gridCol w="2563643"/>
                <a:gridCol w="2645109"/>
                <a:gridCol w="2640120"/>
              </a:tblGrid>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400" b="1"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Tipo de Onda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Subtipo de onda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Frecuencia (</a:t>
                      </a:r>
                      <a:r>
                        <a:rPr kumimoji="0" lang="es-MX" sz="2000" b="1" i="0" u="none" strike="noStrike" cap="none" normalizeH="0" baseline="0" dirty="0" err="1" smtClean="0">
                          <a:ln>
                            <a:noFill/>
                          </a:ln>
                          <a:solidFill>
                            <a:schemeClr val="bg1"/>
                          </a:solidFill>
                          <a:effectLst>
                            <a:outerShdw blurRad="38100" dist="38100" dir="2700000" algn="tl">
                              <a:srgbClr val="000000"/>
                            </a:outerShdw>
                          </a:effectLst>
                          <a:latin typeface="Calibri" pitchFamily="34" charset="0"/>
                          <a:cs typeface="Arial" charset="0"/>
                        </a:rPr>
                        <a:t>Hertz</a:t>
                      </a:r>
                      <a:r>
                        <a:rPr kumimoji="0" lang="es-MX" sz="2000" b="1"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8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Ondas Materiales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Infrasonido</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Sonido</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Ultrasonido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0 – 8 </a:t>
                      </a:r>
                      <a:endParaRPr kumimoji="0" lang="es-MX" sz="2000" b="0" i="0" u="none" strike="noStrike" cap="none" normalizeH="0" baseline="30000" dirty="0" smtClean="0">
                        <a:ln>
                          <a:noFill/>
                        </a:ln>
                        <a:solidFill>
                          <a:schemeClr val="bg1"/>
                        </a:solidFill>
                        <a:effectLst>
                          <a:outerShdw blurRad="38100" dist="38100" dir="2700000" algn="tl">
                            <a:srgbClr val="000000"/>
                          </a:outerShdw>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8 - 30x10</a:t>
                      </a:r>
                      <a:r>
                        <a:rPr kumimoji="0" lang="es-MX" sz="2000" b="0" i="0" u="none" strike="noStrike" cap="none" normalizeH="0" baseline="30000" dirty="0" smtClean="0">
                          <a:ln>
                            <a:noFill/>
                          </a:ln>
                          <a:solidFill>
                            <a:schemeClr val="bg1"/>
                          </a:solidFill>
                          <a:effectLst>
                            <a:outerShdw blurRad="38100" dist="38100" dir="2700000" algn="tl">
                              <a:srgbClr val="000000"/>
                            </a:outerShdw>
                          </a:effectLst>
                          <a:latin typeface="Calibri" pitchFamily="34" charset="0"/>
                          <a:cs typeface="Arial" charset="0"/>
                        </a:rPr>
                        <a:t>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30x10</a:t>
                      </a:r>
                      <a:r>
                        <a:rPr kumimoji="0" lang="es-MX" sz="2000" b="0" i="0" u="none" strike="noStrike" cap="none" normalizeH="0" baseline="30000" dirty="0" smtClean="0">
                          <a:ln>
                            <a:noFill/>
                          </a:ln>
                          <a:solidFill>
                            <a:schemeClr val="bg1"/>
                          </a:solidFill>
                          <a:effectLst>
                            <a:outerShdw blurRad="38100" dist="38100" dir="2700000" algn="tl">
                              <a:srgbClr val="000000"/>
                            </a:outerShdw>
                          </a:effectLst>
                          <a:latin typeface="Calibri" pitchFamily="34" charset="0"/>
                          <a:cs typeface="Arial" charset="0"/>
                        </a:rPr>
                        <a:t>3</a:t>
                      </a:r>
                      <a:r>
                        <a:rPr kumimoji="0" lang="es-MX" sz="2000" b="0" i="0" u="none" strike="noStrike" cap="none" normalizeH="0" baseline="0" dirty="0" smtClean="0">
                          <a:ln>
                            <a:noFill/>
                          </a:ln>
                          <a:solidFill>
                            <a:schemeClr val="bg1"/>
                          </a:solidFill>
                          <a:effectLst>
                            <a:outerShdw blurRad="38100" dist="38100" dir="2700000" algn="tl">
                              <a:srgbClr val="000000"/>
                            </a:outerShdw>
                          </a:effectLst>
                          <a:latin typeface="Calibri" pitchFamily="34" charset="0"/>
                          <a:cs typeface="Arial" charset="0"/>
                        </a:rPr>
                        <a:t> - 20x10</a:t>
                      </a:r>
                      <a:r>
                        <a:rPr kumimoji="0" lang="es-MX" sz="2000" b="0" i="0" u="none" strike="noStrike" cap="none" normalizeH="0" baseline="30000" dirty="0" smtClean="0">
                          <a:ln>
                            <a:noFill/>
                          </a:ln>
                          <a:solidFill>
                            <a:schemeClr val="bg1"/>
                          </a:solidFill>
                          <a:effectLst>
                            <a:outerShdw blurRad="38100" dist="38100" dir="2700000" algn="tl">
                              <a:srgbClr val="000000"/>
                            </a:outerShdw>
                          </a:effectLst>
                          <a:latin typeface="Calibri" pitchFamily="34" charset="0"/>
                          <a:cs typeface="Arial"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61988">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8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Ondas Electro-magnéticas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Ondas de Radio (RF)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smtClean="0">
                          <a:ln>
                            <a:noFill/>
                          </a:ln>
                          <a:solidFill>
                            <a:srgbClr val="FFFFCC"/>
                          </a:solidFill>
                          <a:effectLst>
                            <a:outerShdw blurRad="38100" dist="38100" dir="2700000" algn="tl">
                              <a:srgbClr val="000000"/>
                            </a:outerShdw>
                          </a:effectLst>
                          <a:latin typeface="Calibri" pitchFamily="34" charset="0"/>
                          <a:cs typeface="Arial" charset="0"/>
                        </a:rPr>
                        <a:t>0 - 1x10</a:t>
                      </a:r>
                      <a:r>
                        <a:rPr kumimoji="0" lang="es-MX" sz="2000" b="0" i="0" u="none" strike="noStrike" cap="none" normalizeH="0" baseline="30000" smtClean="0">
                          <a:ln>
                            <a:noFill/>
                          </a:ln>
                          <a:solidFill>
                            <a:srgbClr val="FFFFCC"/>
                          </a:solidFill>
                          <a:effectLst>
                            <a:outerShdw blurRad="38100" dist="38100" dir="2700000" algn="tl">
                              <a:srgbClr val="000000"/>
                            </a:outerShdw>
                          </a:effectLst>
                          <a:latin typeface="Calibri" pitchFamily="34" charset="0"/>
                          <a:cs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r h="66040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smtClean="0">
                          <a:ln>
                            <a:noFill/>
                          </a:ln>
                          <a:solidFill>
                            <a:srgbClr val="FFFFCC"/>
                          </a:solidFill>
                          <a:effectLst>
                            <a:outerShdw blurRad="38100" dist="38100" dir="2700000" algn="tl">
                              <a:srgbClr val="000000"/>
                            </a:outerShdw>
                          </a:effectLst>
                          <a:latin typeface="Calibri" pitchFamily="34" charset="0"/>
                          <a:cs typeface="Arial" charset="0"/>
                        </a:rPr>
                        <a:t>Microondas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smtClean="0">
                          <a:ln>
                            <a:noFill/>
                          </a:ln>
                          <a:solidFill>
                            <a:srgbClr val="FFFFCC"/>
                          </a:solidFill>
                          <a:effectLst>
                            <a:outerShdw blurRad="38100" dist="38100" dir="2700000" algn="tl">
                              <a:srgbClr val="000000"/>
                            </a:outerShdw>
                          </a:effectLst>
                          <a:latin typeface="Calibri" pitchFamily="34" charset="0"/>
                          <a:cs typeface="Arial" charset="0"/>
                        </a:rPr>
                        <a:t>1x10</a:t>
                      </a:r>
                      <a:r>
                        <a:rPr kumimoji="0" lang="es-MX" sz="2000" b="0" i="0" u="none" strike="noStrike" cap="none" normalizeH="0" baseline="30000" smtClean="0">
                          <a:ln>
                            <a:noFill/>
                          </a:ln>
                          <a:solidFill>
                            <a:srgbClr val="FFFFCC"/>
                          </a:solidFill>
                          <a:effectLst>
                            <a:outerShdw blurRad="38100" dist="38100" dir="2700000" algn="tl">
                              <a:srgbClr val="000000"/>
                            </a:outerShdw>
                          </a:effectLst>
                          <a:latin typeface="Calibri" pitchFamily="34" charset="0"/>
                          <a:cs typeface="Arial" charset="0"/>
                        </a:rPr>
                        <a:t>9 </a:t>
                      </a:r>
                      <a:r>
                        <a:rPr kumimoji="0" lang="es-MX" sz="2000" b="0" i="0" u="none" strike="noStrike" cap="none" normalizeH="0" baseline="0" smtClean="0">
                          <a:ln>
                            <a:noFill/>
                          </a:ln>
                          <a:solidFill>
                            <a:srgbClr val="FFFFCC"/>
                          </a:solidFill>
                          <a:effectLst>
                            <a:outerShdw blurRad="38100" dist="38100" dir="2700000" algn="tl">
                              <a:srgbClr val="000000"/>
                            </a:outerShdw>
                          </a:effectLst>
                          <a:latin typeface="Calibri" pitchFamily="34" charset="0"/>
                          <a:cs typeface="Arial" charset="0"/>
                        </a:rPr>
                        <a:t>- 3x10</a:t>
                      </a:r>
                      <a:r>
                        <a:rPr kumimoji="0" lang="es-MX" sz="2000" b="0" i="0" u="none" strike="noStrike" cap="none" normalizeH="0" baseline="30000" smtClean="0">
                          <a:ln>
                            <a:noFill/>
                          </a:ln>
                          <a:solidFill>
                            <a:srgbClr val="FFFFCC"/>
                          </a:solidFill>
                          <a:effectLst>
                            <a:outerShdw blurRad="38100" dist="38100" dir="2700000" algn="tl">
                              <a:srgbClr val="000000"/>
                            </a:outerShdw>
                          </a:effectLst>
                          <a:latin typeface="Calibri" pitchFamily="34" charset="0"/>
                          <a:cs typeface="Arial"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r h="81280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Infrarrojo</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Luz visible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Ultravioleta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3x10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12 </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- 4.6x10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14</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4.6x10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14 </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7.5x10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14</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7.5x10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14 </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- 6x10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r h="35560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Rayos 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6x10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16 </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- 1x10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r h="180975">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Rayos Gamma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1x10</a:t>
                      </a:r>
                      <a:r>
                        <a:rPr kumimoji="0" lang="es-MX" sz="2000" b="0" i="0" u="none" strike="noStrike" cap="none" normalizeH="0" baseline="30000" dirty="0" smtClean="0">
                          <a:ln>
                            <a:noFill/>
                          </a:ln>
                          <a:solidFill>
                            <a:srgbClr val="FFFFCC"/>
                          </a:solidFill>
                          <a:effectLst>
                            <a:outerShdw blurRad="38100" dist="38100" dir="2700000" algn="tl">
                              <a:srgbClr val="000000"/>
                            </a:outerShdw>
                          </a:effectLst>
                          <a:latin typeface="Calibri" pitchFamily="34" charset="0"/>
                          <a:cs typeface="Arial" charset="0"/>
                        </a:rPr>
                        <a:t>20 </a:t>
                      </a:r>
                      <a:r>
                        <a:rPr kumimoji="0" lang="es-MX" sz="2000" b="0" i="0" u="none" strike="noStrike" cap="none" normalizeH="0" baseline="0" dirty="0" smtClean="0">
                          <a:ln>
                            <a:noFill/>
                          </a:ln>
                          <a:solidFill>
                            <a:srgbClr val="FFFFCC"/>
                          </a:solidFill>
                          <a:effectLst>
                            <a:outerShdw blurRad="38100" dist="38100" dir="2700000" algn="tl">
                              <a:srgbClr val="000000"/>
                            </a:outerShdw>
                          </a:effectLst>
                          <a:latin typeface="Calibri" pitchFamily="34" charset="0"/>
                          <a:cs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r>
            </a:tbl>
          </a:graphicData>
        </a:graphic>
      </p:graphicFrame>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7827" name="Rectangle 3"/>
          <p:cNvSpPr>
            <a:spLocks noGrp="1" noChangeArrowheads="1"/>
          </p:cNvSpPr>
          <p:nvPr>
            <p:ph type="subTitle" idx="1"/>
          </p:nvPr>
        </p:nvSpPr>
        <p:spPr>
          <a:xfrm>
            <a:off x="179512" y="1124744"/>
            <a:ext cx="8784976" cy="5040560"/>
          </a:xfrm>
        </p:spPr>
        <p:txBody>
          <a:bodyPr>
            <a:normAutofit/>
          </a:bodyPr>
          <a:lstStyle/>
          <a:p>
            <a:pPr algn="just">
              <a:lnSpc>
                <a:spcPct val="90000"/>
              </a:lnSpc>
            </a:pPr>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Ondas materiales</a:t>
            </a:r>
            <a:r>
              <a:rPr lang="es-MX" sz="2800" dirty="0">
                <a:effectLst/>
                <a:latin typeface="Calibri" pitchFamily="34" charset="0"/>
              </a:rPr>
              <a:t>: Se propagan por vibraciones de la materia (sólida, líquida o gaseosa). Incluyen:</a:t>
            </a:r>
          </a:p>
          <a:p>
            <a:pPr algn="just">
              <a:lnSpc>
                <a:spcPct val="90000"/>
              </a:lnSpc>
            </a:pPr>
            <a:r>
              <a:rPr lang="es-MX" sz="1000" dirty="0">
                <a:effectLst/>
                <a:latin typeface="Calibri" pitchFamily="34" charset="0"/>
              </a:rPr>
              <a:t> </a:t>
            </a:r>
          </a:p>
          <a:p>
            <a:pPr algn="just">
              <a:lnSpc>
                <a:spcPct val="90000"/>
              </a:lnSpc>
              <a:buFont typeface="Wingdings" pitchFamily="2" charset="2"/>
              <a:buBlip>
                <a:blip r:embed="rId2"/>
              </a:buBlip>
            </a:pPr>
            <a:r>
              <a:rPr lang="es-MX" sz="2800" dirty="0">
                <a:solidFill>
                  <a:srgbClr val="FF99CC"/>
                </a:solidFill>
                <a:effectLst/>
                <a:latin typeface="Calibri" pitchFamily="34" charset="0"/>
              </a:rPr>
              <a:t> </a:t>
            </a:r>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Infrasonido</a:t>
            </a:r>
            <a:r>
              <a:rPr lang="es-MX" sz="2800" dirty="0">
                <a:effectLst/>
                <a:latin typeface="Calibri" pitchFamily="34" charset="0"/>
              </a:rPr>
              <a:t> (debajo de los 8 Hz) Producido por algunos animales como los elefantes</a:t>
            </a:r>
          </a:p>
          <a:p>
            <a:pPr algn="just">
              <a:lnSpc>
                <a:spcPct val="90000"/>
              </a:lnSpc>
              <a:buFont typeface="Wingdings" pitchFamily="2" charset="2"/>
              <a:buBlip>
                <a:blip r:embed="rId2"/>
              </a:buBlip>
            </a:pPr>
            <a:endParaRPr lang="es-MX" sz="1000" dirty="0">
              <a:effectLst/>
              <a:latin typeface="Calibri" pitchFamily="34" charset="0"/>
            </a:endParaRPr>
          </a:p>
          <a:p>
            <a:pPr algn="just">
              <a:lnSpc>
                <a:spcPct val="90000"/>
              </a:lnSpc>
              <a:buFont typeface="Wingdings" pitchFamily="2" charset="2"/>
              <a:buBlip>
                <a:blip r:embed="rId2"/>
              </a:buBlip>
            </a:pPr>
            <a:r>
              <a:rPr lang="es-MX" sz="2800" dirty="0">
                <a:solidFill>
                  <a:srgbClr val="FF99CC"/>
                </a:solidFill>
                <a:effectLst/>
                <a:latin typeface="Calibri" pitchFamily="34" charset="0"/>
              </a:rPr>
              <a:t> </a:t>
            </a:r>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Sonido</a:t>
            </a:r>
            <a:r>
              <a:rPr lang="es-MX" sz="2800" dirty="0">
                <a:effectLst/>
                <a:latin typeface="Calibri" pitchFamily="34" charset="0"/>
              </a:rPr>
              <a:t> (entre 8 y 30 </a:t>
            </a:r>
            <a:r>
              <a:rPr lang="es-MX" sz="2800" dirty="0" err="1">
                <a:effectLst/>
                <a:latin typeface="Calibri" pitchFamily="34" charset="0"/>
              </a:rPr>
              <a:t>Khz</a:t>
            </a:r>
            <a:r>
              <a:rPr lang="es-MX" sz="2800" dirty="0">
                <a:effectLst/>
                <a:latin typeface="Calibri" pitchFamily="34" charset="0"/>
              </a:rPr>
              <a:t>). Por ejemplo voz humana (hasta 4 </a:t>
            </a:r>
            <a:r>
              <a:rPr lang="es-MX" sz="2800" dirty="0" err="1">
                <a:effectLst/>
                <a:latin typeface="Calibri" pitchFamily="34" charset="0"/>
              </a:rPr>
              <a:t>Khz</a:t>
            </a:r>
            <a:r>
              <a:rPr lang="es-MX" sz="2800" dirty="0">
                <a:effectLst/>
                <a:latin typeface="Calibri" pitchFamily="34" charset="0"/>
              </a:rPr>
              <a:t>), música, señales telefónicas, etc.</a:t>
            </a:r>
          </a:p>
          <a:p>
            <a:pPr algn="just">
              <a:lnSpc>
                <a:spcPct val="90000"/>
              </a:lnSpc>
              <a:buFont typeface="Wingdings" pitchFamily="2" charset="2"/>
              <a:buBlip>
                <a:blip r:embed="rId2"/>
              </a:buBlip>
            </a:pPr>
            <a:endParaRPr lang="es-MX" sz="1000" dirty="0">
              <a:effectLst/>
              <a:latin typeface="Calibri" pitchFamily="34" charset="0"/>
            </a:endParaRPr>
          </a:p>
          <a:p>
            <a:pPr algn="just">
              <a:lnSpc>
                <a:spcPct val="90000"/>
              </a:lnSpc>
              <a:buFont typeface="Wingdings" pitchFamily="2" charset="2"/>
              <a:buBlip>
                <a:blip r:embed="rId2"/>
              </a:buBlip>
            </a:pPr>
            <a:r>
              <a:rPr lang="es-MX" sz="2800" dirty="0">
                <a:solidFill>
                  <a:srgbClr val="FF99CC"/>
                </a:solidFill>
                <a:effectLst/>
                <a:latin typeface="Calibri" pitchFamily="34" charset="0"/>
              </a:rPr>
              <a:t> </a:t>
            </a:r>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Ultrasonido</a:t>
            </a:r>
            <a:r>
              <a:rPr lang="es-MX" sz="2800" dirty="0">
                <a:effectLst/>
                <a:latin typeface="Calibri" pitchFamily="34" charset="0"/>
              </a:rPr>
              <a:t>: (de los 30 </a:t>
            </a:r>
            <a:r>
              <a:rPr lang="es-MX" sz="2800" dirty="0" err="1">
                <a:effectLst/>
                <a:latin typeface="Calibri" pitchFamily="34" charset="0"/>
              </a:rPr>
              <a:t>Khz</a:t>
            </a:r>
            <a:r>
              <a:rPr lang="es-MX" sz="2800" dirty="0">
                <a:effectLst/>
                <a:latin typeface="Calibri" pitchFamily="34" charset="0"/>
              </a:rPr>
              <a:t> a los 20 </a:t>
            </a:r>
            <a:r>
              <a:rPr lang="es-MX" sz="2800" dirty="0" err="1">
                <a:effectLst/>
                <a:latin typeface="Calibri" pitchFamily="34" charset="0"/>
              </a:rPr>
              <a:t>Mhz</a:t>
            </a:r>
            <a:r>
              <a:rPr lang="es-MX" sz="2800" dirty="0">
                <a:effectLst/>
                <a:latin typeface="Calibri" pitchFamily="34" charset="0"/>
              </a:rPr>
              <a:t>). Se usa en la inspección de la calidad de soldaduras, medición de distancia, aplicaciones médicas, etc.</a:t>
            </a:r>
            <a:endParaRPr lang="es-ES" sz="28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1"/>
          <p:cNvSpPr>
            <a:spLocks noGrp="1" noChangeArrowheads="1"/>
          </p:cNvSpPr>
          <p:nvPr>
            <p:ph type="ftr" sz="quarter" idx="11"/>
          </p:nvPr>
        </p:nvSpPr>
        <p:spPr/>
        <p:txBody>
          <a:bodyPr/>
          <a:lstStyle/>
          <a:p>
            <a:r>
              <a:rPr lang="es-MX"/>
              <a:t>José Juan Rincón Pasaye. FIE-UMSNH</a:t>
            </a:r>
          </a:p>
        </p:txBody>
      </p:sp>
      <p:sp>
        <p:nvSpPr>
          <p:cNvPr id="6" name="5 Subtítulo"/>
          <p:cNvSpPr>
            <a:spLocks noGrp="1"/>
          </p:cNvSpPr>
          <p:nvPr>
            <p:ph type="subTitle" idx="1"/>
          </p:nvPr>
        </p:nvSpPr>
        <p:spPr>
          <a:xfrm>
            <a:off x="539552" y="1916832"/>
            <a:ext cx="8064896" cy="2448272"/>
          </a:xfrm>
        </p:spPr>
        <p:txBody>
          <a:bodyPr vert="horz" lIns="45720" tIns="0" rIns="45720" bIns="0" anchor="b">
            <a:noAutofit/>
            <a:scene3d>
              <a:camera prst="orthographicFront"/>
              <a:lightRig rig="soft" dir="t">
                <a:rot lat="0" lon="0" rev="17220000"/>
              </a:lightRig>
            </a:scene3d>
            <a:sp3d prstMaterial="softEdge">
              <a:bevelT w="38100" h="38100"/>
            </a:sp3d>
          </a:bodyPr>
          <a:lstStyle/>
          <a:p>
            <a:pPr>
              <a:spcBef>
                <a:spcPct val="0"/>
              </a:spcBef>
            </a:pPr>
            <a:r>
              <a:rPr lang="es-ES" sz="4800" b="1" dirty="0" smtClean="0">
                <a:ln w="6350">
                  <a:noFill/>
                </a:ln>
                <a:solidFill>
                  <a:srgbClr val="0070C0"/>
                </a:solidFill>
                <a:effectLst>
                  <a:outerShdw blurRad="127000" dist="200000" dir="2700000" algn="tl" rotWithShape="0">
                    <a:srgbClr val="000000">
                      <a:alpha val="30000"/>
                    </a:srgbClr>
                  </a:outerShdw>
                </a:effectLst>
                <a:latin typeface="+mj-lt"/>
                <a:ea typeface="+mj-ea"/>
                <a:cs typeface="+mj-cs"/>
              </a:rPr>
              <a:t>¿Cómo se hacía la comunicación a distancia en la antigüedad?</a:t>
            </a:r>
            <a:endParaRPr lang="es-MX" sz="4800" b="1" dirty="0">
              <a:ln w="6350">
                <a:noFill/>
              </a:ln>
              <a:solidFill>
                <a:srgbClr val="0070C0"/>
              </a:solidFill>
              <a:effectLst>
                <a:outerShdw blurRad="127000" dist="200000" dir="2700000" algn="tl" rotWithShape="0">
                  <a:srgbClr val="000000">
                    <a:alpha val="30000"/>
                  </a:srgbClr>
                </a:outerShdw>
              </a:effectLst>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8851" name="Rectangle 3"/>
          <p:cNvSpPr>
            <a:spLocks noGrp="1" noChangeArrowheads="1"/>
          </p:cNvSpPr>
          <p:nvPr>
            <p:ph type="subTitle" idx="1"/>
          </p:nvPr>
        </p:nvSpPr>
        <p:spPr>
          <a:xfrm>
            <a:off x="251520" y="1196752"/>
            <a:ext cx="8712968" cy="5112568"/>
          </a:xfrm>
        </p:spPr>
        <p:txBody>
          <a:bodyPr>
            <a:normAutofit/>
          </a:bodyPr>
          <a:lstStyle/>
          <a:p>
            <a:pPr algn="just"/>
            <a:endParaRPr lang="es-MX" sz="2800" dirty="0">
              <a:solidFill>
                <a:srgbClr val="FF99CC"/>
              </a:solidFill>
              <a:latin typeface="Calibri" pitchFamily="34" charset="0"/>
            </a:endParaRPr>
          </a:p>
          <a:p>
            <a:pPr algn="just"/>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Ondas electromagnéticas</a:t>
            </a:r>
            <a:r>
              <a:rPr lang="es-MX" sz="2800" dirty="0">
                <a:effectLst/>
                <a:latin typeface="Calibri" pitchFamily="34" charset="0"/>
              </a:rPr>
              <a:t>: Se generan debido a la variación de un campo electromagnético, y </a:t>
            </a:r>
            <a:r>
              <a:rPr lang="es-MX" sz="2800" b="1" dirty="0">
                <a:effectLst/>
                <a:latin typeface="Calibri" pitchFamily="34" charset="0"/>
              </a:rPr>
              <a:t>no</a:t>
            </a:r>
            <a:r>
              <a:rPr lang="es-MX" sz="2800" dirty="0">
                <a:effectLst/>
                <a:latin typeface="Calibri" pitchFamily="34" charset="0"/>
              </a:rPr>
              <a:t> requieren ningún tipo de soporte material para su propagación, por ejemplo:</a:t>
            </a:r>
          </a:p>
          <a:p>
            <a:pPr algn="just"/>
            <a:endParaRPr lang="es-MX" sz="2800" dirty="0">
              <a:effectLst/>
              <a:latin typeface="Calibri" pitchFamily="34" charset="0"/>
            </a:endParaRPr>
          </a:p>
          <a:p>
            <a:pPr algn="just"/>
            <a:r>
              <a:rPr lang="es-MX" b="1" dirty="0">
                <a:solidFill>
                  <a:schemeClr val="accent2">
                    <a:lumMod val="75000"/>
                  </a:schemeClr>
                </a:solidFill>
                <a:effectLst>
                  <a:outerShdw blurRad="38100" dist="38100" dir="2700000" algn="tl">
                    <a:srgbClr val="000000">
                      <a:alpha val="43137"/>
                    </a:srgbClr>
                  </a:outerShdw>
                </a:effectLst>
                <a:latin typeface="Calibri" pitchFamily="34" charset="0"/>
              </a:rPr>
              <a:t>Ondas de radio </a:t>
            </a:r>
            <a:r>
              <a:rPr lang="es-MX" sz="2800" dirty="0">
                <a:effectLst/>
                <a:latin typeface="Calibri" pitchFamily="34" charset="0"/>
              </a:rPr>
              <a:t>(o Hertzianas), Microondas,  Ondas luminosas (luz), Rayos X , Rayos gamma</a:t>
            </a:r>
            <a:r>
              <a:rPr lang="es-MX" sz="2800" dirty="0">
                <a:latin typeface="Calibri" pitchFamily="34" charset="0"/>
              </a:rPr>
              <a:t>.</a:t>
            </a:r>
            <a:endParaRPr lang="es-ES" sz="2800" dirty="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75779" name="Rectangle 3"/>
          <p:cNvSpPr>
            <a:spLocks noGrp="1" noChangeArrowheads="1"/>
          </p:cNvSpPr>
          <p:nvPr>
            <p:ph type="subTitle" idx="1"/>
          </p:nvPr>
        </p:nvSpPr>
        <p:spPr>
          <a:xfrm>
            <a:off x="323528" y="1124744"/>
            <a:ext cx="8568952" cy="5112568"/>
          </a:xfrm>
        </p:spPr>
        <p:txBody>
          <a:bodyPr>
            <a:normAutofit/>
          </a:bodyPr>
          <a:lstStyle/>
          <a:p>
            <a:endParaRPr lang="es-ES" sz="800" dirty="0">
              <a:effectLst/>
              <a:latin typeface="Calibri" pitchFamily="34" charset="0"/>
            </a:endParaRPr>
          </a:p>
          <a:p>
            <a:pPr algn="just"/>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Las ondas de radio </a:t>
            </a:r>
            <a:r>
              <a:rPr lang="es-ES" sz="2800" b="1" dirty="0">
                <a:effectLst>
                  <a:outerShdw blurRad="38100" dist="38100" dir="2700000" algn="tl">
                    <a:srgbClr val="000000">
                      <a:alpha val="43137"/>
                    </a:srgbClr>
                  </a:outerShdw>
                </a:effectLst>
                <a:latin typeface="Calibri" pitchFamily="34" charset="0"/>
              </a:rPr>
              <a:t>(RF)</a:t>
            </a:r>
            <a:r>
              <a:rPr lang="es-ES" sz="2800" dirty="0">
                <a:effectLst>
                  <a:outerShdw blurRad="38100" dist="38100" dir="2700000" algn="tl">
                    <a:srgbClr val="000000">
                      <a:alpha val="43137"/>
                    </a:srgbClr>
                  </a:outerShdw>
                </a:effectLst>
                <a:latin typeface="Calibri" pitchFamily="34" charset="0"/>
              </a:rPr>
              <a:t>: </a:t>
            </a:r>
            <a:r>
              <a:rPr lang="es-ES" sz="2800" dirty="0">
                <a:effectLst/>
                <a:latin typeface="Calibri" pitchFamily="34" charset="0"/>
              </a:rPr>
              <a:t>De</a:t>
            </a:r>
            <a:r>
              <a:rPr lang="es-MX" sz="2800" dirty="0">
                <a:effectLst/>
                <a:latin typeface="Calibri" pitchFamily="34" charset="0"/>
              </a:rPr>
              <a:t> 0 a 10</a:t>
            </a:r>
            <a:r>
              <a:rPr lang="es-MX" sz="2800" baseline="30000" dirty="0">
                <a:effectLst/>
                <a:latin typeface="Calibri" pitchFamily="34" charset="0"/>
              </a:rPr>
              <a:t>9</a:t>
            </a:r>
            <a:r>
              <a:rPr lang="es-MX" sz="2800" dirty="0">
                <a:effectLst/>
                <a:latin typeface="Calibri" pitchFamily="34" charset="0"/>
              </a:rPr>
              <a:t> Hz, se usan en los sistemas de radio y televisión y se generan mediante circuitos oscilantes.</a:t>
            </a:r>
          </a:p>
          <a:p>
            <a:pPr algn="just"/>
            <a:endParaRPr lang="es-MX" sz="800" dirty="0">
              <a:effectLst/>
              <a:latin typeface="Calibri" pitchFamily="34" charset="0"/>
            </a:endParaRPr>
          </a:p>
          <a:p>
            <a:pPr algn="just"/>
            <a:r>
              <a:rPr lang="es-MX" sz="2800" dirty="0">
                <a:effectLst/>
                <a:latin typeface="Calibri" pitchFamily="34" charset="0"/>
              </a:rPr>
              <a:t>Las ondas de radio y las microondas son útiles por que pueden penetrar las nubes, la niebla y las paredes.</a:t>
            </a:r>
          </a:p>
          <a:p>
            <a:pPr algn="just"/>
            <a:endParaRPr lang="es-MX" sz="1000" dirty="0">
              <a:effectLst/>
              <a:latin typeface="Calibri" pitchFamily="34" charset="0"/>
            </a:endParaRPr>
          </a:p>
          <a:p>
            <a:pPr algn="just"/>
            <a:r>
              <a:rPr lang="es-MX" sz="2800" dirty="0">
                <a:effectLst/>
                <a:latin typeface="Calibri" pitchFamily="34" charset="0"/>
              </a:rPr>
              <a:t>Estas son las frecuencias que se usan para las comunicaciones vía satélite y entre teléfonos móviles. </a:t>
            </a:r>
            <a:endParaRPr lang="es-ES" sz="2800" dirty="0">
              <a:latin typeface="Calibri" pitchFamily="34" charset="0"/>
            </a:endParaRPr>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79875" name="Rectangle 3"/>
          <p:cNvSpPr>
            <a:spLocks noGrp="1" noChangeArrowheads="1"/>
          </p:cNvSpPr>
          <p:nvPr>
            <p:ph type="subTitle" idx="1"/>
          </p:nvPr>
        </p:nvSpPr>
        <p:spPr>
          <a:xfrm>
            <a:off x="251520" y="1124744"/>
            <a:ext cx="8784976" cy="5112568"/>
          </a:xfrm>
        </p:spPr>
        <p:txBody>
          <a:bodyPr>
            <a:normAutofit/>
          </a:bodyPr>
          <a:lstStyle/>
          <a:p>
            <a:pPr algn="just">
              <a:lnSpc>
                <a:spcPct val="9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Las microondas</a:t>
            </a:r>
            <a:r>
              <a:rPr lang="es-ES" sz="2800" b="1" dirty="0">
                <a:solidFill>
                  <a:schemeClr val="accent2">
                    <a:lumMod val="75000"/>
                  </a:schemeClr>
                </a:solidFill>
                <a:latin typeface="Calibri" pitchFamily="34" charset="0"/>
              </a:rPr>
              <a:t>: </a:t>
            </a:r>
            <a:r>
              <a:rPr lang="es-MX" sz="2800" dirty="0">
                <a:effectLst/>
                <a:latin typeface="Calibri" pitchFamily="34" charset="0"/>
              </a:rPr>
              <a:t>Se generan mediante dispositivos electrónicos.</a:t>
            </a:r>
            <a:r>
              <a:rPr lang="es-MX" sz="2800" dirty="0">
                <a:latin typeface="Calibri" pitchFamily="34" charset="0"/>
              </a:rPr>
              <a:t> </a:t>
            </a:r>
            <a:r>
              <a:rPr lang="es-MX" sz="2800" dirty="0">
                <a:effectLst/>
                <a:latin typeface="Calibri" pitchFamily="34" charset="0"/>
              </a:rPr>
              <a:t>Se usan en el radar y otros sistemas de comunicación, así como en el análisis de detalles muy finos de la estructura atómica y molecular.</a:t>
            </a:r>
          </a:p>
          <a:p>
            <a:pPr algn="just">
              <a:lnSpc>
                <a:spcPct val="90000"/>
              </a:lnSpc>
            </a:pPr>
            <a:endParaRPr lang="es-MX" sz="2800" dirty="0">
              <a:effectLst/>
              <a:latin typeface="Calibri" pitchFamily="34" charset="0"/>
            </a:endParaRPr>
          </a:p>
          <a:p>
            <a:pPr algn="just">
              <a:lnSpc>
                <a:spcPct val="9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La radiación infrarroja</a:t>
            </a:r>
            <a:r>
              <a:rPr lang="es-ES" sz="2800" b="1" dirty="0">
                <a:effectLst/>
                <a:latin typeface="Calibri" pitchFamily="34" charset="0"/>
              </a:rPr>
              <a:t>: </a:t>
            </a:r>
            <a:r>
              <a:rPr lang="es-MX" sz="2800" dirty="0">
                <a:effectLst/>
                <a:latin typeface="Calibri" pitchFamily="34" charset="0"/>
              </a:rPr>
              <a:t>Se subdivide en tres regiones, infrarrojo lejano, medio y cercano. Los cuerpos calientes producen radiación infrarroja y tienen aplicaciones en la industria, medicina, astronomía, control remoto, etc.</a:t>
            </a:r>
            <a:r>
              <a:rPr lang="es-MX" sz="2800" dirty="0">
                <a:latin typeface="Calibri" pitchFamily="34" charset="0"/>
              </a:rPr>
              <a:t> </a:t>
            </a:r>
            <a:endParaRPr lang="es-ES" sz="2800" dirty="0">
              <a:latin typeface="Calibri" pitchFamily="34" charset="0"/>
            </a:endParaRPr>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7" name="Rectangle 221"/>
          <p:cNvSpPr>
            <a:spLocks noGrp="1" noChangeArrowheads="1"/>
          </p:cNvSpPr>
          <p:nvPr>
            <p:ph type="ftr" sz="quarter" idx="11"/>
          </p:nvPr>
        </p:nvSpPr>
        <p:spPr/>
        <p:txBody>
          <a:bodyPr/>
          <a:lstStyle/>
          <a:p>
            <a:r>
              <a:rPr lang="es-MX"/>
              <a:t>José Juan Rincón Pasaye. FIE-UMSNH</a:t>
            </a:r>
          </a:p>
        </p:txBody>
      </p:sp>
      <p:sp>
        <p:nvSpPr>
          <p:cNvPr id="80899" name="Rectangle 3"/>
          <p:cNvSpPr>
            <a:spLocks noGrp="1" noChangeArrowheads="1"/>
          </p:cNvSpPr>
          <p:nvPr>
            <p:ph type="subTitle" idx="1"/>
          </p:nvPr>
        </p:nvSpPr>
        <p:spPr>
          <a:xfrm>
            <a:off x="251520" y="1124744"/>
            <a:ext cx="8712968" cy="5112568"/>
          </a:xfrm>
        </p:spPr>
        <p:txBody>
          <a:bodyPr>
            <a:normAutofit/>
          </a:bodyPr>
          <a:lstStyle/>
          <a:p>
            <a:pPr algn="just">
              <a:lnSpc>
                <a:spcPct val="8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La luz visible</a:t>
            </a:r>
            <a:r>
              <a:rPr lang="es-ES" sz="2800" b="1" dirty="0">
                <a:effectLst/>
                <a:latin typeface="Calibri" pitchFamily="34" charset="0"/>
              </a:rPr>
              <a:t>: </a:t>
            </a:r>
            <a:r>
              <a:rPr lang="es-MX" sz="2800" dirty="0">
                <a:effectLst/>
                <a:latin typeface="Calibri" pitchFamily="34" charset="0"/>
              </a:rPr>
              <a:t>Es una región muy estrecha pero importante, ya que nuestra retina es sensible a las radiaciones de estas frecuencias. Se subdivide en seis intervalos: Los colores básicos (rojo, naranja, amarillo, verde, azul y violeta).</a:t>
            </a:r>
          </a:p>
          <a:p>
            <a:pPr algn="just">
              <a:lnSpc>
                <a:spcPct val="80000"/>
              </a:lnSpc>
            </a:pPr>
            <a:endParaRPr lang="es-ES" sz="1000" b="1" dirty="0">
              <a:effectLst/>
              <a:latin typeface="Calibri" pitchFamily="34" charset="0"/>
            </a:endParaRPr>
          </a:p>
        </p:txBody>
      </p:sp>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pic>
        <p:nvPicPr>
          <p:cNvPr id="80902" name="Picture 6" descr="Archivo:Electromagnetic spectrum-es.svg">
            <a:hlinkClick r:id="rId2"/>
          </p:cNvPr>
          <p:cNvPicPr>
            <a:picLocks noChangeAspect="1" noChangeArrowheads="1"/>
          </p:cNvPicPr>
          <p:nvPr/>
        </p:nvPicPr>
        <p:blipFill>
          <a:blip r:embed="rId3" cstate="print"/>
          <a:srcRect l="6042" r="874" b="30637"/>
          <a:stretch>
            <a:fillRect/>
          </a:stretch>
        </p:blipFill>
        <p:spPr bwMode="auto">
          <a:xfrm>
            <a:off x="468313" y="3429000"/>
            <a:ext cx="8281987" cy="2303463"/>
          </a:xfrm>
          <a:prstGeom prst="rect">
            <a:avLst/>
          </a:prstGeom>
          <a:noFill/>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83971" name="Rectangle 3"/>
          <p:cNvSpPr>
            <a:spLocks noGrp="1" noChangeArrowheads="1"/>
          </p:cNvSpPr>
          <p:nvPr>
            <p:ph type="subTitle" idx="1"/>
          </p:nvPr>
        </p:nvSpPr>
        <p:spPr>
          <a:xfrm>
            <a:off x="251520" y="1124744"/>
            <a:ext cx="8640960" cy="5256584"/>
          </a:xfrm>
        </p:spPr>
        <p:txBody>
          <a:bodyPr>
            <a:normAutofit/>
          </a:bodyPr>
          <a:lstStyle/>
          <a:p>
            <a:pPr algn="just">
              <a:lnSpc>
                <a:spcPct val="8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Radiación ultravioleta</a:t>
            </a:r>
            <a:r>
              <a:rPr lang="es-ES" sz="2800" b="1" dirty="0">
                <a:effectLst/>
                <a:latin typeface="Calibri" pitchFamily="34" charset="0"/>
              </a:rPr>
              <a:t>:</a:t>
            </a:r>
          </a:p>
          <a:p>
            <a:pPr algn="just">
              <a:lnSpc>
                <a:spcPct val="80000"/>
              </a:lnSpc>
            </a:pPr>
            <a:endParaRPr lang="es-ES" sz="1000" b="1" dirty="0">
              <a:effectLst/>
              <a:latin typeface="Calibri" pitchFamily="34" charset="0"/>
            </a:endParaRPr>
          </a:p>
          <a:p>
            <a:pPr algn="just">
              <a:lnSpc>
                <a:spcPct val="80000"/>
              </a:lnSpc>
            </a:pPr>
            <a:r>
              <a:rPr lang="es-MX" sz="2800" dirty="0">
                <a:effectLst/>
                <a:latin typeface="Calibri" pitchFamily="34" charset="0"/>
              </a:rPr>
              <a:t>Los átomos y moléculas sometidos a descargas eléctricas producen este tipo de radiación. Es la componente principal de la radiación solar.</a:t>
            </a:r>
          </a:p>
          <a:p>
            <a:pPr algn="just">
              <a:lnSpc>
                <a:spcPct val="80000"/>
              </a:lnSpc>
            </a:pPr>
            <a:endParaRPr lang="es-MX" sz="1000" dirty="0">
              <a:effectLst/>
              <a:latin typeface="Calibri" pitchFamily="34" charset="0"/>
            </a:endParaRPr>
          </a:p>
          <a:p>
            <a:pPr algn="just">
              <a:lnSpc>
                <a:spcPct val="80000"/>
              </a:lnSpc>
            </a:pPr>
            <a:r>
              <a:rPr lang="es-MX" sz="2800" dirty="0">
                <a:effectLst/>
                <a:latin typeface="Calibri" pitchFamily="34" charset="0"/>
              </a:rPr>
              <a:t>La energía de la radiación ultravioleta es del orden de la energía de activación de muchas reacciones químicas entre el oxígeno y el ozono, por ello su energía es absorbida por la capa de ozono  generando una gran cantidad de iones (ionósfera).</a:t>
            </a:r>
            <a:endParaRPr lang="es-ES" sz="2800" dirty="0">
              <a:effectLst/>
              <a:latin typeface="Calibri" pitchFamily="34" charset="0"/>
            </a:endParaRPr>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81923" name="Rectangle 3"/>
          <p:cNvSpPr>
            <a:spLocks noGrp="1" noChangeArrowheads="1"/>
          </p:cNvSpPr>
          <p:nvPr>
            <p:ph type="subTitle" idx="1"/>
          </p:nvPr>
        </p:nvSpPr>
        <p:spPr>
          <a:xfrm>
            <a:off x="251520" y="1124744"/>
            <a:ext cx="8640960" cy="5328592"/>
          </a:xfrm>
        </p:spPr>
        <p:txBody>
          <a:bodyPr>
            <a:normAutofit/>
          </a:bodyPr>
          <a:lstStyle/>
          <a:p>
            <a:pPr algn="just">
              <a:lnSpc>
                <a:spcPct val="8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Rayos X</a:t>
            </a:r>
            <a:r>
              <a:rPr lang="es-ES" sz="2800" b="1" dirty="0">
                <a:effectLst/>
                <a:latin typeface="Calibri" pitchFamily="34" charset="0"/>
              </a:rPr>
              <a:t>: </a:t>
            </a:r>
          </a:p>
          <a:p>
            <a:pPr algn="just">
              <a:lnSpc>
                <a:spcPct val="80000"/>
              </a:lnSpc>
            </a:pPr>
            <a:endParaRPr lang="es-MX" sz="2800" dirty="0">
              <a:effectLst/>
              <a:latin typeface="Calibri" pitchFamily="34" charset="0"/>
            </a:endParaRPr>
          </a:p>
          <a:p>
            <a:pPr algn="just">
              <a:lnSpc>
                <a:spcPct val="80000"/>
              </a:lnSpc>
            </a:pPr>
            <a:r>
              <a:rPr lang="es-MX" sz="2800" dirty="0">
                <a:effectLst/>
                <a:latin typeface="Calibri" pitchFamily="34" charset="0"/>
              </a:rPr>
              <a:t>Si se aceleran electrones y luego, se hacen chocar con una placa metálica, la radiación de frenado produce rayos X. Los rayos X se han utilizado en medicina desde el mismo momento en que los descubrió </a:t>
            </a:r>
            <a:r>
              <a:rPr lang="es-MX" sz="2800" dirty="0" err="1">
                <a:effectLst/>
                <a:latin typeface="Calibri" pitchFamily="34" charset="0"/>
              </a:rPr>
              <a:t>Röentgen</a:t>
            </a:r>
            <a:r>
              <a:rPr lang="es-MX" sz="2800" dirty="0">
                <a:effectLst/>
                <a:latin typeface="Calibri" pitchFamily="34" charset="0"/>
              </a:rPr>
              <a:t> debido a que los huesos absorben mucho más radiación que los tejidos blandos. Debido a la gran energía de los fotones de los rayos X son muy peligrosos para los organismos vivos.</a:t>
            </a:r>
            <a:endParaRPr lang="es-ES" sz="2800" dirty="0">
              <a:effectLst/>
              <a:latin typeface="Calibri" pitchFamily="34" charset="0"/>
            </a:endParaRPr>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82947" name="Rectangle 3"/>
          <p:cNvSpPr>
            <a:spLocks noGrp="1" noChangeArrowheads="1"/>
          </p:cNvSpPr>
          <p:nvPr>
            <p:ph type="subTitle" idx="1"/>
          </p:nvPr>
        </p:nvSpPr>
        <p:spPr>
          <a:xfrm>
            <a:off x="251520" y="1124744"/>
            <a:ext cx="8784976" cy="5400600"/>
          </a:xfrm>
        </p:spPr>
        <p:txBody>
          <a:bodyPr>
            <a:normAutofit/>
          </a:bodyPr>
          <a:lstStyle/>
          <a:p>
            <a:pPr algn="just">
              <a:lnSpc>
                <a:spcPct val="80000"/>
              </a:lnSpc>
            </a:pPr>
            <a:r>
              <a:rPr lang="es-ES" sz="2800" b="1" dirty="0">
                <a:solidFill>
                  <a:schemeClr val="accent2">
                    <a:lumMod val="75000"/>
                  </a:schemeClr>
                </a:solidFill>
                <a:effectLst>
                  <a:outerShdw blurRad="38100" dist="38100" dir="2700000" algn="tl">
                    <a:srgbClr val="000000">
                      <a:alpha val="43137"/>
                    </a:srgbClr>
                  </a:outerShdw>
                </a:effectLst>
                <a:latin typeface="Calibri" pitchFamily="34" charset="0"/>
              </a:rPr>
              <a:t>Rayos gamma</a:t>
            </a:r>
          </a:p>
          <a:p>
            <a:pPr algn="just">
              <a:lnSpc>
                <a:spcPct val="80000"/>
              </a:lnSpc>
            </a:pPr>
            <a:endParaRPr lang="es-MX" sz="1000" dirty="0">
              <a:solidFill>
                <a:srgbClr val="FF99CC"/>
              </a:solidFill>
              <a:latin typeface="Calibri" pitchFamily="34" charset="0"/>
            </a:endParaRPr>
          </a:p>
          <a:p>
            <a:pPr algn="just">
              <a:lnSpc>
                <a:spcPct val="80000"/>
              </a:lnSpc>
            </a:pPr>
            <a:r>
              <a:rPr lang="es-MX" sz="2800" dirty="0">
                <a:effectLst/>
                <a:latin typeface="Calibri" pitchFamily="34" charset="0"/>
              </a:rPr>
              <a:t>Se producen en los procesos nucleares, por ejemplo, en la desintegración de sustancias radioactivas.</a:t>
            </a:r>
          </a:p>
          <a:p>
            <a:pPr algn="just">
              <a:lnSpc>
                <a:spcPct val="80000"/>
              </a:lnSpc>
            </a:pPr>
            <a:endParaRPr lang="es-MX" sz="2800" dirty="0">
              <a:effectLst/>
              <a:latin typeface="Calibri" pitchFamily="34" charset="0"/>
            </a:endParaRPr>
          </a:p>
          <a:p>
            <a:pPr algn="just">
              <a:lnSpc>
                <a:spcPct val="80000"/>
              </a:lnSpc>
            </a:pPr>
            <a:r>
              <a:rPr lang="es-MX" sz="2800" dirty="0">
                <a:effectLst/>
                <a:latin typeface="Calibri" pitchFamily="34" charset="0"/>
              </a:rPr>
              <a:t>Es también un componente de la radiación cósmica y tienen especial interés en astrofísica. La enorme energía de los fotones gamma los hace especialmente útiles para destruir células cancerosas. Pero son también peligrosos para los tejidos sanos por lo que la manipulación de rayos gamma requiere de un buen blindaje de protección.</a:t>
            </a:r>
            <a:endParaRPr lang="es-ES" sz="2800" dirty="0">
              <a:effectLst/>
              <a:latin typeface="Calibri" pitchFamily="34" charset="0"/>
            </a:endParaRPr>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65539" name="Rectangle 3"/>
          <p:cNvSpPr>
            <a:spLocks noGrp="1" noChangeArrowheads="1"/>
          </p:cNvSpPr>
          <p:nvPr>
            <p:ph type="subTitle" idx="1"/>
          </p:nvPr>
        </p:nvSpPr>
        <p:spPr>
          <a:xfrm>
            <a:off x="251520" y="1412776"/>
            <a:ext cx="8640960" cy="4968552"/>
          </a:xfrm>
        </p:spPr>
        <p:txBody>
          <a:bodyPr/>
          <a:lstStyle/>
          <a:p>
            <a:pPr algn="just"/>
            <a:r>
              <a:rPr lang="es-ES" sz="2800" dirty="0">
                <a:effectLst/>
                <a:latin typeface="Calibri" pitchFamily="34" charset="0"/>
              </a:rPr>
              <a:t>El </a:t>
            </a:r>
            <a:r>
              <a:rPr lang="es-ES" sz="2800" dirty="0">
                <a:effectLst>
                  <a:outerShdw blurRad="38100" dist="38100" dir="2700000" algn="tl">
                    <a:srgbClr val="000000">
                      <a:alpha val="43137"/>
                    </a:srgbClr>
                  </a:outerShdw>
                </a:effectLst>
                <a:latin typeface="Calibri" pitchFamily="34" charset="0"/>
              </a:rPr>
              <a:t>espectro electromagnético </a:t>
            </a:r>
            <a:r>
              <a:rPr lang="es-ES" sz="2800" dirty="0">
                <a:effectLst/>
                <a:latin typeface="Calibri" pitchFamily="34" charset="0"/>
              </a:rPr>
              <a:t>se suele representar en una recta de frecuencia como en la figura:</a:t>
            </a:r>
          </a:p>
        </p:txBody>
      </p:sp>
      <p:pic>
        <p:nvPicPr>
          <p:cNvPr id="65540" name="Picture 4" descr="image006"/>
          <p:cNvPicPr>
            <a:picLocks noChangeAspect="1" noChangeArrowheads="1"/>
          </p:cNvPicPr>
          <p:nvPr/>
        </p:nvPicPr>
        <p:blipFill>
          <a:blip r:embed="rId2" cstate="print"/>
          <a:srcRect/>
          <a:stretch>
            <a:fillRect/>
          </a:stretch>
        </p:blipFill>
        <p:spPr bwMode="auto">
          <a:xfrm>
            <a:off x="251520" y="3356992"/>
            <a:ext cx="8640762" cy="20272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7" name="Rectangle 221"/>
          <p:cNvSpPr>
            <a:spLocks noGrp="1" noChangeArrowheads="1"/>
          </p:cNvSpPr>
          <p:nvPr>
            <p:ph type="ftr" sz="quarter" idx="11"/>
          </p:nvPr>
        </p:nvSpPr>
        <p:spPr/>
        <p:txBody>
          <a:bodyPr/>
          <a:lstStyle/>
          <a:p>
            <a:r>
              <a:rPr lang="es-MX"/>
              <a:t>José Juan Rincón Pasaye. FIE-UMSNH</a:t>
            </a:r>
          </a:p>
        </p:txBody>
      </p:sp>
      <p:sp>
        <p:nvSpPr>
          <p:cNvPr id="66563" name="Rectangle 3"/>
          <p:cNvSpPr>
            <a:spLocks noGrp="1" noChangeArrowheads="1"/>
          </p:cNvSpPr>
          <p:nvPr>
            <p:ph type="subTitle" idx="1"/>
          </p:nvPr>
        </p:nvSpPr>
        <p:spPr>
          <a:xfrm>
            <a:off x="323528" y="1124744"/>
            <a:ext cx="8640960" cy="5328592"/>
          </a:xfrm>
        </p:spPr>
        <p:txBody>
          <a:bodyPr>
            <a:normAutofit/>
          </a:bodyPr>
          <a:lstStyle/>
          <a:p>
            <a:pPr algn="just"/>
            <a:r>
              <a:rPr lang="es-ES" sz="2800" dirty="0">
                <a:effectLst/>
                <a:latin typeface="Calibri" pitchFamily="34" charset="0"/>
              </a:rPr>
              <a:t>La relación: 		</a:t>
            </a:r>
            <a:r>
              <a:rPr lang="es-ES" sz="2800" dirty="0" smtClean="0">
                <a:effectLst/>
                <a:latin typeface="Calibri" pitchFamily="34" charset="0"/>
              </a:rPr>
              <a:t>    donde</a:t>
            </a:r>
            <a:r>
              <a:rPr lang="es-ES" sz="2800" dirty="0">
                <a:effectLst/>
                <a:latin typeface="Calibri" pitchFamily="34" charset="0"/>
              </a:rPr>
              <a:t>:</a:t>
            </a:r>
          </a:p>
          <a:p>
            <a:pPr algn="just"/>
            <a:endParaRPr lang="es-ES" sz="1000" dirty="0">
              <a:effectLst/>
              <a:latin typeface="Calibri" pitchFamily="34" charset="0"/>
            </a:endParaRPr>
          </a:p>
          <a:p>
            <a:pPr algn="just"/>
            <a:r>
              <a:rPr lang="es-ES" sz="2800" i="1" dirty="0">
                <a:solidFill>
                  <a:srgbClr val="C00000"/>
                </a:solidFill>
                <a:effectLst/>
                <a:latin typeface="Symbol" pitchFamily="18" charset="2"/>
              </a:rPr>
              <a:t>l</a:t>
            </a:r>
            <a:r>
              <a:rPr lang="es-ES" sz="2800" dirty="0">
                <a:effectLst/>
                <a:latin typeface="Calibri" pitchFamily="34" charset="0"/>
              </a:rPr>
              <a:t> es </a:t>
            </a:r>
            <a:r>
              <a:rPr lang="es-ES" dirty="0">
                <a:latin typeface="Calibri" pitchFamily="34" charset="0"/>
              </a:rPr>
              <a:t>la</a:t>
            </a:r>
            <a:r>
              <a:rPr lang="es-ES" sz="2800" dirty="0">
                <a:solidFill>
                  <a:schemeClr val="accent2">
                    <a:lumMod val="75000"/>
                  </a:schemeClr>
                </a:solidFill>
                <a:latin typeface="Calibri" pitchFamily="34" charset="0"/>
              </a:rPr>
              <a:t> </a:t>
            </a:r>
            <a:r>
              <a:rPr lang="es-ES" sz="2800" i="1" dirty="0">
                <a:solidFill>
                  <a:schemeClr val="accent2">
                    <a:lumMod val="75000"/>
                  </a:schemeClr>
                </a:solidFill>
                <a:effectLst>
                  <a:outerShdw blurRad="38100" dist="38100" dir="2700000" algn="tl">
                    <a:srgbClr val="000000">
                      <a:alpha val="43137"/>
                    </a:srgbClr>
                  </a:outerShdw>
                </a:effectLst>
                <a:latin typeface="Calibri" pitchFamily="34" charset="0"/>
              </a:rPr>
              <a:t>longitud de la onda</a:t>
            </a:r>
            <a:r>
              <a:rPr lang="es-ES" sz="2800" dirty="0">
                <a:effectLst/>
                <a:latin typeface="Calibri" pitchFamily="34" charset="0"/>
              </a:rPr>
              <a:t>, </a:t>
            </a:r>
            <a:r>
              <a:rPr lang="es-ES" sz="2800" i="1" dirty="0">
                <a:solidFill>
                  <a:srgbClr val="C00000"/>
                </a:solidFill>
                <a:effectLst/>
                <a:latin typeface="Calibri" pitchFamily="34" charset="0"/>
              </a:rPr>
              <a:t>v</a:t>
            </a:r>
            <a:r>
              <a:rPr lang="es-ES" sz="2800" dirty="0">
                <a:effectLst/>
                <a:latin typeface="Calibri" pitchFamily="34" charset="0"/>
              </a:rPr>
              <a:t> es la velocidad de </a:t>
            </a:r>
            <a:r>
              <a:rPr lang="es-ES" sz="2800">
                <a:effectLst/>
                <a:latin typeface="Calibri" pitchFamily="34" charset="0"/>
              </a:rPr>
              <a:t>propagación </a:t>
            </a:r>
            <a:r>
              <a:rPr lang="es-ES" sz="2800" smtClean="0">
                <a:effectLst/>
                <a:latin typeface="Calibri" pitchFamily="34" charset="0"/>
              </a:rPr>
              <a:t>(300,000 km/</a:t>
            </a:r>
            <a:r>
              <a:rPr lang="es-ES" sz="2800" dirty="0" err="1" smtClean="0">
                <a:effectLst/>
                <a:latin typeface="Calibri" pitchFamily="34" charset="0"/>
              </a:rPr>
              <a:t>seg</a:t>
            </a:r>
            <a:r>
              <a:rPr lang="es-ES" sz="2800" dirty="0">
                <a:effectLst/>
                <a:latin typeface="Calibri" pitchFamily="34" charset="0"/>
              </a:rPr>
              <a:t>), </a:t>
            </a:r>
            <a:r>
              <a:rPr lang="es-ES" sz="2800" i="1" dirty="0">
                <a:solidFill>
                  <a:srgbClr val="C00000"/>
                </a:solidFill>
                <a:effectLst/>
                <a:latin typeface="Calibri" pitchFamily="34" charset="0"/>
              </a:rPr>
              <a:t>f</a:t>
            </a:r>
            <a:r>
              <a:rPr lang="es-ES" sz="2800" dirty="0">
                <a:solidFill>
                  <a:srgbClr val="00FFFF"/>
                </a:solidFill>
                <a:effectLst/>
                <a:latin typeface="Calibri" pitchFamily="34" charset="0"/>
              </a:rPr>
              <a:t> </a:t>
            </a:r>
            <a:r>
              <a:rPr lang="es-ES" sz="2800" dirty="0">
                <a:effectLst/>
                <a:latin typeface="Calibri" pitchFamily="34" charset="0"/>
              </a:rPr>
              <a:t>es la frecuencia de la señal, permite expresar el espectro en términos de la </a:t>
            </a:r>
            <a:r>
              <a:rPr lang="es-ES" sz="2800" i="1" dirty="0">
                <a:effectLst/>
                <a:latin typeface="Calibri" pitchFamily="34" charset="0"/>
              </a:rPr>
              <a:t>longitud de onda</a:t>
            </a:r>
            <a:r>
              <a:rPr lang="es-ES" sz="2800" dirty="0">
                <a:effectLst/>
                <a:latin typeface="Calibri" pitchFamily="34" charset="0"/>
              </a:rPr>
              <a:t>:</a:t>
            </a:r>
          </a:p>
        </p:txBody>
      </p:sp>
      <p:graphicFrame>
        <p:nvGraphicFramePr>
          <p:cNvPr id="66565" name="Object 5"/>
          <p:cNvGraphicFramePr>
            <a:graphicFrameLocks noChangeAspect="1"/>
          </p:cNvGraphicFramePr>
          <p:nvPr/>
        </p:nvGraphicFramePr>
        <p:xfrm>
          <a:off x="2195736" y="908720"/>
          <a:ext cx="1014412" cy="1014413"/>
        </p:xfrm>
        <a:graphic>
          <a:graphicData uri="http://schemas.openxmlformats.org/presentationml/2006/ole">
            <p:oleObj spid="_x0000_s66565" name="Equation" r:id="rId3" imgW="419040" imgH="419040" progId="Equation.DSMT4">
              <p:embed/>
            </p:oleObj>
          </a:graphicData>
        </a:graphic>
      </p:graphicFrame>
      <p:pic>
        <p:nvPicPr>
          <p:cNvPr id="66567" name="Picture 7" descr="image008"/>
          <p:cNvPicPr>
            <a:picLocks noChangeAspect="1" noChangeArrowheads="1"/>
          </p:cNvPicPr>
          <p:nvPr/>
        </p:nvPicPr>
        <p:blipFill>
          <a:blip r:embed="rId4" cstate="print"/>
          <a:srcRect/>
          <a:stretch>
            <a:fillRect/>
          </a:stretch>
        </p:blipFill>
        <p:spPr bwMode="auto">
          <a:xfrm>
            <a:off x="250825" y="3860800"/>
            <a:ext cx="8713788" cy="18907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84995" name="Rectangle 3"/>
          <p:cNvSpPr>
            <a:spLocks noGrp="1" noChangeArrowheads="1"/>
          </p:cNvSpPr>
          <p:nvPr>
            <p:ph type="subTitle" idx="1"/>
          </p:nvPr>
        </p:nvSpPr>
        <p:spPr>
          <a:xfrm>
            <a:off x="323528" y="1124744"/>
            <a:ext cx="8640960" cy="4536504"/>
          </a:xfrm>
        </p:spPr>
        <p:txBody>
          <a:bodyPr/>
          <a:lstStyle/>
          <a:p>
            <a:pPr algn="just"/>
            <a:r>
              <a:rPr lang="es-ES" sz="2800" dirty="0">
                <a:effectLst/>
                <a:latin typeface="Calibri" pitchFamily="34" charset="0"/>
              </a:rPr>
              <a:t>O bien:</a:t>
            </a:r>
          </a:p>
        </p:txBody>
      </p:sp>
      <p:pic>
        <p:nvPicPr>
          <p:cNvPr id="84998" name="Picture 6" descr="Archivo:Electromagnetic spectrum-es.svg">
            <a:hlinkClick r:id="rId2"/>
          </p:cNvPr>
          <p:cNvPicPr>
            <a:picLocks noChangeAspect="1" noChangeArrowheads="1"/>
          </p:cNvPicPr>
          <p:nvPr/>
        </p:nvPicPr>
        <p:blipFill>
          <a:blip r:embed="rId3" cstate="print"/>
          <a:srcRect l="-435" r="72" b="233"/>
          <a:stretch>
            <a:fillRect/>
          </a:stretch>
        </p:blipFill>
        <p:spPr bwMode="auto">
          <a:xfrm>
            <a:off x="251520" y="2204864"/>
            <a:ext cx="8748713" cy="3246438"/>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467544" y="116632"/>
            <a:ext cx="8229600" cy="648072"/>
          </a:xfrm>
        </p:spPr>
        <p:txBody>
          <a:bodyPr vert="horz" lIns="45720" tIns="0" rIns="45720" bIns="0" anchor="b">
            <a:normAutofit fontScale="90000"/>
            <a:scene3d>
              <a:camera prst="orthographicFront"/>
              <a:lightRig rig="soft" dir="t">
                <a:rot lat="0" lon="0" rev="17220000"/>
              </a:lightRig>
            </a:scene3d>
            <a:sp3d prstMaterial="softEdge">
              <a:bevelT w="38100" h="38100"/>
            </a:sp3d>
          </a:bodyPr>
          <a:lstStyle/>
          <a:p>
            <a:r>
              <a:rPr lang="es-ES" sz="4400" cap="none" dirty="0" smtClean="0"/>
              <a:t>Perspectiva histórica</a:t>
            </a:r>
            <a:endParaRPr lang="es-MX" sz="44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38915" name="Rectangle 3"/>
          <p:cNvSpPr>
            <a:spLocks noGrp="1" noChangeArrowheads="1"/>
          </p:cNvSpPr>
          <p:nvPr>
            <p:ph type="subTitle" idx="1"/>
          </p:nvPr>
        </p:nvSpPr>
        <p:spPr>
          <a:xfrm>
            <a:off x="179388" y="1196975"/>
            <a:ext cx="8785225" cy="4824413"/>
          </a:xfrm>
        </p:spPr>
        <p:txBody>
          <a:bodyPr>
            <a:normAutofit/>
          </a:bodyPr>
          <a:lstStyle/>
          <a:p>
            <a:pPr algn="just">
              <a:lnSpc>
                <a:spcPct val="80000"/>
              </a:lnSpc>
              <a:buFont typeface="Wingdings" pitchFamily="2" charset="2"/>
              <a:buBlip>
                <a:blip r:embed="rId2"/>
              </a:buBlip>
            </a:pPr>
            <a:endParaRPr lang="es-ES" sz="3200" dirty="0" smtClean="0">
              <a:effectLst/>
              <a:latin typeface="Calibri" pitchFamily="34" charset="0"/>
            </a:endParaRPr>
          </a:p>
          <a:p>
            <a:pPr algn="just">
              <a:lnSpc>
                <a:spcPct val="80000"/>
              </a:lnSpc>
              <a:buBlip>
                <a:blip r:embed="rId3"/>
              </a:buBlip>
            </a:pPr>
            <a:r>
              <a:rPr lang="es-ES" sz="3200" dirty="0" smtClean="0">
                <a:effectLst/>
                <a:latin typeface="Calibri" pitchFamily="34" charset="0"/>
              </a:rPr>
              <a:t> En </a:t>
            </a:r>
            <a:r>
              <a:rPr lang="es-ES" sz="3200" dirty="0">
                <a:effectLst/>
                <a:latin typeface="Calibri" pitchFamily="34" charset="0"/>
              </a:rPr>
              <a:t>la antigüedad el único sistema de comunicación a distancia </a:t>
            </a:r>
            <a:r>
              <a:rPr lang="es-ES" sz="3200" dirty="0" smtClean="0">
                <a:effectLst/>
                <a:latin typeface="Calibri" pitchFamily="34" charset="0"/>
              </a:rPr>
              <a:t>era el </a:t>
            </a:r>
            <a:r>
              <a:rPr lang="es-ES" sz="3200" dirty="0">
                <a:effectLst/>
                <a:latin typeface="Calibri" pitchFamily="34" charset="0"/>
              </a:rPr>
              <a:t>basado en </a:t>
            </a:r>
            <a:r>
              <a:rPr lang="es-ES" sz="3200" i="1" dirty="0">
                <a:latin typeface="Calibri" pitchFamily="34" charset="0"/>
              </a:rPr>
              <a:t>mensajeros</a:t>
            </a:r>
            <a:r>
              <a:rPr lang="es-ES" sz="3200" dirty="0">
                <a:effectLst/>
                <a:latin typeface="Calibri" pitchFamily="34" charset="0"/>
              </a:rPr>
              <a:t>, fortalecido con las estaciones de conmutación o relevo.</a:t>
            </a:r>
          </a:p>
          <a:p>
            <a:pPr algn="just">
              <a:lnSpc>
                <a:spcPct val="80000"/>
              </a:lnSpc>
              <a:buBlip>
                <a:blip r:embed="rId3"/>
              </a:buBlip>
            </a:pPr>
            <a:endParaRPr lang="es-ES" sz="3200" dirty="0">
              <a:effectLst/>
              <a:latin typeface="Calibri" pitchFamily="34" charset="0"/>
            </a:endParaRPr>
          </a:p>
          <a:p>
            <a:pPr algn="just">
              <a:lnSpc>
                <a:spcPct val="80000"/>
              </a:lnSpc>
              <a:buBlip>
                <a:blip r:embed="rId3"/>
              </a:buBlip>
            </a:pPr>
            <a:r>
              <a:rPr lang="es-ES" sz="3200" dirty="0">
                <a:effectLst/>
                <a:latin typeface="Calibri" pitchFamily="34" charset="0"/>
              </a:rPr>
              <a:t> Cuando el tiempo era apremiante y las distancias no tan largas se buscaron alternativas más rápidas como las </a:t>
            </a:r>
            <a:r>
              <a:rPr lang="es-ES" sz="3200" i="1" dirty="0">
                <a:effectLst/>
                <a:latin typeface="Calibri" pitchFamily="34" charset="0"/>
              </a:rPr>
              <a:t>señales de luz de humo o de sonido</a:t>
            </a:r>
            <a:r>
              <a:rPr lang="es-ES" sz="3200" dirty="0">
                <a:effectLst/>
                <a:latin typeface="Calibri" pitchFamily="34" charset="0"/>
              </a:rPr>
              <a:t>.</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El espectro electromagnético</a:t>
            </a:r>
            <a:endParaRPr lang="es-MX" sz="4000" cap="none" dirty="0"/>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86019" name="Rectangle 3"/>
          <p:cNvSpPr>
            <a:spLocks noGrp="1" noChangeArrowheads="1"/>
          </p:cNvSpPr>
          <p:nvPr>
            <p:ph type="subTitle" idx="1"/>
          </p:nvPr>
        </p:nvSpPr>
        <p:spPr>
          <a:xfrm>
            <a:off x="467544" y="1196752"/>
            <a:ext cx="8064896" cy="1752600"/>
          </a:xfrm>
        </p:spPr>
        <p:txBody>
          <a:bodyPr/>
          <a:lstStyle/>
          <a:p>
            <a:pPr algn="just"/>
            <a:r>
              <a:rPr lang="es-ES" sz="2800" b="1" dirty="0">
                <a:effectLst/>
                <a:latin typeface="Calibri" pitchFamily="34" charset="0"/>
              </a:rPr>
              <a:t>Resumen</a:t>
            </a:r>
            <a:r>
              <a:rPr lang="es-ES" sz="2800" dirty="0">
                <a:effectLst/>
                <a:latin typeface="Calibri" pitchFamily="34" charset="0"/>
              </a:rPr>
              <a:t>:</a:t>
            </a:r>
          </a:p>
        </p:txBody>
      </p:sp>
      <p:pic>
        <p:nvPicPr>
          <p:cNvPr id="86022" name="Picture 6" descr="744px-Spectre">
            <a:hlinkClick r:id="rId2"/>
          </p:cNvPr>
          <p:cNvPicPr>
            <a:picLocks noChangeAspect="1" noChangeArrowheads="1"/>
          </p:cNvPicPr>
          <p:nvPr/>
        </p:nvPicPr>
        <p:blipFill>
          <a:blip r:embed="rId3" cstate="print"/>
          <a:srcRect/>
          <a:stretch>
            <a:fillRect/>
          </a:stretch>
        </p:blipFill>
        <p:spPr bwMode="auto">
          <a:xfrm>
            <a:off x="971600" y="1412776"/>
            <a:ext cx="7086600" cy="4991100"/>
          </a:xfrm>
          <a:prstGeom prst="rect">
            <a:avLst/>
          </a:prstGeom>
          <a:noFill/>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87043" name="Rectangle 3"/>
          <p:cNvSpPr>
            <a:spLocks noGrp="1" noChangeArrowheads="1"/>
          </p:cNvSpPr>
          <p:nvPr>
            <p:ph type="subTitle" idx="1"/>
          </p:nvPr>
        </p:nvSpPr>
        <p:spPr>
          <a:xfrm>
            <a:off x="323528" y="1196752"/>
            <a:ext cx="8640960" cy="5328592"/>
          </a:xfrm>
        </p:spPr>
        <p:txBody>
          <a:bodyPr>
            <a:normAutofit/>
          </a:bodyPr>
          <a:lstStyle/>
          <a:p>
            <a:pPr algn="just">
              <a:lnSpc>
                <a:spcPct val="90000"/>
              </a:lnSpc>
            </a:pPr>
            <a:r>
              <a:rPr lang="es-ES" sz="2800" dirty="0">
                <a:effectLst/>
                <a:latin typeface="Calibri" pitchFamily="34" charset="0"/>
              </a:rPr>
              <a:t>El espectro electromagnético se divide en sectores o </a:t>
            </a:r>
            <a:r>
              <a:rPr lang="es-ES" sz="2800" dirty="0">
                <a:solidFill>
                  <a:schemeClr val="accent2">
                    <a:lumMod val="75000"/>
                  </a:schemeClr>
                </a:solidFill>
                <a:effectLst>
                  <a:outerShdw blurRad="38100" dist="38100" dir="2700000" algn="tl">
                    <a:srgbClr val="000000">
                      <a:alpha val="43137"/>
                    </a:srgbClr>
                  </a:outerShdw>
                </a:effectLst>
                <a:latin typeface="Calibri" pitchFamily="34" charset="0"/>
              </a:rPr>
              <a:t>bandas de frecuencia</a:t>
            </a:r>
            <a:r>
              <a:rPr lang="es-ES" sz="2800" dirty="0">
                <a:effectLst/>
                <a:latin typeface="Calibri" pitchFamily="34" charset="0"/>
              </a:rPr>
              <a:t>. Cada banda tiene su nombre y sus límites.</a:t>
            </a:r>
          </a:p>
          <a:p>
            <a:pPr algn="just">
              <a:lnSpc>
                <a:spcPct val="90000"/>
              </a:lnSpc>
            </a:pPr>
            <a:endParaRPr lang="es-ES" sz="1000" dirty="0">
              <a:effectLst/>
              <a:latin typeface="Calibri" pitchFamily="34" charset="0"/>
            </a:endParaRPr>
          </a:p>
          <a:p>
            <a:pPr algn="just">
              <a:lnSpc>
                <a:spcPct val="90000"/>
              </a:lnSpc>
            </a:pPr>
            <a:r>
              <a:rPr lang="es-ES" sz="2800" dirty="0">
                <a:effectLst/>
                <a:latin typeface="Calibri" pitchFamily="34" charset="0"/>
              </a:rPr>
              <a:t>El uso de las diferentes bandas para la transmisión es regulada por organismos de gobierno:</a:t>
            </a:r>
          </a:p>
          <a:p>
            <a:pPr algn="just">
              <a:lnSpc>
                <a:spcPct val="90000"/>
              </a:lnSpc>
            </a:pPr>
            <a:endParaRPr lang="es-ES" sz="1000" dirty="0">
              <a:effectLst/>
              <a:latin typeface="Calibri" pitchFamily="34" charset="0"/>
            </a:endParaRPr>
          </a:p>
          <a:p>
            <a:pPr algn="just">
              <a:lnSpc>
                <a:spcPct val="90000"/>
              </a:lnSpc>
            </a:pPr>
            <a:r>
              <a:rPr lang="es-ES" sz="2800" dirty="0" smtClean="0">
                <a:effectLst/>
                <a:latin typeface="Calibri" pitchFamily="34" charset="0"/>
              </a:rPr>
              <a:t>El </a:t>
            </a:r>
            <a:r>
              <a:rPr lang="es-ES" sz="2800" dirty="0" smtClean="0">
                <a:solidFill>
                  <a:srgbClr val="C00000"/>
                </a:solidFill>
                <a:effectLst>
                  <a:outerShdw blurRad="38100" dist="38100" dir="2700000" algn="tl">
                    <a:srgbClr val="000000">
                      <a:alpha val="43137"/>
                    </a:srgbClr>
                  </a:outerShdw>
                </a:effectLst>
                <a:latin typeface="Calibri" pitchFamily="34" charset="0"/>
              </a:rPr>
              <a:t>Instituto Federal </a:t>
            </a:r>
            <a:r>
              <a:rPr lang="es-ES" sz="2800" dirty="0">
                <a:solidFill>
                  <a:srgbClr val="C00000"/>
                </a:solidFill>
                <a:effectLst>
                  <a:outerShdw blurRad="38100" dist="38100" dir="2700000" algn="tl">
                    <a:srgbClr val="000000">
                      <a:alpha val="43137"/>
                    </a:srgbClr>
                  </a:outerShdw>
                </a:effectLst>
                <a:latin typeface="Calibri" pitchFamily="34" charset="0"/>
              </a:rPr>
              <a:t>de Telecomunicaciones </a:t>
            </a:r>
            <a:r>
              <a:rPr lang="es-ES" dirty="0" smtClean="0">
                <a:latin typeface="Calibri" pitchFamily="34" charset="0"/>
              </a:rPr>
              <a:t>(</a:t>
            </a:r>
            <a:r>
              <a:rPr lang="es-ES" dirty="0" smtClean="0">
                <a:solidFill>
                  <a:srgbClr val="FFFF00"/>
                </a:solidFill>
                <a:latin typeface="Calibri" pitchFamily="34" charset="0"/>
              </a:rPr>
              <a:t>I</a:t>
            </a:r>
            <a:r>
              <a:rPr lang="es-ES" sz="2800" dirty="0" smtClean="0">
                <a:solidFill>
                  <a:srgbClr val="FFFF00"/>
                </a:solidFill>
                <a:effectLst/>
                <a:latin typeface="Calibri" pitchFamily="34" charset="0"/>
              </a:rPr>
              <a:t>FETEL</a:t>
            </a:r>
            <a:r>
              <a:rPr lang="es-ES" sz="2800" dirty="0">
                <a:effectLst/>
                <a:latin typeface="Calibri" pitchFamily="34" charset="0"/>
              </a:rPr>
              <a:t>) en </a:t>
            </a:r>
            <a:r>
              <a:rPr lang="es-ES" sz="2800" dirty="0" smtClean="0">
                <a:effectLst/>
                <a:latin typeface="Calibri" pitchFamily="34" charset="0"/>
              </a:rPr>
              <a:t>México (antes COFETEL)</a:t>
            </a:r>
            <a:endParaRPr lang="es-ES" sz="2800" dirty="0">
              <a:effectLst/>
              <a:latin typeface="Calibri" pitchFamily="34" charset="0"/>
            </a:endParaRPr>
          </a:p>
          <a:p>
            <a:pPr algn="just">
              <a:lnSpc>
                <a:spcPct val="90000"/>
              </a:lnSpc>
            </a:pPr>
            <a:endParaRPr lang="es-ES" sz="1000" dirty="0">
              <a:effectLst/>
              <a:latin typeface="Calibri" pitchFamily="34" charset="0"/>
            </a:endParaRPr>
          </a:p>
          <a:p>
            <a:pPr algn="just">
              <a:lnSpc>
                <a:spcPct val="90000"/>
              </a:lnSpc>
            </a:pPr>
            <a:r>
              <a:rPr lang="es-ES" sz="2800" dirty="0">
                <a:effectLst/>
                <a:latin typeface="Calibri" pitchFamily="34" charset="0"/>
              </a:rPr>
              <a:t>La Federal </a:t>
            </a:r>
            <a:r>
              <a:rPr lang="es-ES" sz="2800" dirty="0" err="1">
                <a:effectLst/>
                <a:latin typeface="Calibri" pitchFamily="34" charset="0"/>
              </a:rPr>
              <a:t>Communications</a:t>
            </a:r>
            <a:r>
              <a:rPr lang="es-ES" sz="2800" dirty="0">
                <a:effectLst/>
                <a:latin typeface="Calibri" pitchFamily="34" charset="0"/>
              </a:rPr>
              <a:t> </a:t>
            </a:r>
            <a:r>
              <a:rPr lang="es-ES" sz="2800" dirty="0" err="1">
                <a:effectLst/>
                <a:latin typeface="Calibri" pitchFamily="34" charset="0"/>
              </a:rPr>
              <a:t>Comision</a:t>
            </a:r>
            <a:r>
              <a:rPr lang="es-ES" sz="2800" dirty="0">
                <a:effectLst/>
                <a:latin typeface="Calibri" pitchFamily="34" charset="0"/>
              </a:rPr>
              <a:t> (</a:t>
            </a:r>
            <a:r>
              <a:rPr lang="es-ES" sz="2800" dirty="0">
                <a:solidFill>
                  <a:srgbClr val="FFFF00"/>
                </a:solidFill>
                <a:effectLst/>
                <a:latin typeface="Calibri" pitchFamily="34" charset="0"/>
              </a:rPr>
              <a:t>FCC</a:t>
            </a:r>
            <a:r>
              <a:rPr lang="es-ES" sz="2800" dirty="0">
                <a:effectLst/>
                <a:latin typeface="Calibri" pitchFamily="34" charset="0"/>
              </a:rPr>
              <a:t>) en los EUA.</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88067" name="Rectangle 3"/>
          <p:cNvSpPr>
            <a:spLocks noGrp="1" noChangeArrowheads="1"/>
          </p:cNvSpPr>
          <p:nvPr>
            <p:ph type="subTitle" idx="1"/>
          </p:nvPr>
        </p:nvSpPr>
        <p:spPr>
          <a:xfrm>
            <a:off x="251520" y="1124744"/>
            <a:ext cx="8640960" cy="5256584"/>
          </a:xfrm>
        </p:spPr>
        <p:txBody>
          <a:bodyPr>
            <a:normAutofit/>
          </a:bodyPr>
          <a:lstStyle/>
          <a:p>
            <a:pPr algn="just"/>
            <a:r>
              <a:rPr lang="es-ES" sz="2800" dirty="0">
                <a:effectLst/>
                <a:latin typeface="Calibri" pitchFamily="34" charset="0"/>
              </a:rPr>
              <a:t>Existen también acuerdos internacionales: Cada 10 años se realizan las Convenciones Internacionales de Telecomunicaciones.</a:t>
            </a:r>
          </a:p>
          <a:p>
            <a:pPr algn="just"/>
            <a:endParaRPr lang="es-ES" sz="2800" dirty="0">
              <a:effectLst/>
              <a:latin typeface="Calibri" pitchFamily="34" charset="0"/>
            </a:endParaRPr>
          </a:p>
          <a:p>
            <a:pPr algn="just"/>
            <a:r>
              <a:rPr lang="es-ES" sz="2800" dirty="0">
                <a:effectLst/>
                <a:latin typeface="Calibri" pitchFamily="34" charset="0"/>
              </a:rPr>
              <a:t>El espectro de Radio Frecuencia se ha dividido en bandas designadas con nombres específicos por el </a:t>
            </a:r>
            <a:r>
              <a:rPr lang="es-ES" sz="2800" b="1" dirty="0">
                <a:solidFill>
                  <a:srgbClr val="FFFF00"/>
                </a:solidFill>
                <a:effectLst/>
                <a:latin typeface="Calibri" pitchFamily="34" charset="0"/>
              </a:rPr>
              <a:t>CCIR</a:t>
            </a:r>
            <a:r>
              <a:rPr lang="es-ES" sz="2800" dirty="0">
                <a:effectLst/>
                <a:latin typeface="Calibri" pitchFamily="34" charset="0"/>
              </a:rPr>
              <a:t> (Comité Consultivo Internacional de Radio). Se muestra en la siguiente tabla</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67" name="Rectangle 221"/>
          <p:cNvSpPr>
            <a:spLocks noGrp="1" noChangeArrowheads="1"/>
          </p:cNvSpPr>
          <p:nvPr>
            <p:ph type="ftr" sz="quarter" idx="11"/>
          </p:nvPr>
        </p:nvSpPr>
        <p:spPr/>
        <p:txBody>
          <a:bodyPr/>
          <a:lstStyle/>
          <a:p>
            <a:r>
              <a:rPr lang="es-MX"/>
              <a:t>José Juan Rincón Pasaye. FIE-UMSNH</a:t>
            </a:r>
          </a:p>
        </p:txBody>
      </p:sp>
      <p:sp>
        <p:nvSpPr>
          <p:cNvPr id="67587" name="Rectangle 3"/>
          <p:cNvSpPr>
            <a:spLocks noGrp="1" noChangeArrowheads="1"/>
          </p:cNvSpPr>
          <p:nvPr>
            <p:ph type="subTitle" idx="1"/>
          </p:nvPr>
        </p:nvSpPr>
        <p:spPr/>
        <p:txBody>
          <a:bodyPr/>
          <a:lstStyle/>
          <a:p>
            <a:endParaRPr lang="es-ES" sz="2800">
              <a:effectLst/>
            </a:endParaRPr>
          </a:p>
        </p:txBody>
      </p:sp>
      <p:graphicFrame>
        <p:nvGraphicFramePr>
          <p:cNvPr id="67964" name="Group 380"/>
          <p:cNvGraphicFramePr>
            <a:graphicFrameLocks noGrp="1"/>
          </p:cNvGraphicFramePr>
          <p:nvPr/>
        </p:nvGraphicFramePr>
        <p:xfrm>
          <a:off x="784225" y="1412875"/>
          <a:ext cx="7532688" cy="4307210"/>
        </p:xfrm>
        <a:graphic>
          <a:graphicData uri="http://schemas.openxmlformats.org/drawingml/2006/table">
            <a:tbl>
              <a:tblPr/>
              <a:tblGrid>
                <a:gridCol w="2762250"/>
                <a:gridCol w="1303338"/>
                <a:gridCol w="1479550"/>
                <a:gridCol w="1987550"/>
              </a:tblGrid>
              <a:tr h="2444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bg1">
                              <a:lumMod val="85000"/>
                            </a:schemeClr>
                          </a:solidFill>
                          <a:effectLst/>
                          <a:latin typeface="Arial" charset="0"/>
                          <a:cs typeface="Arial" charset="0"/>
                        </a:rPr>
                        <a:t>Nombre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lumMod val="85000"/>
                            </a:schemeClr>
                          </a:solidFill>
                          <a:effectLst/>
                          <a:latin typeface="Arial" charset="0"/>
                          <a:cs typeface="Arial" charset="0"/>
                        </a:rPr>
                        <a:t>No. De banda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lumMod val="85000"/>
                            </a:schemeClr>
                          </a:solidFill>
                          <a:effectLst/>
                          <a:latin typeface="Arial" charset="0"/>
                          <a:cs typeface="Arial" charset="0"/>
                        </a:rPr>
                        <a:t>Abreviatura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lumMod val="85000"/>
                            </a:schemeClr>
                          </a:solidFill>
                          <a:effectLst/>
                          <a:latin typeface="Arial" charset="0"/>
                          <a:cs typeface="Arial" charset="0"/>
                        </a:rPr>
                        <a:t>Frecuencias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Extremely</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low</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frequency</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ELF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3-30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Voice</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Frequency</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VF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0.3-3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Khz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Very</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low</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frequency</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VLF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3–30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hlinkClick r:id="rId2" tooltip="KHz"/>
                        </a:rPr>
                        <a:t>kHz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Low</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frequency</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30–300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kHz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Medium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MF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300–3000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kHz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High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3–30 </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hlinkClick r:id="rId3" tooltip="MHz"/>
                        </a:rPr>
                        <a:t>MHz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Very high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VHF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30–300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Ultra high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UHF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300–3000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Super high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SHF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3-30 </a:t>
                      </a: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hlinkClick r:id="rId4" tooltip="GHz"/>
                        </a:rPr>
                        <a:t>GHz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Extremely high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EHF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30-300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47" name="Rectangle 221"/>
          <p:cNvSpPr>
            <a:spLocks noGrp="1" noChangeArrowheads="1"/>
          </p:cNvSpPr>
          <p:nvPr>
            <p:ph type="ftr" sz="quarter" idx="11"/>
          </p:nvPr>
        </p:nvSpPr>
        <p:spPr/>
        <p:txBody>
          <a:bodyPr/>
          <a:lstStyle/>
          <a:p>
            <a:r>
              <a:rPr lang="es-MX"/>
              <a:t>José Juan Rincón Pasaye. FIE-UMSNH</a:t>
            </a:r>
          </a:p>
        </p:txBody>
      </p:sp>
      <p:sp>
        <p:nvSpPr>
          <p:cNvPr id="89091" name="Rectangle 3"/>
          <p:cNvSpPr>
            <a:spLocks noGrp="1" noChangeArrowheads="1"/>
          </p:cNvSpPr>
          <p:nvPr>
            <p:ph type="subTitle" idx="1"/>
          </p:nvPr>
        </p:nvSpPr>
        <p:spPr/>
        <p:txBody>
          <a:bodyPr>
            <a:normAutofit fontScale="40000" lnSpcReduction="20000"/>
          </a:bodyPr>
          <a:lstStyle/>
          <a:p>
            <a:endParaRPr lang="es-ES" sz="2800">
              <a:effectLst/>
            </a:endParaRPr>
          </a:p>
          <a:p>
            <a:endParaRPr lang="es-ES" sz="2800">
              <a:effectLst/>
            </a:endParaRPr>
          </a:p>
          <a:p>
            <a:endParaRPr lang="es-ES" sz="2800">
              <a:effectLst/>
            </a:endParaRPr>
          </a:p>
          <a:p>
            <a:endParaRPr lang="es-ES" sz="2800">
              <a:effectLst/>
            </a:endParaRPr>
          </a:p>
          <a:p>
            <a:endParaRPr lang="es-ES" sz="2800">
              <a:effectLst/>
            </a:endParaRPr>
          </a:p>
          <a:p>
            <a:endParaRPr lang="es-ES" sz="1000">
              <a:effectLst/>
            </a:endParaRPr>
          </a:p>
          <a:p>
            <a:endParaRPr lang="es-ES" sz="1000">
              <a:effectLst/>
            </a:endParaRPr>
          </a:p>
          <a:p>
            <a:endParaRPr lang="es-ES" sz="1000">
              <a:effectLst/>
            </a:endParaRPr>
          </a:p>
          <a:p>
            <a:endParaRPr lang="es-ES" sz="1000">
              <a:effectLst/>
            </a:endParaRPr>
          </a:p>
          <a:p>
            <a:endParaRPr lang="es-ES" sz="1000">
              <a:effectLst/>
            </a:endParaRPr>
          </a:p>
          <a:p>
            <a:endParaRPr lang="es-ES" sz="1000">
              <a:effectLst/>
            </a:endParaRPr>
          </a:p>
          <a:p>
            <a:endParaRPr lang="es-ES" sz="1000">
              <a:effectLst/>
            </a:endParaRPr>
          </a:p>
          <a:p>
            <a:endParaRPr lang="es-ES" sz="2800">
              <a:effectLst/>
            </a:endParaRPr>
          </a:p>
          <a:p>
            <a:r>
              <a:rPr lang="es-ES" sz="1800" b="1">
                <a:solidFill>
                  <a:srgbClr val="FF99CC"/>
                </a:solidFill>
                <a:effectLst/>
              </a:rPr>
              <a:t>* THz</a:t>
            </a:r>
            <a:r>
              <a:rPr lang="es-ES" sz="1800" b="1">
                <a:effectLst/>
              </a:rPr>
              <a:t>=TeraHertz = 10</a:t>
            </a:r>
            <a:r>
              <a:rPr lang="es-ES" sz="1800" b="1" baseline="30000">
                <a:effectLst/>
              </a:rPr>
              <a:t>12</a:t>
            </a:r>
            <a:r>
              <a:rPr lang="es-ES" sz="1800" b="1">
                <a:effectLst/>
              </a:rPr>
              <a:t> Hz, </a:t>
            </a:r>
            <a:r>
              <a:rPr lang="es-ES" sz="1800" b="1">
                <a:solidFill>
                  <a:srgbClr val="FF99CC"/>
                </a:solidFill>
                <a:effectLst/>
              </a:rPr>
              <a:t>PHz</a:t>
            </a:r>
            <a:r>
              <a:rPr lang="es-ES" sz="1800" b="1">
                <a:effectLst/>
              </a:rPr>
              <a:t>=PetaHertz=10</a:t>
            </a:r>
            <a:r>
              <a:rPr lang="es-ES" sz="1800" b="1" baseline="30000">
                <a:effectLst/>
              </a:rPr>
              <a:t>15</a:t>
            </a:r>
            <a:r>
              <a:rPr lang="es-ES" sz="1800" b="1">
                <a:effectLst/>
              </a:rPr>
              <a:t> Hz, </a:t>
            </a:r>
            <a:r>
              <a:rPr lang="es-ES" sz="1800" b="1">
                <a:solidFill>
                  <a:srgbClr val="FF99CC"/>
                </a:solidFill>
                <a:effectLst/>
              </a:rPr>
              <a:t>EHz</a:t>
            </a:r>
            <a:r>
              <a:rPr lang="es-ES" sz="1800" b="1">
                <a:effectLst/>
              </a:rPr>
              <a:t>=ExaHertz=10</a:t>
            </a:r>
            <a:r>
              <a:rPr lang="es-ES" sz="1800" b="1" baseline="30000">
                <a:effectLst/>
              </a:rPr>
              <a:t>18</a:t>
            </a:r>
            <a:r>
              <a:rPr lang="es-ES" sz="1800" b="1">
                <a:effectLst/>
              </a:rPr>
              <a:t> Hz.</a:t>
            </a:r>
          </a:p>
        </p:txBody>
      </p:sp>
      <p:graphicFrame>
        <p:nvGraphicFramePr>
          <p:cNvPr id="89143" name="Group 55"/>
          <p:cNvGraphicFramePr>
            <a:graphicFrameLocks noGrp="1"/>
          </p:cNvGraphicFramePr>
          <p:nvPr/>
        </p:nvGraphicFramePr>
        <p:xfrm>
          <a:off x="2157413" y="1700213"/>
          <a:ext cx="4935537" cy="3573784"/>
        </p:xfrm>
        <a:graphic>
          <a:graphicData uri="http://schemas.openxmlformats.org/drawingml/2006/table">
            <a:tbl>
              <a:tblPr/>
              <a:tblGrid>
                <a:gridCol w="1898650"/>
                <a:gridCol w="1303337"/>
                <a:gridCol w="1733550"/>
              </a:tblGrid>
              <a:tr h="2444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bg1">
                              <a:lumMod val="85000"/>
                            </a:schemeClr>
                          </a:solidFill>
                          <a:effectLst/>
                          <a:latin typeface="Arial" charset="0"/>
                          <a:cs typeface="Arial" charset="0"/>
                        </a:rPr>
                        <a:t>Nombre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lumMod val="85000"/>
                            </a:schemeClr>
                          </a:solidFill>
                          <a:effectLst/>
                          <a:latin typeface="Arial" charset="0"/>
                          <a:cs typeface="Arial" charset="0"/>
                        </a:rPr>
                        <a:t>No. De banda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lumMod val="85000"/>
                            </a:schemeClr>
                          </a:solidFill>
                          <a:effectLst/>
                          <a:latin typeface="Arial" charset="0"/>
                          <a:cs typeface="Arial" charset="0"/>
                        </a:rPr>
                        <a:t>Frecuencias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Infrarrojo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0.3-3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Infrarrojo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3-30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Infrarrojo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30-300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Luz visible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0.3-3 PHz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Ultravioleta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3-30 PHz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Rayos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rPr>
                        <a:t>30-300 PHz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Rayos 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0.3-3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EHz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Rayos Cósmicos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3-30 </a:t>
                      </a:r>
                      <a:r>
                        <a:rPr kumimoji="0" lang="es-MX" sz="1800" b="0" i="0" u="none" strike="noStrike" cap="none" normalizeH="0" baseline="0" dirty="0" err="1" smtClean="0">
                          <a:ln>
                            <a:noFill/>
                          </a:ln>
                          <a:solidFill>
                            <a:srgbClr val="FFFFCC"/>
                          </a:solidFill>
                          <a:effectLst>
                            <a:outerShdw blurRad="38100" dist="38100" dir="2700000" algn="tl">
                              <a:srgbClr val="000000">
                                <a:alpha val="43137"/>
                              </a:srgbClr>
                            </a:outerShdw>
                          </a:effectLst>
                          <a:latin typeface="Arial" charset="0"/>
                          <a:cs typeface="Arial" charset="0"/>
                        </a:rPr>
                        <a:t>EHz</a:t>
                      </a:r>
                      <a:endParaRPr kumimoji="0" lang="es-MX" sz="18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7" name="Rectangle 221"/>
          <p:cNvSpPr>
            <a:spLocks noGrp="1" noChangeArrowheads="1"/>
          </p:cNvSpPr>
          <p:nvPr>
            <p:ph type="ftr" sz="quarter" idx="11"/>
          </p:nvPr>
        </p:nvSpPr>
        <p:spPr/>
        <p:txBody>
          <a:bodyPr/>
          <a:lstStyle/>
          <a:p>
            <a:r>
              <a:rPr lang="es-MX"/>
              <a:t>José Juan Rincón Pasaye. FIE-UMSNH</a:t>
            </a:r>
          </a:p>
        </p:txBody>
      </p:sp>
      <p:sp>
        <p:nvSpPr>
          <p:cNvPr id="90115" name="Rectangle 3"/>
          <p:cNvSpPr>
            <a:spLocks noGrp="1" noChangeArrowheads="1"/>
          </p:cNvSpPr>
          <p:nvPr>
            <p:ph type="subTitle" idx="1"/>
          </p:nvPr>
        </p:nvSpPr>
        <p:spPr>
          <a:xfrm>
            <a:off x="323528" y="1196752"/>
            <a:ext cx="8640960" cy="936104"/>
          </a:xfrm>
        </p:spPr>
        <p:txBody>
          <a:bodyPr>
            <a:normAutofit lnSpcReduction="10000"/>
          </a:bodyPr>
          <a:lstStyle/>
          <a:p>
            <a:pPr algn="just"/>
            <a:r>
              <a:rPr lang="es-MX" sz="2800" b="1" dirty="0">
                <a:effectLst/>
                <a:latin typeface="Calibri" pitchFamily="34" charset="0"/>
              </a:rPr>
              <a:t>Varias de estas bandas </a:t>
            </a:r>
            <a:r>
              <a:rPr lang="es-MX" sz="2800" b="1" dirty="0" smtClean="0">
                <a:effectLst/>
                <a:latin typeface="Calibri" pitchFamily="34" charset="0"/>
              </a:rPr>
              <a:t>están dedicadas a </a:t>
            </a:r>
            <a:r>
              <a:rPr lang="es-MX" sz="2800" b="1" dirty="0">
                <a:effectLst/>
                <a:latin typeface="Calibri" pitchFamily="34" charset="0"/>
              </a:rPr>
              <a:t>diversos tipos de </a:t>
            </a:r>
            <a:r>
              <a:rPr lang="es-MX" sz="2800" b="1" dirty="0">
                <a:solidFill>
                  <a:srgbClr val="C00000"/>
                </a:solidFill>
                <a:effectLst/>
                <a:latin typeface="Calibri" pitchFamily="34" charset="0"/>
              </a:rPr>
              <a:t>servicios</a:t>
            </a:r>
            <a:r>
              <a:rPr lang="es-MX" sz="2800" b="1" dirty="0">
                <a:effectLst/>
                <a:latin typeface="Calibri" pitchFamily="34" charset="0"/>
              </a:rPr>
              <a:t> como:</a:t>
            </a:r>
          </a:p>
        </p:txBody>
      </p:sp>
      <p:sp>
        <p:nvSpPr>
          <p:cNvPr id="90116" name="Rectangle 4"/>
          <p:cNvSpPr>
            <a:spLocks noChangeArrowheads="1"/>
          </p:cNvSpPr>
          <p:nvPr/>
        </p:nvSpPr>
        <p:spPr bwMode="auto">
          <a:xfrm>
            <a:off x="323850" y="2205038"/>
            <a:ext cx="4104134" cy="3693319"/>
          </a:xfrm>
          <a:prstGeom prst="rect">
            <a:avLst/>
          </a:prstGeom>
          <a:noFill/>
          <a:ln w="9525">
            <a:noFill/>
            <a:miter lim="800000"/>
            <a:headEnd/>
            <a:tailEnd/>
          </a:ln>
          <a:effectLst/>
        </p:spPr>
        <p:txBody>
          <a:bodyPr wrap="square">
            <a:spAutoFit/>
          </a:bodyPr>
          <a:lstStyle/>
          <a:p>
            <a:r>
              <a:rPr lang="es-MX" b="1" dirty="0">
                <a:latin typeface="Calibri" pitchFamily="34" charset="0"/>
              </a:rPr>
              <a:t>Microondas terrestres.</a:t>
            </a:r>
          </a:p>
          <a:p>
            <a:r>
              <a:rPr lang="es-MX" b="1" dirty="0">
                <a:latin typeface="Calibri" pitchFamily="34" charset="0"/>
              </a:rPr>
              <a:t>Microondas satelitales.</a:t>
            </a:r>
          </a:p>
          <a:p>
            <a:r>
              <a:rPr lang="es-MX" b="1" dirty="0">
                <a:latin typeface="Calibri" pitchFamily="34" charset="0"/>
              </a:rPr>
              <a:t>Navegación marítima.</a:t>
            </a:r>
          </a:p>
          <a:p>
            <a:r>
              <a:rPr lang="es-MX" b="1" dirty="0">
                <a:latin typeface="Calibri" pitchFamily="34" charset="0"/>
              </a:rPr>
              <a:t>Detección de </a:t>
            </a:r>
            <a:r>
              <a:rPr lang="es-MX" b="1" dirty="0" err="1">
                <a:latin typeface="Calibri" pitchFamily="34" charset="0"/>
              </a:rPr>
              <a:t>sup</a:t>
            </a:r>
            <a:r>
              <a:rPr lang="es-MX" b="1" dirty="0">
                <a:latin typeface="Calibri" pitchFamily="34" charset="0"/>
              </a:rPr>
              <a:t>. de aeropuerto</a:t>
            </a:r>
          </a:p>
          <a:p>
            <a:r>
              <a:rPr lang="es-MX" b="1" dirty="0" err="1" smtClean="0">
                <a:solidFill>
                  <a:srgbClr val="C00000"/>
                </a:solidFill>
                <a:latin typeface="Calibri" pitchFamily="34" charset="0"/>
              </a:rPr>
              <a:t>Coms</a:t>
            </a:r>
            <a:r>
              <a:rPr lang="es-MX" b="1" dirty="0" smtClean="0">
                <a:solidFill>
                  <a:srgbClr val="C00000"/>
                </a:solidFill>
                <a:latin typeface="Calibri" pitchFamily="34" charset="0"/>
              </a:rPr>
              <a:t> </a:t>
            </a:r>
            <a:r>
              <a:rPr lang="es-MX" b="1" dirty="0">
                <a:solidFill>
                  <a:srgbClr val="C00000"/>
                </a:solidFill>
                <a:latin typeface="Calibri" pitchFamily="34" charset="0"/>
              </a:rPr>
              <a:t>Personales Inalámbricas Móviles</a:t>
            </a:r>
          </a:p>
          <a:p>
            <a:r>
              <a:rPr lang="es-MX" b="1" dirty="0">
                <a:latin typeface="Calibri" pitchFamily="34" charset="0"/>
              </a:rPr>
              <a:t>Clima desde aeronaves</a:t>
            </a:r>
          </a:p>
          <a:p>
            <a:r>
              <a:rPr lang="es-MX" b="1" dirty="0">
                <a:latin typeface="Calibri" pitchFamily="34" charset="0"/>
              </a:rPr>
              <a:t>Aproximación de aeronaves</a:t>
            </a:r>
          </a:p>
          <a:p>
            <a:r>
              <a:rPr lang="es-MX" b="1" dirty="0">
                <a:latin typeface="Calibri" pitchFamily="34" charset="0"/>
              </a:rPr>
              <a:t>Búsqueda móvil basada en tierra</a:t>
            </a:r>
          </a:p>
          <a:p>
            <a:r>
              <a:rPr lang="es-MX" b="1" dirty="0">
                <a:latin typeface="Calibri" pitchFamily="34" charset="0"/>
              </a:rPr>
              <a:t>Radionavegación Aeronáutica</a:t>
            </a:r>
          </a:p>
          <a:p>
            <a:r>
              <a:rPr lang="es-MX" b="1" dirty="0">
                <a:latin typeface="Calibri" pitchFamily="34" charset="0"/>
              </a:rPr>
              <a:t>Móvil Marítimo.</a:t>
            </a:r>
          </a:p>
          <a:p>
            <a:r>
              <a:rPr lang="es-MX" b="1" dirty="0">
                <a:latin typeface="Calibri" pitchFamily="34" charset="0"/>
              </a:rPr>
              <a:t>Móvil Aeronáutico.</a:t>
            </a:r>
          </a:p>
          <a:p>
            <a:r>
              <a:rPr lang="es-MX" b="1" dirty="0">
                <a:solidFill>
                  <a:srgbClr val="C00000"/>
                </a:solidFill>
                <a:latin typeface="Calibri" pitchFamily="34" charset="0"/>
              </a:rPr>
              <a:t>Móvil </a:t>
            </a:r>
            <a:r>
              <a:rPr lang="es-MX" b="1" dirty="0" err="1">
                <a:solidFill>
                  <a:srgbClr val="C00000"/>
                </a:solidFill>
                <a:latin typeface="Calibri" pitchFamily="34" charset="0"/>
              </a:rPr>
              <a:t>Terreste</a:t>
            </a:r>
            <a:r>
              <a:rPr lang="es-MX" b="1" dirty="0">
                <a:solidFill>
                  <a:srgbClr val="C00000"/>
                </a:solidFill>
                <a:latin typeface="Calibri" pitchFamily="34" charset="0"/>
              </a:rPr>
              <a:t> (Teléfono móvil)</a:t>
            </a:r>
            <a:r>
              <a:rPr lang="es-MX" b="1" dirty="0">
                <a:solidFill>
                  <a:srgbClr val="FF99CC"/>
                </a:solidFill>
                <a:latin typeface="Calibri" pitchFamily="34" charset="0"/>
              </a:rPr>
              <a:t>.</a:t>
            </a:r>
          </a:p>
          <a:p>
            <a:r>
              <a:rPr lang="es-MX" b="1" dirty="0">
                <a:latin typeface="Calibri" pitchFamily="34" charset="0"/>
              </a:rPr>
              <a:t>Móvil por Satélite.</a:t>
            </a:r>
          </a:p>
        </p:txBody>
      </p:sp>
      <p:sp>
        <p:nvSpPr>
          <p:cNvPr id="90117" name="Rectangle 5"/>
          <p:cNvSpPr>
            <a:spLocks noChangeArrowheads="1"/>
          </p:cNvSpPr>
          <p:nvPr/>
        </p:nvSpPr>
        <p:spPr bwMode="auto">
          <a:xfrm>
            <a:off x="4537075" y="2204864"/>
            <a:ext cx="3923357" cy="3662363"/>
          </a:xfrm>
          <a:prstGeom prst="rect">
            <a:avLst/>
          </a:prstGeom>
          <a:noFill/>
          <a:ln w="9525">
            <a:noFill/>
            <a:miter lim="800000"/>
            <a:headEnd/>
            <a:tailEnd/>
          </a:ln>
          <a:effectLst/>
        </p:spPr>
        <p:txBody>
          <a:bodyPr wrap="square">
            <a:spAutoFit/>
          </a:bodyPr>
          <a:lstStyle/>
          <a:p>
            <a:r>
              <a:rPr lang="es-MX" b="1" dirty="0">
                <a:latin typeface="Calibri" pitchFamily="34" charset="0"/>
              </a:rPr>
              <a:t>Radioastronomía.</a:t>
            </a:r>
          </a:p>
          <a:p>
            <a:r>
              <a:rPr lang="es-MX" b="1" dirty="0">
                <a:latin typeface="Calibri" pitchFamily="34" charset="0"/>
              </a:rPr>
              <a:t>Radiolocalización.</a:t>
            </a:r>
          </a:p>
          <a:p>
            <a:r>
              <a:rPr lang="es-MX" b="1" dirty="0">
                <a:latin typeface="Calibri" pitchFamily="34" charset="0"/>
              </a:rPr>
              <a:t>Operaciones espaciales.</a:t>
            </a:r>
          </a:p>
          <a:p>
            <a:r>
              <a:rPr lang="es-MX" b="1" dirty="0">
                <a:latin typeface="Calibri" pitchFamily="34" charset="0"/>
              </a:rPr>
              <a:t>Investigación Espacial.</a:t>
            </a:r>
          </a:p>
          <a:p>
            <a:r>
              <a:rPr lang="es-MX" b="1" dirty="0">
                <a:latin typeface="Calibri" pitchFamily="34" charset="0"/>
              </a:rPr>
              <a:t>Exploración de la Tierra por Satélite. </a:t>
            </a:r>
          </a:p>
          <a:p>
            <a:r>
              <a:rPr lang="es-MX" b="1" dirty="0">
                <a:latin typeface="Calibri" pitchFamily="34" charset="0"/>
              </a:rPr>
              <a:t>Entre Satélites.</a:t>
            </a:r>
          </a:p>
          <a:p>
            <a:r>
              <a:rPr lang="es-MX" b="1" dirty="0">
                <a:solidFill>
                  <a:srgbClr val="C00000"/>
                </a:solidFill>
                <a:latin typeface="Calibri" pitchFamily="34" charset="0"/>
              </a:rPr>
              <a:t>Radiodifusión Sonora</a:t>
            </a:r>
            <a:r>
              <a:rPr lang="es-MX" b="1" dirty="0">
                <a:latin typeface="Calibri" pitchFamily="34" charset="0"/>
              </a:rPr>
              <a:t>.</a:t>
            </a:r>
          </a:p>
          <a:p>
            <a:r>
              <a:rPr lang="es-MX" b="1" dirty="0">
                <a:solidFill>
                  <a:srgbClr val="C00000"/>
                </a:solidFill>
                <a:latin typeface="Calibri" pitchFamily="34" charset="0"/>
              </a:rPr>
              <a:t>Radiodifusión de T.V.</a:t>
            </a:r>
          </a:p>
          <a:p>
            <a:r>
              <a:rPr lang="es-MX" b="1" dirty="0">
                <a:latin typeface="Calibri" pitchFamily="34" charset="0"/>
              </a:rPr>
              <a:t>Ayudas a la Meteorología.</a:t>
            </a:r>
          </a:p>
          <a:p>
            <a:r>
              <a:rPr lang="es-MX" b="1" dirty="0" smtClean="0">
                <a:solidFill>
                  <a:srgbClr val="C00000"/>
                </a:solidFill>
                <a:latin typeface="Calibri" pitchFamily="34" charset="0"/>
              </a:rPr>
              <a:t>Radioaficionados</a:t>
            </a:r>
            <a:r>
              <a:rPr lang="es-MX" b="1" dirty="0">
                <a:solidFill>
                  <a:srgbClr val="FF99CC"/>
                </a:solidFill>
                <a:latin typeface="Calibri" pitchFamily="34" charset="0"/>
              </a:rPr>
              <a:t>.</a:t>
            </a:r>
          </a:p>
          <a:p>
            <a:r>
              <a:rPr lang="es-MX" b="1" dirty="0">
                <a:latin typeface="Calibri" pitchFamily="34" charset="0"/>
              </a:rPr>
              <a:t>Frecuencias Patrón y Señales Horarias.    </a:t>
            </a:r>
            <a:r>
              <a:rPr lang="es-MX" b="1" dirty="0">
                <a:solidFill>
                  <a:srgbClr val="C00000"/>
                </a:solidFill>
                <a:latin typeface="Calibri" pitchFamily="34" charset="0"/>
              </a:rPr>
              <a:t>Radiodifusión por Satélite</a:t>
            </a:r>
          </a:p>
          <a:p>
            <a:r>
              <a:rPr lang="es-MX" b="1" dirty="0">
                <a:latin typeface="Calibri" pitchFamily="34" charset="0"/>
              </a:rPr>
              <a:t>Fijo por Satélite.</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a:t>Frecuencias de transmisión</a:t>
            </a:r>
            <a:endParaRPr lang="es-MX" sz="4000" cap="none" dirty="0"/>
          </a:p>
        </p:txBody>
      </p:sp>
      <p:sp>
        <p:nvSpPr>
          <p:cNvPr id="25" name="Rectangle 221"/>
          <p:cNvSpPr>
            <a:spLocks noGrp="1" noChangeArrowheads="1"/>
          </p:cNvSpPr>
          <p:nvPr>
            <p:ph type="ftr" sz="quarter" idx="11"/>
          </p:nvPr>
        </p:nvSpPr>
        <p:spPr/>
        <p:txBody>
          <a:bodyPr/>
          <a:lstStyle/>
          <a:p>
            <a:r>
              <a:rPr lang="es-MX"/>
              <a:t>José Juan Rincón Pasaye. FIE-UMSNH</a:t>
            </a:r>
          </a:p>
        </p:txBody>
      </p:sp>
      <p:sp>
        <p:nvSpPr>
          <p:cNvPr id="91139" name="Rectangle 3"/>
          <p:cNvSpPr>
            <a:spLocks noGrp="1" noChangeArrowheads="1"/>
          </p:cNvSpPr>
          <p:nvPr>
            <p:ph type="subTitle" idx="1"/>
          </p:nvPr>
        </p:nvSpPr>
        <p:spPr/>
        <p:txBody>
          <a:bodyPr/>
          <a:lstStyle/>
          <a:p>
            <a:r>
              <a:rPr lang="es-ES" sz="2800">
                <a:effectLst/>
              </a:rPr>
              <a:t>Algunos Servicios en México:</a:t>
            </a:r>
          </a:p>
        </p:txBody>
      </p:sp>
      <p:graphicFrame>
        <p:nvGraphicFramePr>
          <p:cNvPr id="91188" name="Group 52"/>
          <p:cNvGraphicFramePr>
            <a:graphicFrameLocks noGrp="1"/>
          </p:cNvGraphicFramePr>
          <p:nvPr/>
        </p:nvGraphicFramePr>
        <p:xfrm>
          <a:off x="971600" y="1826488"/>
          <a:ext cx="7504112" cy="3474720"/>
        </p:xfrm>
        <a:graphic>
          <a:graphicData uri="http://schemas.openxmlformats.org/drawingml/2006/table">
            <a:tbl>
              <a:tblPr/>
              <a:tblGrid>
                <a:gridCol w="2287587"/>
                <a:gridCol w="5216525"/>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lumMod val="85000"/>
                            </a:schemeClr>
                          </a:solidFill>
                          <a:effectLst/>
                          <a:latin typeface="Arial" charset="0"/>
                          <a:cs typeface="Times New Roman" pitchFamily="18" charset="0"/>
                        </a:rPr>
                        <a:t>Frecuencia:</a:t>
                      </a:r>
                      <a:endParaRPr kumimoji="0" lang="es-ES" sz="2400" b="1"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lumMod val="85000"/>
                            </a:schemeClr>
                          </a:solidFill>
                          <a:effectLst/>
                          <a:latin typeface="Arial" charset="0"/>
                          <a:cs typeface="Times New Roman" pitchFamily="18" charset="0"/>
                        </a:rPr>
                        <a:t>Servicio:</a:t>
                      </a:r>
                      <a:endParaRPr kumimoji="0" lang="es-ES" sz="2400" b="1"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800 MHz</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Celular, CDMA banda A (potencia 1, 0.5 y 3W)</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850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rPr>
                        <a:t>Celular GSM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900 MHz</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Teléfonos inalámbricos de casa (baja potencia)</a:t>
                      </a:r>
                      <a:endParaRPr kumimoji="0" lang="es-ES" sz="2400" b="0" i="0" u="none" strike="noStrike" cap="none" normalizeH="0" baseline="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530 a 1700KHz</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Banda de radio AM</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88 a 108MHz</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Times New Roman" pitchFamily="18" charset="0"/>
                        </a:rPr>
                        <a:t>Banda de radio FM</a:t>
                      </a:r>
                      <a:endParaRPr kumimoji="0" lang="es-ES" sz="2400" b="0" i="0" u="none" strike="noStrike" cap="none" normalizeH="0" baseline="0" dirty="0" smtClean="0">
                        <a:ln>
                          <a:noFill/>
                        </a:ln>
                        <a:solidFill>
                          <a:srgbClr val="FFFFCC"/>
                        </a:solidFill>
                        <a:effectLst>
                          <a:outerShdw blurRad="38100" dist="38100" dir="2700000" algn="tl">
                            <a:srgbClr val="000000">
                              <a:alpha val="43137"/>
                            </a:srgbClr>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2276872"/>
            <a:ext cx="9144000" cy="1368152"/>
          </a:xfrm>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sz="4800" cap="none" dirty="0" smtClean="0"/>
              <a:t>Tipos de sistemas de comunicaciones</a:t>
            </a:r>
            <a:endParaRPr lang="es-MX" sz="48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116632"/>
            <a:ext cx="9144000" cy="792088"/>
          </a:xfrm>
        </p:spPr>
        <p:txBody>
          <a:bodyPr vert="horz" lIns="45720" tIns="0" rIns="45720" bIns="0" anchor="b">
            <a:normAutofit fontScale="90000"/>
            <a:scene3d>
              <a:camera prst="orthographicFront"/>
              <a:lightRig rig="soft" dir="t">
                <a:rot lat="0" lon="0" rev="17220000"/>
              </a:lightRig>
            </a:scene3d>
            <a:sp3d prstMaterial="softEdge">
              <a:bevelT w="38100" h="38100"/>
            </a:sp3d>
          </a:bodyPr>
          <a:lstStyle/>
          <a:p>
            <a:r>
              <a:rPr lang="es-ES" sz="4000" cap="none" dirty="0" smtClean="0"/>
              <a:t>Tipos de sistemas de comunicaciones</a:t>
            </a:r>
            <a:endParaRPr lang="es-MX" sz="40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800" dirty="0" smtClean="0">
                <a:effectLst/>
                <a:latin typeface="Calibri" pitchFamily="34" charset="0"/>
              </a:rPr>
              <a:t>Los sistemas de comunicaciones se pueden clasificar de varias maneras </a:t>
            </a:r>
            <a:r>
              <a:rPr lang="es-ES" sz="2800" i="1" dirty="0" smtClean="0">
                <a:effectLst/>
                <a:latin typeface="Calibri" pitchFamily="34" charset="0"/>
              </a:rPr>
              <a:t>de acuerdo </a:t>
            </a:r>
            <a:r>
              <a:rPr lang="es-ES" sz="2800" dirty="0" smtClean="0">
                <a:effectLst/>
                <a:latin typeface="Calibri" pitchFamily="34" charset="0"/>
              </a:rPr>
              <a:t>a su:</a:t>
            </a:r>
            <a:endParaRPr lang="es-ES" sz="2800" dirty="0">
              <a:effectLst/>
              <a:latin typeface="Calibri" pitchFamily="34" charset="0"/>
            </a:endParaRPr>
          </a:p>
          <a:p>
            <a:pPr algn="just">
              <a:buFont typeface="Wingdings" pitchFamily="2" charset="2"/>
              <a:buBlip>
                <a:blip r:embed="rId2"/>
              </a:buBlip>
            </a:pPr>
            <a:r>
              <a:rPr lang="es-ES" sz="2800" dirty="0">
                <a:effectLst/>
                <a:latin typeface="Calibri" pitchFamily="34" charset="0"/>
              </a:rPr>
              <a:t> </a:t>
            </a:r>
            <a:r>
              <a:rPr lang="es-ES" sz="2800" b="1" dirty="0">
                <a:effectLst/>
                <a:latin typeface="Calibri" pitchFamily="34" charset="0"/>
              </a:rPr>
              <a:t>Ancho de banda </a:t>
            </a:r>
            <a:r>
              <a:rPr lang="es-ES" sz="2800" dirty="0">
                <a:effectLst/>
                <a:latin typeface="Calibri" pitchFamily="34" charset="0"/>
              </a:rPr>
              <a:t>(rango de frecuencia)</a:t>
            </a:r>
          </a:p>
          <a:p>
            <a:pPr algn="just">
              <a:buFont typeface="Wingdings" pitchFamily="2" charset="2"/>
              <a:buBlip>
                <a:blip r:embed="rId2"/>
              </a:buBlip>
            </a:pPr>
            <a:r>
              <a:rPr lang="es-ES" sz="2800" dirty="0">
                <a:effectLst/>
                <a:latin typeface="Calibri" pitchFamily="34" charset="0"/>
              </a:rPr>
              <a:t> </a:t>
            </a:r>
            <a:r>
              <a:rPr lang="es-ES" sz="2800" b="1" dirty="0">
                <a:effectLst/>
                <a:latin typeface="Calibri" pitchFamily="34" charset="0"/>
              </a:rPr>
              <a:t>Tipo de modulación</a:t>
            </a:r>
            <a:r>
              <a:rPr lang="es-ES" sz="2800" dirty="0">
                <a:effectLst/>
                <a:latin typeface="Calibri" pitchFamily="34" charset="0"/>
              </a:rPr>
              <a:t>:</a:t>
            </a:r>
          </a:p>
          <a:p>
            <a:pPr marL="540000" lvl="1" algn="just"/>
            <a:r>
              <a:rPr lang="es-ES" sz="2400" dirty="0">
                <a:effectLst/>
                <a:latin typeface="Calibri" pitchFamily="34" charset="0"/>
              </a:rPr>
              <a:t>De </a:t>
            </a:r>
            <a:r>
              <a:rPr lang="es-ES" sz="2400" dirty="0" smtClean="0">
                <a:effectLst/>
                <a:latin typeface="Calibri" pitchFamily="34" charset="0"/>
              </a:rPr>
              <a:t>AM, </a:t>
            </a:r>
            <a:r>
              <a:rPr lang="es-ES" sz="2400" dirty="0">
                <a:effectLst/>
                <a:latin typeface="Calibri" pitchFamily="34" charset="0"/>
              </a:rPr>
              <a:t>de </a:t>
            </a:r>
            <a:r>
              <a:rPr lang="es-ES" sz="2400" dirty="0" smtClean="0">
                <a:effectLst/>
                <a:latin typeface="Calibri" pitchFamily="34" charset="0"/>
              </a:rPr>
              <a:t>FM, </a:t>
            </a:r>
            <a:r>
              <a:rPr lang="es-ES" sz="2400" dirty="0">
                <a:effectLst/>
                <a:latin typeface="Calibri" pitchFamily="34" charset="0"/>
              </a:rPr>
              <a:t>de fase, de pulsos, no modulada.</a:t>
            </a:r>
          </a:p>
          <a:p>
            <a:pPr algn="just">
              <a:buFont typeface="Wingdings" pitchFamily="2" charset="2"/>
              <a:buBlip>
                <a:blip r:embed="rId2"/>
              </a:buBlip>
            </a:pPr>
            <a:r>
              <a:rPr lang="es-ES" sz="2800" dirty="0">
                <a:effectLst/>
                <a:latin typeface="Calibri" pitchFamily="34" charset="0"/>
              </a:rPr>
              <a:t> </a:t>
            </a:r>
            <a:r>
              <a:rPr lang="es-ES" sz="2800" b="1" dirty="0">
                <a:effectLst/>
                <a:latin typeface="Calibri" pitchFamily="34" charset="0"/>
              </a:rPr>
              <a:t>Tipo de señal</a:t>
            </a:r>
            <a:r>
              <a:rPr lang="es-ES" sz="2800" dirty="0">
                <a:effectLst/>
                <a:latin typeface="Calibri" pitchFamily="34" charset="0"/>
              </a:rPr>
              <a:t>:</a:t>
            </a:r>
          </a:p>
          <a:p>
            <a:pPr marL="540000" lvl="1" algn="just"/>
            <a:r>
              <a:rPr lang="es-ES" dirty="0">
                <a:latin typeface="Calibri" pitchFamily="34" charset="0"/>
              </a:rPr>
              <a:t>Analógica, digital o ambas</a:t>
            </a:r>
          </a:p>
          <a:p>
            <a:pPr algn="just">
              <a:buFont typeface="Wingdings" pitchFamily="2" charset="2"/>
              <a:buBlip>
                <a:blip r:embed="rId2"/>
              </a:buBlip>
            </a:pPr>
            <a:r>
              <a:rPr lang="es-ES" sz="2800" b="1" dirty="0">
                <a:effectLst/>
                <a:latin typeface="Calibri" pitchFamily="34" charset="0"/>
              </a:rPr>
              <a:t> Tipo de información </a:t>
            </a:r>
            <a:r>
              <a:rPr lang="es-ES" sz="2800" dirty="0">
                <a:effectLst/>
                <a:latin typeface="Calibri" pitchFamily="34" charset="0"/>
              </a:rPr>
              <a:t>que transmiten</a:t>
            </a:r>
          </a:p>
          <a:p>
            <a:pPr marL="540000" lvl="1" algn="just"/>
            <a:r>
              <a:rPr lang="es-ES" dirty="0">
                <a:latin typeface="Calibri" pitchFamily="34" charset="0"/>
              </a:rPr>
              <a:t>Telegrafía, </a:t>
            </a:r>
            <a:r>
              <a:rPr lang="es-ES" dirty="0" smtClean="0">
                <a:latin typeface="Calibri" pitchFamily="34" charset="0"/>
              </a:rPr>
              <a:t>Facsímil, </a:t>
            </a:r>
            <a:r>
              <a:rPr lang="es-ES" dirty="0">
                <a:latin typeface="Calibri" pitchFamily="34" charset="0"/>
              </a:rPr>
              <a:t>Telemetría, Telefonía, Radiodifusión de sonido</a:t>
            </a:r>
            <a:r>
              <a:rPr lang="es-ES" sz="2400" dirty="0">
                <a:effectLst/>
                <a:latin typeface="Calibri" pitchFamily="34" charset="0"/>
              </a:rPr>
              <a:t>, Radiodifusión de </a:t>
            </a:r>
            <a:r>
              <a:rPr lang="es-ES" sz="2400" dirty="0" smtClean="0">
                <a:effectLst/>
                <a:latin typeface="Calibri" pitchFamily="34" charset="0"/>
              </a:rPr>
              <a:t>TV.</a:t>
            </a:r>
            <a:endParaRPr lang="es-ES" sz="24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116632"/>
            <a:ext cx="9144000" cy="792088"/>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3600" cap="none" dirty="0" smtClean="0"/>
              <a:t>Tipos de sistemas de comunicaciones</a:t>
            </a:r>
            <a:endParaRPr lang="es-MX" sz="36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lnSpcReduction="10000"/>
          </a:bodyPr>
          <a:lstStyle/>
          <a:p>
            <a:pPr algn="just"/>
            <a:r>
              <a:rPr lang="es-ES" sz="2800" b="1" dirty="0" smtClean="0">
                <a:effectLst/>
                <a:latin typeface="Calibri" pitchFamily="34" charset="0"/>
              </a:rPr>
              <a:t>Modos</a:t>
            </a:r>
            <a:r>
              <a:rPr lang="es-ES" sz="2800" dirty="0" smtClean="0">
                <a:effectLst/>
                <a:latin typeface="Calibri" pitchFamily="34" charset="0"/>
              </a:rPr>
              <a:t> de comunicación</a:t>
            </a:r>
            <a:endParaRPr lang="es-ES" sz="2800" dirty="0">
              <a:effectLst/>
              <a:latin typeface="Calibri" pitchFamily="34" charset="0"/>
            </a:endParaRPr>
          </a:p>
          <a:p>
            <a:pPr algn="just"/>
            <a:r>
              <a:rPr lang="es-ES" sz="2800" dirty="0">
                <a:effectLst/>
                <a:latin typeface="Calibri" pitchFamily="34" charset="0"/>
              </a:rPr>
              <a:t> </a:t>
            </a:r>
            <a:r>
              <a:rPr lang="en-US" dirty="0" smtClean="0">
                <a:latin typeface="Calibri" pitchFamily="34" charset="0"/>
              </a:rPr>
              <a:t>• </a:t>
            </a:r>
            <a:r>
              <a:rPr lang="en-US" b="1" dirty="0" err="1" smtClean="0">
                <a:solidFill>
                  <a:schemeClr val="accent2">
                    <a:lumMod val="75000"/>
                  </a:schemeClr>
                </a:solidFill>
                <a:latin typeface="Calibri" pitchFamily="34" charset="0"/>
              </a:rPr>
              <a:t>Punto</a:t>
            </a:r>
            <a:r>
              <a:rPr lang="en-US" b="1" dirty="0" smtClean="0">
                <a:solidFill>
                  <a:schemeClr val="accent2">
                    <a:lumMod val="75000"/>
                  </a:schemeClr>
                </a:solidFill>
                <a:latin typeface="Calibri" pitchFamily="34" charset="0"/>
              </a:rPr>
              <a:t> a </a:t>
            </a:r>
            <a:r>
              <a:rPr lang="en-US" b="1" dirty="0" err="1" smtClean="0">
                <a:solidFill>
                  <a:schemeClr val="accent2">
                    <a:lumMod val="75000"/>
                  </a:schemeClr>
                </a:solidFill>
                <a:latin typeface="Calibri" pitchFamily="34" charset="0"/>
              </a:rPr>
              <a:t>punto</a:t>
            </a:r>
            <a:r>
              <a:rPr lang="en-US" dirty="0" smtClean="0">
                <a:latin typeface="Calibri" pitchFamily="34" charset="0"/>
              </a:rPr>
              <a:t>: Un </a:t>
            </a:r>
            <a:r>
              <a:rPr lang="en-US" dirty="0" err="1" smtClean="0">
                <a:latin typeface="Calibri" pitchFamily="34" charset="0"/>
              </a:rPr>
              <a:t>usuario</a:t>
            </a:r>
            <a:r>
              <a:rPr lang="en-US" dirty="0" smtClean="0">
                <a:latin typeface="Calibri" pitchFamily="34" charset="0"/>
              </a:rPr>
              <a:t> se </a:t>
            </a:r>
            <a:r>
              <a:rPr lang="en-US" dirty="0" err="1" smtClean="0">
                <a:latin typeface="Calibri" pitchFamily="34" charset="0"/>
              </a:rPr>
              <a:t>comunica</a:t>
            </a:r>
            <a:r>
              <a:rPr lang="en-US" dirty="0" smtClean="0">
                <a:latin typeface="Calibri" pitchFamily="34" charset="0"/>
              </a:rPr>
              <a:t> con </a:t>
            </a:r>
            <a:r>
              <a:rPr lang="en-US" dirty="0" err="1" smtClean="0">
                <a:latin typeface="Calibri" pitchFamily="34" charset="0"/>
              </a:rPr>
              <a:t>otro</a:t>
            </a:r>
            <a:r>
              <a:rPr lang="en-US" dirty="0" smtClean="0">
                <a:latin typeface="Calibri" pitchFamily="34" charset="0"/>
              </a:rPr>
              <a:t> </a:t>
            </a:r>
            <a:r>
              <a:rPr lang="en-US" dirty="0" err="1" smtClean="0">
                <a:latin typeface="Calibri" pitchFamily="34" charset="0"/>
              </a:rPr>
              <a:t>usuario</a:t>
            </a:r>
            <a:r>
              <a:rPr lang="en-US" dirty="0" smtClean="0">
                <a:latin typeface="Calibri" pitchFamily="34" charset="0"/>
              </a:rPr>
              <a:t> o </a:t>
            </a:r>
            <a:r>
              <a:rPr lang="en-US" dirty="0" err="1" smtClean="0">
                <a:latin typeface="Calibri" pitchFamily="34" charset="0"/>
              </a:rPr>
              <a:t>grupo</a:t>
            </a:r>
            <a:r>
              <a:rPr lang="en-US" dirty="0" smtClean="0">
                <a:latin typeface="Calibri" pitchFamily="34" charset="0"/>
              </a:rPr>
              <a:t> nominal de </a:t>
            </a:r>
            <a:r>
              <a:rPr lang="en-US" dirty="0" err="1" smtClean="0">
                <a:latin typeface="Calibri" pitchFamily="34" charset="0"/>
              </a:rPr>
              <a:t>usuarios</a:t>
            </a:r>
            <a:r>
              <a:rPr lang="en-US" dirty="0" smtClean="0">
                <a:latin typeface="Calibri" pitchFamily="34" charset="0"/>
              </a:rPr>
              <a:t>: </a:t>
            </a:r>
            <a:r>
              <a:rPr lang="en-US" dirty="0" err="1" smtClean="0">
                <a:latin typeface="Calibri" pitchFamily="34" charset="0"/>
              </a:rPr>
              <a:t>Ejemplos</a:t>
            </a:r>
            <a:r>
              <a:rPr lang="en-US" dirty="0" smtClean="0">
                <a:latin typeface="Calibri" pitchFamily="34" charset="0"/>
              </a:rPr>
              <a:t>: </a:t>
            </a:r>
            <a:r>
              <a:rPr lang="en-US" dirty="0" err="1" smtClean="0">
                <a:latin typeface="Calibri" pitchFamily="34" charset="0"/>
              </a:rPr>
              <a:t>Teléfono</a:t>
            </a:r>
            <a:r>
              <a:rPr lang="en-US" dirty="0" smtClean="0">
                <a:latin typeface="Calibri" pitchFamily="34" charset="0"/>
              </a:rPr>
              <a:t>, email.</a:t>
            </a:r>
          </a:p>
          <a:p>
            <a:pPr algn="just"/>
            <a:endParaRPr lang="en-US" dirty="0" smtClean="0">
              <a:latin typeface="Calibri" pitchFamily="34" charset="0"/>
            </a:endParaRPr>
          </a:p>
          <a:p>
            <a:pPr algn="just"/>
            <a:r>
              <a:rPr lang="en-US" dirty="0" smtClean="0">
                <a:latin typeface="Calibri" pitchFamily="34" charset="0"/>
              </a:rPr>
              <a:t>• </a:t>
            </a:r>
            <a:r>
              <a:rPr lang="en-US" b="1" dirty="0" err="1" smtClean="0">
                <a:solidFill>
                  <a:schemeClr val="accent2">
                    <a:lumMod val="75000"/>
                  </a:schemeClr>
                </a:solidFill>
                <a:latin typeface="Calibri" pitchFamily="34" charset="0"/>
              </a:rPr>
              <a:t>Difusión</a:t>
            </a:r>
            <a:r>
              <a:rPr lang="en-US" dirty="0" smtClean="0">
                <a:latin typeface="Calibri" pitchFamily="34" charset="0"/>
              </a:rPr>
              <a:t> (Broadcast): Un </a:t>
            </a:r>
            <a:r>
              <a:rPr lang="en-US" dirty="0" err="1" smtClean="0">
                <a:latin typeface="Calibri" pitchFamily="34" charset="0"/>
              </a:rPr>
              <a:t>emisor</a:t>
            </a:r>
            <a:r>
              <a:rPr lang="en-US" dirty="0" smtClean="0">
                <a:latin typeface="Calibri" pitchFamily="34" charset="0"/>
              </a:rPr>
              <a:t> se </a:t>
            </a:r>
            <a:r>
              <a:rPr lang="en-US" dirty="0" err="1" smtClean="0">
                <a:latin typeface="Calibri" pitchFamily="34" charset="0"/>
              </a:rPr>
              <a:t>comunica</a:t>
            </a:r>
            <a:r>
              <a:rPr lang="en-US" dirty="0" smtClean="0">
                <a:latin typeface="Calibri" pitchFamily="34" charset="0"/>
              </a:rPr>
              <a:t> con </a:t>
            </a:r>
            <a:r>
              <a:rPr lang="en-US" dirty="0" err="1" smtClean="0">
                <a:latin typeface="Calibri" pitchFamily="34" charset="0"/>
              </a:rPr>
              <a:t>todo</a:t>
            </a:r>
            <a:r>
              <a:rPr lang="en-US" dirty="0" smtClean="0">
                <a:latin typeface="Calibri" pitchFamily="34" charset="0"/>
              </a:rPr>
              <a:t> </a:t>
            </a:r>
            <a:r>
              <a:rPr lang="en-US" dirty="0" err="1" smtClean="0">
                <a:latin typeface="Calibri" pitchFamily="34" charset="0"/>
              </a:rPr>
              <a:t>posible</a:t>
            </a:r>
            <a:r>
              <a:rPr lang="en-US" dirty="0" smtClean="0">
                <a:latin typeface="Calibri" pitchFamily="34" charset="0"/>
              </a:rPr>
              <a:t> receptor, el receptor no </a:t>
            </a:r>
            <a:r>
              <a:rPr lang="en-US" dirty="0" err="1" smtClean="0">
                <a:latin typeface="Calibri" pitchFamily="34" charset="0"/>
              </a:rPr>
              <a:t>puede</a:t>
            </a:r>
            <a:r>
              <a:rPr lang="en-US" dirty="0" smtClean="0">
                <a:latin typeface="Calibri" pitchFamily="34" charset="0"/>
              </a:rPr>
              <a:t> responder.</a:t>
            </a:r>
          </a:p>
          <a:p>
            <a:pPr algn="just"/>
            <a:endParaRPr lang="en-US" dirty="0" smtClean="0">
              <a:latin typeface="Calibri" pitchFamily="34" charset="0"/>
            </a:endParaRPr>
          </a:p>
          <a:p>
            <a:pPr algn="just"/>
            <a:r>
              <a:rPr lang="en-US" dirty="0" smtClean="0">
                <a:latin typeface="Calibri" pitchFamily="34" charset="0"/>
              </a:rPr>
              <a:t>• </a:t>
            </a:r>
            <a:r>
              <a:rPr lang="en-US" b="1" dirty="0" err="1" smtClean="0">
                <a:solidFill>
                  <a:schemeClr val="accent2">
                    <a:lumMod val="75000"/>
                  </a:schemeClr>
                </a:solidFill>
                <a:latin typeface="Calibri" pitchFamily="34" charset="0"/>
              </a:rPr>
              <a:t>Multidifusión</a:t>
            </a:r>
            <a:r>
              <a:rPr lang="en-US" dirty="0" smtClean="0">
                <a:latin typeface="Calibri" pitchFamily="34" charset="0"/>
              </a:rPr>
              <a:t> (Multicast): Un </a:t>
            </a:r>
            <a:r>
              <a:rPr lang="en-US" dirty="0" err="1" smtClean="0">
                <a:latin typeface="Calibri" pitchFamily="34" charset="0"/>
              </a:rPr>
              <a:t>emisor</a:t>
            </a:r>
            <a:r>
              <a:rPr lang="en-US" dirty="0" smtClean="0">
                <a:latin typeface="Calibri" pitchFamily="34" charset="0"/>
              </a:rPr>
              <a:t> se </a:t>
            </a:r>
            <a:r>
              <a:rPr lang="en-US" dirty="0" err="1" smtClean="0">
                <a:latin typeface="Calibri" pitchFamily="34" charset="0"/>
              </a:rPr>
              <a:t>comunica</a:t>
            </a:r>
            <a:r>
              <a:rPr lang="en-US" dirty="0" smtClean="0">
                <a:latin typeface="Calibri" pitchFamily="34" charset="0"/>
              </a:rPr>
              <a:t> con un </a:t>
            </a:r>
            <a:r>
              <a:rPr lang="en-US" dirty="0" err="1" smtClean="0">
                <a:latin typeface="Calibri" pitchFamily="34" charset="0"/>
              </a:rPr>
              <a:t>conjunto</a:t>
            </a:r>
            <a:r>
              <a:rPr lang="en-US" dirty="0" smtClean="0">
                <a:latin typeface="Calibri" pitchFamily="34" charset="0"/>
              </a:rPr>
              <a:t> nominal de </a:t>
            </a:r>
            <a:r>
              <a:rPr lang="en-US" dirty="0" err="1" smtClean="0">
                <a:latin typeface="Calibri" pitchFamily="34" charset="0"/>
              </a:rPr>
              <a:t>receptores</a:t>
            </a:r>
            <a:r>
              <a:rPr lang="en-US" dirty="0" smtClean="0">
                <a:latin typeface="Calibri" pitchFamily="34" charset="0"/>
              </a:rPr>
              <a:t> </a:t>
            </a:r>
            <a:r>
              <a:rPr lang="en-US" dirty="0" err="1" smtClean="0">
                <a:latin typeface="Calibri" pitchFamily="34" charset="0"/>
              </a:rPr>
              <a:t>que</a:t>
            </a:r>
            <a:r>
              <a:rPr lang="en-US" dirty="0" smtClean="0">
                <a:latin typeface="Calibri" pitchFamily="34" charset="0"/>
              </a:rPr>
              <a:t> no </a:t>
            </a:r>
            <a:r>
              <a:rPr lang="en-US" dirty="0" err="1" smtClean="0">
                <a:latin typeface="Calibri" pitchFamily="34" charset="0"/>
              </a:rPr>
              <a:t>pueden</a:t>
            </a:r>
            <a:r>
              <a:rPr lang="en-US" dirty="0" smtClean="0">
                <a:latin typeface="Calibri" pitchFamily="34" charset="0"/>
              </a:rPr>
              <a:t> responder.</a:t>
            </a:r>
            <a:endParaRPr lang="es-ES" sz="24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dirty="0" err="1" smtClean="0"/>
              <a:t>Perspectiva Histórica</a:t>
            </a:r>
            <a:endParaRPr lang="es-MX" sz="4000" cap="none" dirty="0" err="1" smtClean="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32771" name="Rectangle 3"/>
          <p:cNvSpPr>
            <a:spLocks noGrp="1" noChangeArrowheads="1"/>
          </p:cNvSpPr>
          <p:nvPr>
            <p:ph type="subTitle" idx="1"/>
          </p:nvPr>
        </p:nvSpPr>
        <p:spPr>
          <a:xfrm>
            <a:off x="179388" y="1196975"/>
            <a:ext cx="8785225" cy="4824413"/>
          </a:xfrm>
        </p:spPr>
        <p:txBody>
          <a:bodyPr>
            <a:normAutofit/>
          </a:bodyPr>
          <a:lstStyle/>
          <a:p>
            <a:pPr algn="just">
              <a:lnSpc>
                <a:spcPct val="80000"/>
              </a:lnSpc>
            </a:pPr>
            <a:endParaRPr lang="es-MX" sz="3200" dirty="0" smtClean="0">
              <a:latin typeface="Calibri" pitchFamily="34" charset="0"/>
            </a:endParaRPr>
          </a:p>
          <a:p>
            <a:pPr algn="just">
              <a:lnSpc>
                <a:spcPct val="80000"/>
              </a:lnSpc>
            </a:pPr>
            <a:r>
              <a:rPr lang="es-MX" sz="3200" dirty="0" smtClean="0">
                <a:latin typeface="Calibri" pitchFamily="34" charset="0"/>
              </a:rPr>
              <a:t>Esquilo</a:t>
            </a:r>
            <a:r>
              <a:rPr lang="es-MX" sz="3200" dirty="0" smtClean="0">
                <a:effectLst/>
                <a:latin typeface="Calibri" pitchFamily="34" charset="0"/>
              </a:rPr>
              <a:t> </a:t>
            </a:r>
            <a:r>
              <a:rPr lang="es-MX" sz="3200" dirty="0">
                <a:effectLst/>
                <a:latin typeface="Calibri" pitchFamily="34" charset="0"/>
              </a:rPr>
              <a:t>(525-456 a. C</a:t>
            </a:r>
            <a:r>
              <a:rPr lang="es-MX" sz="3200" dirty="0" smtClean="0">
                <a:effectLst/>
                <a:latin typeface="Calibri" pitchFamily="34" charset="0"/>
              </a:rPr>
              <a:t>.) </a:t>
            </a:r>
            <a:r>
              <a:rPr lang="es-MX" sz="3200" dirty="0">
                <a:effectLst/>
                <a:latin typeface="Calibri" pitchFamily="34" charset="0"/>
              </a:rPr>
              <a:t>en su tragedia </a:t>
            </a:r>
            <a:r>
              <a:rPr lang="es-MX" sz="3200" i="1" dirty="0">
                <a:effectLst/>
                <a:latin typeface="Calibri" pitchFamily="34" charset="0"/>
              </a:rPr>
              <a:t>Agamenón,</a:t>
            </a:r>
            <a:r>
              <a:rPr lang="es-MX" sz="3200" dirty="0">
                <a:effectLst/>
                <a:latin typeface="Calibri" pitchFamily="34" charset="0"/>
              </a:rPr>
              <a:t> relata cómo alrededor del año 1000 a. C. se estableció un </a:t>
            </a:r>
            <a:r>
              <a:rPr lang="es-MX" sz="3200" i="1" dirty="0">
                <a:latin typeface="Calibri" pitchFamily="34" charset="0"/>
              </a:rPr>
              <a:t>sistema de comunicación óptica</a:t>
            </a:r>
            <a:r>
              <a:rPr lang="es-MX" sz="3200" dirty="0">
                <a:effectLst/>
                <a:latin typeface="Calibri" pitchFamily="34" charset="0"/>
              </a:rPr>
              <a:t> entre Troya y Argos, que contaba con estaciones repetidoras, y lograba cubrir en una noche una distancia de más de 500 km (en mar y tierra). </a:t>
            </a:r>
          </a:p>
          <a:p>
            <a:pPr algn="just">
              <a:lnSpc>
                <a:spcPct val="80000"/>
              </a:lnSpc>
            </a:pPr>
            <a:endParaRPr lang="es-MX" sz="3200" dirty="0">
              <a:effectLst/>
              <a:latin typeface="Calibri" pitchFamily="34" charset="0"/>
            </a:endParaRPr>
          </a:p>
          <a:p>
            <a:pPr algn="just">
              <a:lnSpc>
                <a:spcPct val="80000"/>
              </a:lnSpc>
            </a:pPr>
            <a:r>
              <a:rPr lang="es-MX" sz="3200" dirty="0" smtClean="0">
                <a:effectLst/>
                <a:latin typeface="Calibri" pitchFamily="34" charset="0"/>
              </a:rPr>
              <a:t>Se </a:t>
            </a:r>
            <a:r>
              <a:rPr lang="es-MX" sz="3200" dirty="0">
                <a:effectLst/>
                <a:latin typeface="Calibri" pitchFamily="34" charset="0"/>
              </a:rPr>
              <a:t>usaban antorchas como emisores de luz, el sistema era mucho más efectivo de noche que de día.</a:t>
            </a:r>
            <a:endParaRPr lang="es-ES" sz="3200" dirty="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116632"/>
            <a:ext cx="9144000" cy="792088"/>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3600" cap="none" dirty="0" smtClean="0"/>
              <a:t>Tipos de sistemas de comunicaciones</a:t>
            </a:r>
            <a:endParaRPr lang="es-MX" sz="36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800" b="1" dirty="0" smtClean="0">
                <a:effectLst/>
                <a:latin typeface="Calibri" pitchFamily="34" charset="0"/>
              </a:rPr>
              <a:t>Métodos</a:t>
            </a:r>
            <a:r>
              <a:rPr lang="es-ES" sz="2800" dirty="0" smtClean="0">
                <a:effectLst/>
                <a:latin typeface="Calibri" pitchFamily="34" charset="0"/>
              </a:rPr>
              <a:t> de comunicación</a:t>
            </a:r>
          </a:p>
          <a:p>
            <a:pPr algn="just"/>
            <a:endParaRPr lang="es-ES" sz="2800" dirty="0">
              <a:effectLst/>
              <a:latin typeface="Calibri" pitchFamily="34" charset="0"/>
            </a:endParaRPr>
          </a:p>
          <a:p>
            <a:pPr algn="just"/>
            <a:r>
              <a:rPr lang="es-ES" sz="2800" dirty="0">
                <a:effectLst/>
                <a:latin typeface="Calibri" pitchFamily="34" charset="0"/>
              </a:rPr>
              <a:t> </a:t>
            </a:r>
            <a:r>
              <a:rPr lang="en-US" dirty="0" smtClean="0">
                <a:latin typeface="Calibri" pitchFamily="34" charset="0"/>
              </a:rPr>
              <a:t>• </a:t>
            </a:r>
            <a:r>
              <a:rPr lang="en-US" b="1" dirty="0" smtClean="0">
                <a:solidFill>
                  <a:schemeClr val="accent2">
                    <a:lumMod val="75000"/>
                  </a:schemeClr>
                </a:solidFill>
                <a:latin typeface="Calibri" pitchFamily="34" charset="0"/>
              </a:rPr>
              <a:t>Simplex</a:t>
            </a:r>
            <a:r>
              <a:rPr lang="en-US" dirty="0" smtClean="0">
                <a:latin typeface="Calibri" pitchFamily="34" charset="0"/>
              </a:rPr>
              <a:t>: La </a:t>
            </a:r>
            <a:r>
              <a:rPr lang="en-US" dirty="0" err="1" smtClean="0">
                <a:latin typeface="Calibri" pitchFamily="34" charset="0"/>
              </a:rPr>
              <a:t>transmisión</a:t>
            </a:r>
            <a:r>
              <a:rPr lang="en-US" dirty="0" smtClean="0">
                <a:latin typeface="Calibri" pitchFamily="34" charset="0"/>
              </a:rPr>
              <a:t>  </a:t>
            </a:r>
            <a:r>
              <a:rPr lang="en-US" dirty="0" err="1" smtClean="0">
                <a:latin typeface="Calibri" pitchFamily="34" charset="0"/>
              </a:rPr>
              <a:t>ocurre</a:t>
            </a:r>
            <a:r>
              <a:rPr lang="en-US" dirty="0" smtClean="0">
                <a:latin typeface="Calibri" pitchFamily="34" charset="0"/>
              </a:rPr>
              <a:t> en un solo </a:t>
            </a:r>
            <a:r>
              <a:rPr lang="en-US" dirty="0" err="1" smtClean="0">
                <a:latin typeface="Calibri" pitchFamily="34" charset="0"/>
              </a:rPr>
              <a:t>sentido</a:t>
            </a:r>
            <a:endParaRPr lang="en-US" dirty="0" smtClean="0">
              <a:latin typeface="Calibri" pitchFamily="34" charset="0"/>
            </a:endParaRPr>
          </a:p>
          <a:p>
            <a:pPr algn="just"/>
            <a:endParaRPr lang="en-US" sz="1200" dirty="0" smtClean="0">
              <a:latin typeface="Calibri" pitchFamily="34" charset="0"/>
            </a:endParaRPr>
          </a:p>
          <a:p>
            <a:pPr algn="just"/>
            <a:r>
              <a:rPr lang="en-US" dirty="0" smtClean="0">
                <a:latin typeface="Calibri" pitchFamily="34" charset="0"/>
              </a:rPr>
              <a:t>• </a:t>
            </a:r>
            <a:r>
              <a:rPr lang="en-US" b="1" dirty="0" smtClean="0">
                <a:solidFill>
                  <a:schemeClr val="accent2">
                    <a:lumMod val="75000"/>
                  </a:schemeClr>
                </a:solidFill>
                <a:latin typeface="Calibri" pitchFamily="34" charset="0"/>
              </a:rPr>
              <a:t>Duplex</a:t>
            </a:r>
            <a:r>
              <a:rPr lang="en-US" dirty="0" smtClean="0">
                <a:solidFill>
                  <a:schemeClr val="accent2">
                    <a:lumMod val="75000"/>
                  </a:schemeClr>
                </a:solidFill>
                <a:latin typeface="Calibri" pitchFamily="34" charset="0"/>
              </a:rPr>
              <a:t>: </a:t>
            </a:r>
            <a:r>
              <a:rPr lang="en-US" dirty="0" smtClean="0">
                <a:latin typeface="Calibri" pitchFamily="34" charset="0"/>
              </a:rPr>
              <a:t>La </a:t>
            </a:r>
            <a:r>
              <a:rPr lang="en-US" dirty="0" err="1" smtClean="0">
                <a:latin typeface="Calibri" pitchFamily="34" charset="0"/>
              </a:rPr>
              <a:t>transmisión</a:t>
            </a:r>
            <a:r>
              <a:rPr lang="en-US" dirty="0" smtClean="0">
                <a:latin typeface="Calibri" pitchFamily="34" charset="0"/>
              </a:rPr>
              <a:t> </a:t>
            </a:r>
            <a:r>
              <a:rPr lang="en-US" dirty="0" err="1" smtClean="0">
                <a:latin typeface="Calibri" pitchFamily="34" charset="0"/>
              </a:rPr>
              <a:t>puede</a:t>
            </a:r>
            <a:r>
              <a:rPr lang="en-US" dirty="0" smtClean="0">
                <a:latin typeface="Calibri" pitchFamily="34" charset="0"/>
              </a:rPr>
              <a:t> </a:t>
            </a:r>
            <a:r>
              <a:rPr lang="en-US" dirty="0" err="1" smtClean="0">
                <a:latin typeface="Calibri" pitchFamily="34" charset="0"/>
              </a:rPr>
              <a:t>ocurrir</a:t>
            </a:r>
            <a:r>
              <a:rPr lang="en-US" dirty="0" smtClean="0">
                <a:latin typeface="Calibri" pitchFamily="34" charset="0"/>
              </a:rPr>
              <a:t> en ambos </a:t>
            </a:r>
            <a:r>
              <a:rPr lang="en-US" dirty="0" err="1" smtClean="0">
                <a:latin typeface="Calibri" pitchFamily="34" charset="0"/>
              </a:rPr>
              <a:t>sentidos</a:t>
            </a:r>
            <a:r>
              <a:rPr lang="en-US" dirty="0" smtClean="0">
                <a:latin typeface="Calibri" pitchFamily="34" charset="0"/>
              </a:rPr>
              <a:t> </a:t>
            </a:r>
            <a:r>
              <a:rPr lang="en-US" dirty="0" err="1" smtClean="0">
                <a:latin typeface="Calibri" pitchFamily="34" charset="0"/>
              </a:rPr>
              <a:t>simultáneamente</a:t>
            </a:r>
            <a:r>
              <a:rPr lang="en-US" dirty="0" smtClean="0">
                <a:latin typeface="Calibri" pitchFamily="34" charset="0"/>
              </a:rPr>
              <a:t>.</a:t>
            </a:r>
          </a:p>
          <a:p>
            <a:pPr algn="just"/>
            <a:endParaRPr lang="en-US" sz="1200" dirty="0" smtClean="0">
              <a:latin typeface="Calibri" pitchFamily="34" charset="0"/>
            </a:endParaRPr>
          </a:p>
          <a:p>
            <a:pPr algn="just"/>
            <a:r>
              <a:rPr lang="en-US" dirty="0" smtClean="0">
                <a:latin typeface="Calibri" pitchFamily="34" charset="0"/>
              </a:rPr>
              <a:t>• </a:t>
            </a:r>
            <a:r>
              <a:rPr lang="en-US" b="1" dirty="0" smtClean="0">
                <a:solidFill>
                  <a:schemeClr val="accent2">
                    <a:lumMod val="75000"/>
                  </a:schemeClr>
                </a:solidFill>
                <a:latin typeface="Calibri" pitchFamily="34" charset="0"/>
              </a:rPr>
              <a:t>Half Duplex</a:t>
            </a:r>
            <a:r>
              <a:rPr lang="en-US" dirty="0" smtClean="0">
                <a:solidFill>
                  <a:schemeClr val="accent2">
                    <a:lumMod val="75000"/>
                  </a:schemeClr>
                </a:solidFill>
                <a:latin typeface="Calibri" pitchFamily="34" charset="0"/>
              </a:rPr>
              <a:t>: </a:t>
            </a:r>
            <a:r>
              <a:rPr lang="en-US" dirty="0" smtClean="0">
                <a:latin typeface="Calibri" pitchFamily="34" charset="0"/>
              </a:rPr>
              <a:t>La </a:t>
            </a:r>
            <a:r>
              <a:rPr lang="en-US" dirty="0" err="1" smtClean="0">
                <a:latin typeface="Calibri" pitchFamily="34" charset="0"/>
              </a:rPr>
              <a:t>transmisión</a:t>
            </a:r>
            <a:r>
              <a:rPr lang="en-US" dirty="0" smtClean="0">
                <a:latin typeface="Calibri" pitchFamily="34" charset="0"/>
              </a:rPr>
              <a:t> </a:t>
            </a:r>
            <a:r>
              <a:rPr lang="en-US" dirty="0" err="1" smtClean="0">
                <a:latin typeface="Calibri" pitchFamily="34" charset="0"/>
              </a:rPr>
              <a:t>puede</a:t>
            </a:r>
            <a:r>
              <a:rPr lang="en-US" dirty="0" smtClean="0">
                <a:latin typeface="Calibri" pitchFamily="34" charset="0"/>
              </a:rPr>
              <a:t> </a:t>
            </a:r>
            <a:r>
              <a:rPr lang="en-US" dirty="0" err="1" smtClean="0">
                <a:latin typeface="Calibri" pitchFamily="34" charset="0"/>
              </a:rPr>
              <a:t>ocurrir</a:t>
            </a:r>
            <a:r>
              <a:rPr lang="en-US" dirty="0" smtClean="0">
                <a:latin typeface="Calibri" pitchFamily="34" charset="0"/>
              </a:rPr>
              <a:t> en ambos </a:t>
            </a:r>
            <a:r>
              <a:rPr lang="en-US" dirty="0" err="1" smtClean="0">
                <a:latin typeface="Calibri" pitchFamily="34" charset="0"/>
              </a:rPr>
              <a:t>sentidos</a:t>
            </a:r>
            <a:r>
              <a:rPr lang="en-US" dirty="0" smtClean="0">
                <a:latin typeface="Calibri" pitchFamily="34" charset="0"/>
              </a:rPr>
              <a:t>, </a:t>
            </a:r>
            <a:r>
              <a:rPr lang="en-US" dirty="0" err="1" smtClean="0">
                <a:latin typeface="Calibri" pitchFamily="34" charset="0"/>
              </a:rPr>
              <a:t>pero</a:t>
            </a:r>
            <a:r>
              <a:rPr lang="en-US" dirty="0" smtClean="0">
                <a:latin typeface="Calibri" pitchFamily="34" charset="0"/>
              </a:rPr>
              <a:t> no </a:t>
            </a:r>
            <a:r>
              <a:rPr lang="en-US" dirty="0" err="1" smtClean="0">
                <a:latin typeface="Calibri" pitchFamily="34" charset="0"/>
              </a:rPr>
              <a:t>simultáneamente</a:t>
            </a:r>
            <a:r>
              <a:rPr lang="en-US" dirty="0" smtClean="0">
                <a:latin typeface="Calibri" pitchFamily="34" charset="0"/>
              </a:rPr>
              <a:t>.</a:t>
            </a:r>
            <a:endParaRPr lang="es-ES" sz="24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116632"/>
            <a:ext cx="9144000" cy="792088"/>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3600" cap="none" dirty="0" smtClean="0"/>
              <a:t>Tipos de sistemas de comunicaciones</a:t>
            </a:r>
            <a:endParaRPr lang="es-MX" sz="36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800" b="1" dirty="0" smtClean="0">
                <a:effectLst/>
                <a:latin typeface="Calibri" pitchFamily="34" charset="0"/>
              </a:rPr>
              <a:t>Restricciones de tiempo.</a:t>
            </a:r>
          </a:p>
          <a:p>
            <a:pPr algn="just"/>
            <a:endParaRPr lang="es-ES" sz="800" dirty="0">
              <a:effectLst/>
              <a:latin typeface="Calibri" pitchFamily="34" charset="0"/>
            </a:endParaRPr>
          </a:p>
          <a:p>
            <a:pPr algn="just"/>
            <a:r>
              <a:rPr lang="es-ES" sz="2800" dirty="0">
                <a:effectLst/>
                <a:latin typeface="Calibri" pitchFamily="34" charset="0"/>
              </a:rPr>
              <a:t> </a:t>
            </a:r>
            <a:r>
              <a:rPr lang="en-US" dirty="0" smtClean="0">
                <a:latin typeface="Calibri" pitchFamily="34" charset="0"/>
              </a:rPr>
              <a:t>• </a:t>
            </a:r>
            <a:r>
              <a:rPr lang="en-US" b="1" dirty="0" err="1" smtClean="0">
                <a:solidFill>
                  <a:schemeClr val="accent2">
                    <a:lumMod val="75000"/>
                  </a:schemeClr>
                </a:solidFill>
                <a:latin typeface="Calibri" pitchFamily="34" charset="0"/>
              </a:rPr>
              <a:t>Tiempo</a:t>
            </a:r>
            <a:r>
              <a:rPr lang="en-US" b="1" dirty="0" smtClean="0">
                <a:solidFill>
                  <a:schemeClr val="accent2">
                    <a:lumMod val="75000"/>
                  </a:schemeClr>
                </a:solidFill>
                <a:latin typeface="Calibri" pitchFamily="34" charset="0"/>
              </a:rPr>
              <a:t> real</a:t>
            </a:r>
            <a:r>
              <a:rPr lang="en-US" dirty="0" smtClean="0">
                <a:latin typeface="Calibri" pitchFamily="34" charset="0"/>
              </a:rPr>
              <a:t>: La </a:t>
            </a:r>
            <a:r>
              <a:rPr lang="en-US" dirty="0" err="1" smtClean="0">
                <a:latin typeface="Calibri" pitchFamily="34" charset="0"/>
              </a:rPr>
              <a:t>comunicación</a:t>
            </a:r>
            <a:r>
              <a:rPr lang="en-US" dirty="0" smtClean="0">
                <a:latin typeface="Calibri" pitchFamily="34" charset="0"/>
              </a:rPr>
              <a:t> </a:t>
            </a:r>
            <a:r>
              <a:rPr lang="en-US" dirty="0" err="1" smtClean="0">
                <a:latin typeface="Calibri" pitchFamily="34" charset="0"/>
              </a:rPr>
              <a:t>es</a:t>
            </a:r>
            <a:r>
              <a:rPr lang="en-US" dirty="0" smtClean="0">
                <a:latin typeface="Calibri" pitchFamily="34" charset="0"/>
              </a:rPr>
              <a:t> </a:t>
            </a:r>
            <a:r>
              <a:rPr lang="en-US" dirty="0" err="1" smtClean="0">
                <a:latin typeface="Calibri" pitchFamily="34" charset="0"/>
              </a:rPr>
              <a:t>instantánea</a:t>
            </a:r>
            <a:r>
              <a:rPr lang="en-US" dirty="0" smtClean="0">
                <a:latin typeface="Calibri" pitchFamily="34" charset="0"/>
              </a:rPr>
              <a:t>, el </a:t>
            </a:r>
            <a:r>
              <a:rPr lang="en-US" dirty="0" err="1" smtClean="0">
                <a:latin typeface="Calibri" pitchFamily="34" charset="0"/>
              </a:rPr>
              <a:t>retardo</a:t>
            </a:r>
            <a:r>
              <a:rPr lang="en-US" dirty="0" smtClean="0">
                <a:latin typeface="Calibri" pitchFamily="34" charset="0"/>
              </a:rPr>
              <a:t> entre el </a:t>
            </a:r>
            <a:r>
              <a:rPr lang="en-US" dirty="0" err="1" smtClean="0">
                <a:latin typeface="Calibri" pitchFamily="34" charset="0"/>
              </a:rPr>
              <a:t>envío</a:t>
            </a:r>
            <a:r>
              <a:rPr lang="en-US" dirty="0" smtClean="0">
                <a:latin typeface="Calibri" pitchFamily="34" charset="0"/>
              </a:rPr>
              <a:t> y la </a:t>
            </a:r>
            <a:r>
              <a:rPr lang="en-US" dirty="0" err="1" smtClean="0">
                <a:latin typeface="Calibri" pitchFamily="34" charset="0"/>
              </a:rPr>
              <a:t>recepción</a:t>
            </a:r>
            <a:r>
              <a:rPr lang="en-US" dirty="0" smtClean="0">
                <a:latin typeface="Calibri" pitchFamily="34" charset="0"/>
              </a:rPr>
              <a:t> </a:t>
            </a:r>
            <a:r>
              <a:rPr lang="en-US" dirty="0" err="1" smtClean="0">
                <a:latin typeface="Calibri" pitchFamily="34" charset="0"/>
              </a:rPr>
              <a:t>debe</a:t>
            </a:r>
            <a:r>
              <a:rPr lang="en-US" dirty="0" smtClean="0">
                <a:latin typeface="Calibri" pitchFamily="34" charset="0"/>
              </a:rPr>
              <a:t> ser </a:t>
            </a:r>
            <a:r>
              <a:rPr lang="en-US" dirty="0" err="1" smtClean="0">
                <a:latin typeface="Calibri" pitchFamily="34" charset="0"/>
              </a:rPr>
              <a:t>despreciable</a:t>
            </a:r>
            <a:r>
              <a:rPr lang="en-US" dirty="0" smtClean="0">
                <a:latin typeface="Calibri" pitchFamily="34" charset="0"/>
              </a:rPr>
              <a:t>. </a:t>
            </a:r>
            <a:r>
              <a:rPr lang="en-US" dirty="0" err="1" smtClean="0">
                <a:latin typeface="Calibri" pitchFamily="34" charset="0"/>
              </a:rPr>
              <a:t>Ejemplos</a:t>
            </a:r>
            <a:r>
              <a:rPr lang="en-US" dirty="0" smtClean="0">
                <a:latin typeface="Calibri" pitchFamily="34" charset="0"/>
              </a:rPr>
              <a:t>: </a:t>
            </a:r>
            <a:r>
              <a:rPr lang="en-US" dirty="0" err="1" smtClean="0">
                <a:latin typeface="Calibri" pitchFamily="34" charset="0"/>
              </a:rPr>
              <a:t>telefonía</a:t>
            </a:r>
            <a:r>
              <a:rPr lang="en-US" dirty="0" smtClean="0">
                <a:latin typeface="Calibri" pitchFamily="34" charset="0"/>
              </a:rPr>
              <a:t>, radio de dos </a:t>
            </a:r>
            <a:r>
              <a:rPr lang="en-US" dirty="0" err="1" smtClean="0">
                <a:latin typeface="Calibri" pitchFamily="34" charset="0"/>
              </a:rPr>
              <a:t>vías</a:t>
            </a:r>
            <a:r>
              <a:rPr lang="en-US" dirty="0" smtClean="0">
                <a:latin typeface="Calibri" pitchFamily="34" charset="0"/>
              </a:rPr>
              <a:t>.</a:t>
            </a:r>
          </a:p>
          <a:p>
            <a:pPr algn="just"/>
            <a:endParaRPr lang="en-US" sz="1200" dirty="0" smtClean="0">
              <a:latin typeface="Calibri" pitchFamily="34" charset="0"/>
            </a:endParaRPr>
          </a:p>
          <a:p>
            <a:pPr algn="just"/>
            <a:r>
              <a:rPr lang="en-US" dirty="0" smtClean="0">
                <a:latin typeface="Calibri" pitchFamily="34" charset="0"/>
              </a:rPr>
              <a:t>• </a:t>
            </a:r>
            <a:r>
              <a:rPr lang="en-US" b="1" dirty="0" smtClean="0">
                <a:solidFill>
                  <a:schemeClr val="accent2">
                    <a:lumMod val="75000"/>
                  </a:schemeClr>
                </a:solidFill>
                <a:latin typeface="Calibri" pitchFamily="34" charset="0"/>
              </a:rPr>
              <a:t>Con</a:t>
            </a:r>
            <a:r>
              <a:rPr lang="en-US" b="1" dirty="0" smtClean="0">
                <a:latin typeface="Calibri" pitchFamily="34" charset="0"/>
              </a:rPr>
              <a:t> </a:t>
            </a:r>
            <a:r>
              <a:rPr lang="en-US" b="1" dirty="0" err="1" smtClean="0">
                <a:solidFill>
                  <a:schemeClr val="accent2">
                    <a:lumMod val="75000"/>
                  </a:schemeClr>
                </a:solidFill>
                <a:latin typeface="Calibri" pitchFamily="34" charset="0"/>
              </a:rPr>
              <a:t>Lapso</a:t>
            </a:r>
            <a:r>
              <a:rPr lang="en-US" b="1" dirty="0" smtClean="0">
                <a:solidFill>
                  <a:schemeClr val="accent2">
                    <a:lumMod val="75000"/>
                  </a:schemeClr>
                </a:solidFill>
                <a:latin typeface="Calibri" pitchFamily="34" charset="0"/>
              </a:rPr>
              <a:t> de </a:t>
            </a:r>
            <a:r>
              <a:rPr lang="en-US" b="1" dirty="0" err="1" smtClean="0">
                <a:solidFill>
                  <a:schemeClr val="accent2">
                    <a:lumMod val="75000"/>
                  </a:schemeClr>
                </a:solidFill>
                <a:latin typeface="Calibri" pitchFamily="34" charset="0"/>
              </a:rPr>
              <a:t>tiempo</a:t>
            </a:r>
            <a:r>
              <a:rPr lang="en-US" dirty="0" smtClean="0">
                <a:solidFill>
                  <a:schemeClr val="accent2">
                    <a:lumMod val="75000"/>
                  </a:schemeClr>
                </a:solidFill>
                <a:latin typeface="Calibri" pitchFamily="34" charset="0"/>
              </a:rPr>
              <a:t>: </a:t>
            </a:r>
            <a:r>
              <a:rPr lang="en-US" dirty="0" smtClean="0">
                <a:latin typeface="Calibri" pitchFamily="34" charset="0"/>
              </a:rPr>
              <a:t>La </a:t>
            </a:r>
            <a:r>
              <a:rPr lang="en-US" dirty="0" err="1" smtClean="0">
                <a:latin typeface="Calibri" pitchFamily="34" charset="0"/>
              </a:rPr>
              <a:t>información</a:t>
            </a:r>
            <a:r>
              <a:rPr lang="en-US" dirty="0" smtClean="0">
                <a:latin typeface="Calibri" pitchFamily="34" charset="0"/>
              </a:rPr>
              <a:t> </a:t>
            </a:r>
            <a:r>
              <a:rPr lang="en-US" dirty="0" err="1" smtClean="0">
                <a:latin typeface="Calibri" pitchFamily="34" charset="0"/>
              </a:rPr>
              <a:t>puede</a:t>
            </a:r>
            <a:r>
              <a:rPr lang="en-US" dirty="0" smtClean="0">
                <a:latin typeface="Calibri" pitchFamily="34" charset="0"/>
              </a:rPr>
              <a:t> ser </a:t>
            </a:r>
            <a:r>
              <a:rPr lang="en-US" dirty="0" err="1" smtClean="0">
                <a:latin typeface="Calibri" pitchFamily="34" charset="0"/>
              </a:rPr>
              <a:t>recibida</a:t>
            </a:r>
            <a:r>
              <a:rPr lang="en-US" dirty="0" smtClean="0">
                <a:latin typeface="Calibri" pitchFamily="34" charset="0"/>
              </a:rPr>
              <a:t> en </a:t>
            </a:r>
            <a:r>
              <a:rPr lang="en-US" dirty="0" err="1" smtClean="0">
                <a:latin typeface="Calibri" pitchFamily="34" charset="0"/>
              </a:rPr>
              <a:t>cualquier</a:t>
            </a:r>
            <a:r>
              <a:rPr lang="en-US" dirty="0" smtClean="0">
                <a:latin typeface="Calibri" pitchFamily="34" charset="0"/>
              </a:rPr>
              <a:t> </a:t>
            </a:r>
            <a:r>
              <a:rPr lang="en-US" dirty="0" err="1" smtClean="0">
                <a:latin typeface="Calibri" pitchFamily="34" charset="0"/>
              </a:rPr>
              <a:t>momento</a:t>
            </a:r>
            <a:r>
              <a:rPr lang="en-US" dirty="0" smtClean="0">
                <a:latin typeface="Calibri" pitchFamily="34" charset="0"/>
              </a:rPr>
              <a:t> </a:t>
            </a:r>
            <a:r>
              <a:rPr lang="en-US" i="1" dirty="0" err="1" smtClean="0">
                <a:latin typeface="Calibri" pitchFamily="34" charset="0"/>
              </a:rPr>
              <a:t>después</a:t>
            </a:r>
            <a:r>
              <a:rPr lang="en-US" dirty="0" smtClean="0">
                <a:latin typeface="Calibri" pitchFamily="34" charset="0"/>
              </a:rPr>
              <a:t> de </a:t>
            </a:r>
            <a:r>
              <a:rPr lang="en-US" dirty="0" err="1" smtClean="0">
                <a:latin typeface="Calibri" pitchFamily="34" charset="0"/>
              </a:rPr>
              <a:t>haber</a:t>
            </a:r>
            <a:r>
              <a:rPr lang="en-US" dirty="0" smtClean="0">
                <a:latin typeface="Calibri" pitchFamily="34" charset="0"/>
              </a:rPr>
              <a:t> </a:t>
            </a:r>
            <a:r>
              <a:rPr lang="en-US" dirty="0" err="1" smtClean="0">
                <a:latin typeface="Calibri" pitchFamily="34" charset="0"/>
              </a:rPr>
              <a:t>sido</a:t>
            </a:r>
            <a:r>
              <a:rPr lang="en-US" dirty="0" smtClean="0">
                <a:latin typeface="Calibri" pitchFamily="34" charset="0"/>
              </a:rPr>
              <a:t> </a:t>
            </a:r>
            <a:r>
              <a:rPr lang="en-US" dirty="0" err="1" smtClean="0">
                <a:latin typeface="Calibri" pitchFamily="34" charset="0"/>
              </a:rPr>
              <a:t>enviada</a:t>
            </a:r>
            <a:r>
              <a:rPr lang="en-US" dirty="0" smtClean="0">
                <a:latin typeface="Calibri" pitchFamily="34" charset="0"/>
              </a:rPr>
              <a:t>. </a:t>
            </a:r>
            <a:r>
              <a:rPr lang="en-US" dirty="0" err="1" smtClean="0">
                <a:latin typeface="Calibri" pitchFamily="34" charset="0"/>
              </a:rPr>
              <a:t>Ejemplos</a:t>
            </a:r>
            <a:r>
              <a:rPr lang="en-US" dirty="0" smtClean="0">
                <a:latin typeface="Calibri" pitchFamily="34" charset="0"/>
              </a:rPr>
              <a:t>: T.V., </a:t>
            </a:r>
            <a:r>
              <a:rPr lang="en-US" dirty="0" err="1" smtClean="0">
                <a:latin typeface="Calibri" pitchFamily="34" charset="0"/>
              </a:rPr>
              <a:t>Radiodifusión</a:t>
            </a:r>
            <a:r>
              <a:rPr lang="en-US" dirty="0" smtClean="0">
                <a:latin typeface="Calibri" pitchFamily="34" charset="0"/>
              </a:rPr>
              <a:t>, email, </a:t>
            </a:r>
            <a:r>
              <a:rPr lang="en-US" dirty="0" err="1" smtClean="0">
                <a:latin typeface="Calibri" pitchFamily="34" charset="0"/>
              </a:rPr>
              <a:t>información</a:t>
            </a:r>
            <a:r>
              <a:rPr lang="en-US" dirty="0" smtClean="0">
                <a:latin typeface="Calibri" pitchFamily="34" charset="0"/>
              </a:rPr>
              <a:t> </a:t>
            </a:r>
            <a:r>
              <a:rPr lang="en-US" dirty="0" err="1" smtClean="0">
                <a:latin typeface="Calibri" pitchFamily="34" charset="0"/>
              </a:rPr>
              <a:t>guardada</a:t>
            </a:r>
            <a:r>
              <a:rPr lang="en-US" dirty="0" smtClean="0">
                <a:latin typeface="Calibri" pitchFamily="34" charset="0"/>
              </a:rPr>
              <a:t> en CD, etc.</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1772816"/>
            <a:ext cx="9144000" cy="2952328"/>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6000" cap="none" dirty="0" smtClean="0">
                <a:solidFill>
                  <a:srgbClr val="9900FF"/>
                </a:solidFill>
              </a:rPr>
              <a:t>Sistemas de </a:t>
            </a:r>
            <a:br>
              <a:rPr lang="es-ES" sz="6000" cap="none" dirty="0" smtClean="0">
                <a:solidFill>
                  <a:srgbClr val="9900FF"/>
                </a:solidFill>
              </a:rPr>
            </a:br>
            <a:r>
              <a:rPr lang="es-ES" sz="6000" cap="none" dirty="0" smtClean="0">
                <a:solidFill>
                  <a:srgbClr val="9900FF"/>
                </a:solidFill>
              </a:rPr>
              <a:t>comunicación </a:t>
            </a:r>
            <a:br>
              <a:rPr lang="es-ES" sz="6000" cap="none" dirty="0" smtClean="0">
                <a:solidFill>
                  <a:srgbClr val="9900FF"/>
                </a:solidFill>
              </a:rPr>
            </a:br>
            <a:r>
              <a:rPr lang="es-ES" sz="6000" cap="none" dirty="0" smtClean="0">
                <a:solidFill>
                  <a:srgbClr val="9900FF"/>
                </a:solidFill>
              </a:rPr>
              <a:t>digital</a:t>
            </a:r>
            <a:endParaRPr lang="es-MX" sz="6000" cap="none" dirty="0">
              <a:solidFill>
                <a:srgbClr val="9900FF"/>
              </a:solidFill>
            </a:endParaRPr>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76064"/>
          </a:xfrm>
        </p:spPr>
        <p:txBody>
          <a:bodyPr>
            <a:normAutofit/>
          </a:bodyPr>
          <a:lstStyle/>
          <a:p>
            <a:pPr algn="just"/>
            <a:endParaRPr lang="en-US" dirty="0" smtClean="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sz="3600" cap="none" dirty="0" smtClean="0">
                <a:effectLst>
                  <a:outerShdw blurRad="38100" dist="38100" dir="2700000" algn="tl">
                    <a:srgbClr val="000000">
                      <a:alpha val="43137"/>
                    </a:srgbClr>
                  </a:outerShdw>
                </a:effectLst>
                <a:latin typeface="Calibri" pitchFamily="34" charset="0"/>
              </a:rPr>
              <a:t>¿Porqué comunicación digital?</a:t>
            </a:r>
            <a:endParaRPr lang="es-MX" sz="36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endParaRPr lang="es-ES" sz="2400" dirty="0" smtClean="0">
              <a:effectLst/>
              <a:latin typeface="Calibri" pitchFamily="34" charset="0"/>
            </a:endParaRPr>
          </a:p>
          <a:p>
            <a:pPr algn="just"/>
            <a:r>
              <a:rPr lang="es-ES" sz="2400" dirty="0" smtClean="0">
                <a:effectLst/>
                <a:latin typeface="Calibri" pitchFamily="34" charset="0"/>
              </a:rPr>
              <a:t>La principal razón para usar señales digitales en lugar de analógicas es la facilidad con que puede ser regenerada la información que contienen</a:t>
            </a:r>
          </a:p>
          <a:p>
            <a:pPr algn="just"/>
            <a:endParaRPr lang="es-ES" sz="2400" dirty="0">
              <a:effectLst/>
              <a:latin typeface="Calibri" pitchFamily="34" charset="0"/>
            </a:endParaRPr>
          </a:p>
        </p:txBody>
      </p:sp>
      <p:grpSp>
        <p:nvGrpSpPr>
          <p:cNvPr id="16" name="15 Grupo"/>
          <p:cNvGrpSpPr/>
          <p:nvPr/>
        </p:nvGrpSpPr>
        <p:grpSpPr>
          <a:xfrm>
            <a:off x="971600" y="3068960"/>
            <a:ext cx="864096" cy="1368152"/>
            <a:chOff x="1043608" y="3140968"/>
            <a:chExt cx="864096" cy="1656184"/>
          </a:xfrm>
        </p:grpSpPr>
        <p:cxnSp>
          <p:nvCxnSpPr>
            <p:cNvPr id="7" name="6 Conector recto"/>
            <p:cNvCxnSpPr/>
            <p:nvPr/>
          </p:nvCxnSpPr>
          <p:spPr>
            <a:xfrm>
              <a:off x="1043608" y="4797152"/>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619672" y="4797152"/>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flipV="1">
              <a:off x="1331640" y="3140968"/>
              <a:ext cx="0" cy="1656184"/>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1" name="10 Conector recto"/>
            <p:cNvCxnSpPr/>
            <p:nvPr/>
          </p:nvCxnSpPr>
          <p:spPr>
            <a:xfrm flipV="1">
              <a:off x="1619672" y="3140968"/>
              <a:ext cx="0" cy="1656184"/>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2" name="11 Conector recto"/>
            <p:cNvCxnSpPr/>
            <p:nvPr/>
          </p:nvCxnSpPr>
          <p:spPr>
            <a:xfrm>
              <a:off x="1331640" y="3140968"/>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grpSp>
      <p:cxnSp>
        <p:nvCxnSpPr>
          <p:cNvPr id="18" name="17 Conector recto"/>
          <p:cNvCxnSpPr/>
          <p:nvPr/>
        </p:nvCxnSpPr>
        <p:spPr>
          <a:xfrm>
            <a:off x="899592" y="5013176"/>
            <a:ext cx="7344816" cy="0"/>
          </a:xfrm>
          <a:prstGeom prst="line">
            <a:avLst/>
          </a:prstGeom>
          <a:ln w="38100">
            <a:solidFill>
              <a:srgbClr val="0070C0"/>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771800" y="5003884"/>
            <a:ext cx="4032448" cy="369332"/>
          </a:xfrm>
          <a:prstGeom prst="rect">
            <a:avLst/>
          </a:prstGeom>
          <a:noFill/>
        </p:spPr>
        <p:txBody>
          <a:bodyPr wrap="square" rtlCol="0">
            <a:spAutoFit/>
          </a:bodyPr>
          <a:lstStyle/>
          <a:p>
            <a:pPr algn="ctr"/>
            <a:r>
              <a:rPr lang="es-ES" b="1" dirty="0" smtClean="0">
                <a:solidFill>
                  <a:srgbClr val="0070C0"/>
                </a:solidFill>
                <a:latin typeface="Calibri" pitchFamily="34" charset="0"/>
              </a:rPr>
              <a:t>Distancia de propagación</a:t>
            </a:r>
            <a:endParaRPr lang="es-ES" b="1" dirty="0">
              <a:solidFill>
                <a:srgbClr val="0070C0"/>
              </a:solidFill>
              <a:latin typeface="Calibri" pitchFamily="34" charset="0"/>
            </a:endParaRPr>
          </a:p>
        </p:txBody>
      </p:sp>
      <p:sp>
        <p:nvSpPr>
          <p:cNvPr id="21" name="20 Rectángulo"/>
          <p:cNvSpPr/>
          <p:nvPr/>
        </p:nvSpPr>
        <p:spPr>
          <a:xfrm>
            <a:off x="755576" y="4437112"/>
            <a:ext cx="1224136" cy="338554"/>
          </a:xfrm>
          <a:prstGeom prst="rect">
            <a:avLst/>
          </a:prstGeom>
        </p:spPr>
        <p:txBody>
          <a:bodyPr wrap="square" lIns="36000" rIns="36000">
            <a:spAutoFit/>
          </a:bodyPr>
          <a:lstStyle/>
          <a:p>
            <a:r>
              <a:rPr lang="es-ES" sz="1600" b="1" dirty="0" smtClean="0">
                <a:solidFill>
                  <a:srgbClr val="C00000"/>
                </a:solidFill>
                <a:latin typeface="Calibri" pitchFamily="34" charset="0"/>
              </a:rPr>
              <a:t>Pulso original</a:t>
            </a:r>
            <a:endParaRPr lang="es-ES" sz="1600" b="1" dirty="0">
              <a:solidFill>
                <a:srgbClr val="C00000"/>
              </a:solidFill>
            </a:endParaRPr>
          </a:p>
        </p:txBody>
      </p:sp>
      <p:sp>
        <p:nvSpPr>
          <p:cNvPr id="22" name="21 Forma libre"/>
          <p:cNvSpPr/>
          <p:nvPr/>
        </p:nvSpPr>
        <p:spPr>
          <a:xfrm>
            <a:off x="2339752" y="3356992"/>
            <a:ext cx="1008112" cy="1165618"/>
          </a:xfrm>
          <a:custGeom>
            <a:avLst/>
            <a:gdLst>
              <a:gd name="connsiteX0" fmla="*/ 0 w 1438102"/>
              <a:gd name="connsiteY0" fmla="*/ 1392382 h 1622368"/>
              <a:gd name="connsiteX1" fmla="*/ 440575 w 1438102"/>
              <a:gd name="connsiteY1" fmla="*/ 1392382 h 1622368"/>
              <a:gd name="connsiteX2" fmla="*/ 548640 w 1438102"/>
              <a:gd name="connsiteY2" fmla="*/ 12469 h 1622368"/>
              <a:gd name="connsiteX3" fmla="*/ 922713 w 1438102"/>
              <a:gd name="connsiteY3" fmla="*/ 1317567 h 1622368"/>
              <a:gd name="connsiteX4" fmla="*/ 1438102 w 1438102"/>
              <a:gd name="connsiteY4" fmla="*/ 1417320 h 1622368"/>
              <a:gd name="connsiteX0" fmla="*/ 0 w 1438102"/>
              <a:gd name="connsiteY0" fmla="*/ 1389297 h 1600773"/>
              <a:gd name="connsiteX1" fmla="*/ 441430 w 1438102"/>
              <a:gd name="connsiteY1" fmla="*/ 1370787 h 1600773"/>
              <a:gd name="connsiteX2" fmla="*/ 548640 w 1438102"/>
              <a:gd name="connsiteY2" fmla="*/ 9384 h 1600773"/>
              <a:gd name="connsiteX3" fmla="*/ 922713 w 1438102"/>
              <a:gd name="connsiteY3" fmla="*/ 1314482 h 1600773"/>
              <a:gd name="connsiteX4" fmla="*/ 1438102 w 1438102"/>
              <a:gd name="connsiteY4" fmla="*/ 1414235 h 1600773"/>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04290"/>
              <a:gd name="connsiteX1" fmla="*/ 441430 w 1438102"/>
              <a:gd name="connsiteY1" fmla="*/ 1370787 h 1504290"/>
              <a:gd name="connsiteX2" fmla="*/ 548640 w 1438102"/>
              <a:gd name="connsiteY2" fmla="*/ 9384 h 1504290"/>
              <a:gd name="connsiteX3" fmla="*/ 922713 w 1438102"/>
              <a:gd name="connsiteY3" fmla="*/ 1314482 h 1504290"/>
              <a:gd name="connsiteX4" fmla="*/ 1438102 w 1438102"/>
              <a:gd name="connsiteY4" fmla="*/ 1414235 h 1504290"/>
              <a:gd name="connsiteX0" fmla="*/ 0 w 1438102"/>
              <a:gd name="connsiteY0" fmla="*/ 1252030 h 1367023"/>
              <a:gd name="connsiteX1" fmla="*/ 441430 w 1438102"/>
              <a:gd name="connsiteY1" fmla="*/ 1233520 h 1367023"/>
              <a:gd name="connsiteX2" fmla="*/ 441430 w 1438102"/>
              <a:gd name="connsiteY2" fmla="*/ 9384 h 1367023"/>
              <a:gd name="connsiteX3" fmla="*/ 922713 w 1438102"/>
              <a:gd name="connsiteY3" fmla="*/ 1177215 h 1367023"/>
              <a:gd name="connsiteX4" fmla="*/ 1438102 w 1438102"/>
              <a:gd name="connsiteY4" fmla="*/ 1276968 h 13670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5 h 1552278"/>
              <a:gd name="connsiteX1" fmla="*/ 441430 w 1438102"/>
              <a:gd name="connsiteY1" fmla="*/ 1418775 h 1552278"/>
              <a:gd name="connsiteX2" fmla="*/ 441430 w 1438102"/>
              <a:gd name="connsiteY2" fmla="*/ 194639 h 1552278"/>
              <a:gd name="connsiteX3" fmla="*/ 729462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945486 w 1438102"/>
              <a:gd name="connsiteY4" fmla="*/ 1428159 h 1561662"/>
              <a:gd name="connsiteX5" fmla="*/ 1438102 w 1438102"/>
              <a:gd name="connsiteY5" fmla="*/ 1471607 h 1561662"/>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61234 h 1576227"/>
              <a:gd name="connsiteX1" fmla="*/ 441430 w 1438102"/>
              <a:gd name="connsiteY1" fmla="*/ 1442724 h 1576227"/>
              <a:gd name="connsiteX2" fmla="*/ 513438 w 1438102"/>
              <a:gd name="connsiteY2" fmla="*/ 218588 h 1576227"/>
              <a:gd name="connsiteX3" fmla="*/ 657454 w 1438102"/>
              <a:gd name="connsiteY3" fmla="*/ 146580 h 1576227"/>
              <a:gd name="connsiteX4" fmla="*/ 801470 w 1438102"/>
              <a:gd name="connsiteY4" fmla="*/ 290596 h 1576227"/>
              <a:gd name="connsiteX5" fmla="*/ 945486 w 1438102"/>
              <a:gd name="connsiteY5" fmla="*/ 1442724 h 1576227"/>
              <a:gd name="connsiteX6" fmla="*/ 1438102 w 1438102"/>
              <a:gd name="connsiteY6" fmla="*/ 1486172 h 1576227"/>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74572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73478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008112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08112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1017494 w 1438102"/>
              <a:gd name="connsiteY5" fmla="*/ 1152128 h 1285631"/>
              <a:gd name="connsiteX6" fmla="*/ 1438102 w 1438102"/>
              <a:gd name="connsiteY6" fmla="*/ 1195576 h 1285631"/>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74572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92575 w 1438102"/>
              <a:gd name="connsiteY1" fmla="*/ 1082684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22633 h 1237626"/>
              <a:gd name="connsiteX1" fmla="*/ 392575 w 1438102"/>
              <a:gd name="connsiteY1" fmla="*/ 1104123 h 1237626"/>
              <a:gd name="connsiteX2" fmla="*/ 513438 w 1438102"/>
              <a:gd name="connsiteY2" fmla="*/ 240027 h 1237626"/>
              <a:gd name="connsiteX3" fmla="*/ 657454 w 1438102"/>
              <a:gd name="connsiteY3" fmla="*/ 24003 h 1237626"/>
              <a:gd name="connsiteX4" fmla="*/ 867815 w 1438102"/>
              <a:gd name="connsiteY4" fmla="*/ 384043 h 1237626"/>
              <a:gd name="connsiteX5" fmla="*/ 1017494 w 1438102"/>
              <a:gd name="connsiteY5" fmla="*/ 1104123 h 1237626"/>
              <a:gd name="connsiteX6" fmla="*/ 1438102 w 1438102"/>
              <a:gd name="connsiteY6" fmla="*/ 1147571 h 1237626"/>
              <a:gd name="connsiteX0" fmla="*/ 0 w 1438102"/>
              <a:gd name="connsiteY0" fmla="*/ 1098630 h 1213623"/>
              <a:gd name="connsiteX1" fmla="*/ 392575 w 1438102"/>
              <a:gd name="connsiteY1" fmla="*/ 1080120 h 1213623"/>
              <a:gd name="connsiteX2" fmla="*/ 487623 w 1438102"/>
              <a:gd name="connsiteY2" fmla="*/ 360040 h 1213623"/>
              <a:gd name="connsiteX3" fmla="*/ 657454 w 1438102"/>
              <a:gd name="connsiteY3" fmla="*/ 0 h 1213623"/>
              <a:gd name="connsiteX4" fmla="*/ 867815 w 1438102"/>
              <a:gd name="connsiteY4" fmla="*/ 360040 h 1213623"/>
              <a:gd name="connsiteX5" fmla="*/ 1017494 w 1438102"/>
              <a:gd name="connsiteY5" fmla="*/ 1080120 h 1213623"/>
              <a:gd name="connsiteX6" fmla="*/ 1438102 w 1438102"/>
              <a:gd name="connsiteY6" fmla="*/ 1123568 h 1213623"/>
              <a:gd name="connsiteX0" fmla="*/ 0 w 1438102"/>
              <a:gd name="connsiteY0" fmla="*/ 1026622 h 1141615"/>
              <a:gd name="connsiteX1" fmla="*/ 392575 w 1438102"/>
              <a:gd name="connsiteY1" fmla="*/ 1008112 h 1141615"/>
              <a:gd name="connsiteX2" fmla="*/ 487623 w 1438102"/>
              <a:gd name="connsiteY2" fmla="*/ 288032 h 1141615"/>
              <a:gd name="connsiteX3" fmla="*/ 582671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26622 h 1141615"/>
              <a:gd name="connsiteX1" fmla="*/ 392575 w 1438102"/>
              <a:gd name="connsiteY1" fmla="*/ 1008112 h 1141615"/>
              <a:gd name="connsiteX2" fmla="*/ 487623 w 1438102"/>
              <a:gd name="connsiteY2" fmla="*/ 288032 h 1141615"/>
              <a:gd name="connsiteX3" fmla="*/ 677719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50625 h 1165618"/>
              <a:gd name="connsiteX1" fmla="*/ 392575 w 1438102"/>
              <a:gd name="connsiteY1" fmla="*/ 1032115 h 1165618"/>
              <a:gd name="connsiteX2" fmla="*/ 487623 w 1438102"/>
              <a:gd name="connsiteY2" fmla="*/ 312035 h 1165618"/>
              <a:gd name="connsiteX3" fmla="*/ 677719 w 1438102"/>
              <a:gd name="connsiteY3" fmla="*/ 24003 h 1165618"/>
              <a:gd name="connsiteX4" fmla="*/ 924494 w 1438102"/>
              <a:gd name="connsiteY4" fmla="*/ 456051 h 1165618"/>
              <a:gd name="connsiteX5" fmla="*/ 1017494 w 1438102"/>
              <a:gd name="connsiteY5" fmla="*/ 1032115 h 1165618"/>
              <a:gd name="connsiteX6" fmla="*/ 1438102 w 1438102"/>
              <a:gd name="connsiteY6" fmla="*/ 1075563 h 1165618"/>
              <a:gd name="connsiteX0" fmla="*/ 0 w 1438102"/>
              <a:gd name="connsiteY0" fmla="*/ 1050625 h 1165618"/>
              <a:gd name="connsiteX1" fmla="*/ 392575 w 1438102"/>
              <a:gd name="connsiteY1" fmla="*/ 1032115 h 1165618"/>
              <a:gd name="connsiteX2" fmla="*/ 487623 w 1438102"/>
              <a:gd name="connsiteY2" fmla="*/ 312035 h 1165618"/>
              <a:gd name="connsiteX3" fmla="*/ 677719 w 1438102"/>
              <a:gd name="connsiteY3" fmla="*/ 24003 h 1165618"/>
              <a:gd name="connsiteX4" fmla="*/ 924494 w 1438102"/>
              <a:gd name="connsiteY4" fmla="*/ 456051 h 1165618"/>
              <a:gd name="connsiteX5" fmla="*/ 1017494 w 1438102"/>
              <a:gd name="connsiteY5" fmla="*/ 1032115 h 1165618"/>
              <a:gd name="connsiteX6" fmla="*/ 1438102 w 1438102"/>
              <a:gd name="connsiteY6" fmla="*/ 1075563 h 1165618"/>
              <a:gd name="connsiteX0" fmla="*/ 0 w 1438102"/>
              <a:gd name="connsiteY0" fmla="*/ 1050625 h 1165618"/>
              <a:gd name="connsiteX1" fmla="*/ 392575 w 1438102"/>
              <a:gd name="connsiteY1" fmla="*/ 1032115 h 1165618"/>
              <a:gd name="connsiteX2" fmla="*/ 487623 w 1438102"/>
              <a:gd name="connsiteY2" fmla="*/ 312035 h 1165618"/>
              <a:gd name="connsiteX3" fmla="*/ 677719 w 1438102"/>
              <a:gd name="connsiteY3" fmla="*/ 24003 h 1165618"/>
              <a:gd name="connsiteX4" fmla="*/ 924494 w 1438102"/>
              <a:gd name="connsiteY4" fmla="*/ 456051 h 1165618"/>
              <a:gd name="connsiteX5" fmla="*/ 1017494 w 1438102"/>
              <a:gd name="connsiteY5" fmla="*/ 1032115 h 1165618"/>
              <a:gd name="connsiteX6" fmla="*/ 1438102 w 1438102"/>
              <a:gd name="connsiteY6" fmla="*/ 1075563 h 1165618"/>
              <a:gd name="connsiteX0" fmla="*/ 0 w 1438102"/>
              <a:gd name="connsiteY0" fmla="*/ 1050625 h 1165618"/>
              <a:gd name="connsiteX1" fmla="*/ 392575 w 1438102"/>
              <a:gd name="connsiteY1" fmla="*/ 1032115 h 1165618"/>
              <a:gd name="connsiteX2" fmla="*/ 487623 w 1438102"/>
              <a:gd name="connsiteY2" fmla="*/ 312035 h 1165618"/>
              <a:gd name="connsiteX3" fmla="*/ 821773 w 1438102"/>
              <a:gd name="connsiteY3" fmla="*/ 24003 h 1165618"/>
              <a:gd name="connsiteX4" fmla="*/ 924494 w 1438102"/>
              <a:gd name="connsiteY4" fmla="*/ 456051 h 1165618"/>
              <a:gd name="connsiteX5" fmla="*/ 1017494 w 1438102"/>
              <a:gd name="connsiteY5" fmla="*/ 1032115 h 1165618"/>
              <a:gd name="connsiteX6" fmla="*/ 1438102 w 1438102"/>
              <a:gd name="connsiteY6" fmla="*/ 1075563 h 116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02" h="1165618">
                <a:moveTo>
                  <a:pt x="0" y="1050625"/>
                </a:moveTo>
                <a:cubicBezTo>
                  <a:pt x="174567" y="1165618"/>
                  <a:pt x="181870" y="976809"/>
                  <a:pt x="392575" y="1032115"/>
                </a:cubicBezTo>
                <a:cubicBezTo>
                  <a:pt x="484015" y="802130"/>
                  <a:pt x="403747" y="433534"/>
                  <a:pt x="487623" y="312035"/>
                </a:cubicBezTo>
                <a:cubicBezTo>
                  <a:pt x="520731" y="93447"/>
                  <a:pt x="748961" y="0"/>
                  <a:pt x="821773" y="24003"/>
                </a:cubicBezTo>
                <a:cubicBezTo>
                  <a:pt x="894585" y="48006"/>
                  <a:pt x="868521" y="200163"/>
                  <a:pt x="924494" y="456051"/>
                </a:cubicBezTo>
                <a:cubicBezTo>
                  <a:pt x="931314" y="606362"/>
                  <a:pt x="940409" y="938122"/>
                  <a:pt x="1017494" y="1032115"/>
                </a:cubicBezTo>
                <a:cubicBezTo>
                  <a:pt x="1212860" y="1030066"/>
                  <a:pt x="1353589" y="1061708"/>
                  <a:pt x="1438102" y="107556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22 Forma libre"/>
          <p:cNvSpPr/>
          <p:nvPr/>
        </p:nvSpPr>
        <p:spPr>
          <a:xfrm>
            <a:off x="3851920" y="3789040"/>
            <a:ext cx="1008112" cy="711745"/>
          </a:xfrm>
          <a:custGeom>
            <a:avLst/>
            <a:gdLst>
              <a:gd name="connsiteX0" fmla="*/ 0 w 1438102"/>
              <a:gd name="connsiteY0" fmla="*/ 1392382 h 1622368"/>
              <a:gd name="connsiteX1" fmla="*/ 440575 w 1438102"/>
              <a:gd name="connsiteY1" fmla="*/ 1392382 h 1622368"/>
              <a:gd name="connsiteX2" fmla="*/ 548640 w 1438102"/>
              <a:gd name="connsiteY2" fmla="*/ 12469 h 1622368"/>
              <a:gd name="connsiteX3" fmla="*/ 922713 w 1438102"/>
              <a:gd name="connsiteY3" fmla="*/ 1317567 h 1622368"/>
              <a:gd name="connsiteX4" fmla="*/ 1438102 w 1438102"/>
              <a:gd name="connsiteY4" fmla="*/ 1417320 h 1622368"/>
              <a:gd name="connsiteX0" fmla="*/ 0 w 1438102"/>
              <a:gd name="connsiteY0" fmla="*/ 1389297 h 1600773"/>
              <a:gd name="connsiteX1" fmla="*/ 441430 w 1438102"/>
              <a:gd name="connsiteY1" fmla="*/ 1370787 h 1600773"/>
              <a:gd name="connsiteX2" fmla="*/ 548640 w 1438102"/>
              <a:gd name="connsiteY2" fmla="*/ 9384 h 1600773"/>
              <a:gd name="connsiteX3" fmla="*/ 922713 w 1438102"/>
              <a:gd name="connsiteY3" fmla="*/ 1314482 h 1600773"/>
              <a:gd name="connsiteX4" fmla="*/ 1438102 w 1438102"/>
              <a:gd name="connsiteY4" fmla="*/ 1414235 h 1600773"/>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04290"/>
              <a:gd name="connsiteX1" fmla="*/ 441430 w 1438102"/>
              <a:gd name="connsiteY1" fmla="*/ 1370787 h 1504290"/>
              <a:gd name="connsiteX2" fmla="*/ 548640 w 1438102"/>
              <a:gd name="connsiteY2" fmla="*/ 9384 h 1504290"/>
              <a:gd name="connsiteX3" fmla="*/ 922713 w 1438102"/>
              <a:gd name="connsiteY3" fmla="*/ 1314482 h 1504290"/>
              <a:gd name="connsiteX4" fmla="*/ 1438102 w 1438102"/>
              <a:gd name="connsiteY4" fmla="*/ 1414235 h 1504290"/>
              <a:gd name="connsiteX0" fmla="*/ 0 w 1438102"/>
              <a:gd name="connsiteY0" fmla="*/ 1252030 h 1367023"/>
              <a:gd name="connsiteX1" fmla="*/ 441430 w 1438102"/>
              <a:gd name="connsiteY1" fmla="*/ 1233520 h 1367023"/>
              <a:gd name="connsiteX2" fmla="*/ 441430 w 1438102"/>
              <a:gd name="connsiteY2" fmla="*/ 9384 h 1367023"/>
              <a:gd name="connsiteX3" fmla="*/ 922713 w 1438102"/>
              <a:gd name="connsiteY3" fmla="*/ 1177215 h 1367023"/>
              <a:gd name="connsiteX4" fmla="*/ 1438102 w 1438102"/>
              <a:gd name="connsiteY4" fmla="*/ 1276968 h 13670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5 h 1552278"/>
              <a:gd name="connsiteX1" fmla="*/ 441430 w 1438102"/>
              <a:gd name="connsiteY1" fmla="*/ 1418775 h 1552278"/>
              <a:gd name="connsiteX2" fmla="*/ 441430 w 1438102"/>
              <a:gd name="connsiteY2" fmla="*/ 194639 h 1552278"/>
              <a:gd name="connsiteX3" fmla="*/ 729462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945486 w 1438102"/>
              <a:gd name="connsiteY4" fmla="*/ 1428159 h 1561662"/>
              <a:gd name="connsiteX5" fmla="*/ 1438102 w 1438102"/>
              <a:gd name="connsiteY5" fmla="*/ 1471607 h 1561662"/>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61234 h 1576227"/>
              <a:gd name="connsiteX1" fmla="*/ 441430 w 1438102"/>
              <a:gd name="connsiteY1" fmla="*/ 1442724 h 1576227"/>
              <a:gd name="connsiteX2" fmla="*/ 513438 w 1438102"/>
              <a:gd name="connsiteY2" fmla="*/ 218588 h 1576227"/>
              <a:gd name="connsiteX3" fmla="*/ 657454 w 1438102"/>
              <a:gd name="connsiteY3" fmla="*/ 146580 h 1576227"/>
              <a:gd name="connsiteX4" fmla="*/ 801470 w 1438102"/>
              <a:gd name="connsiteY4" fmla="*/ 290596 h 1576227"/>
              <a:gd name="connsiteX5" fmla="*/ 945486 w 1438102"/>
              <a:gd name="connsiteY5" fmla="*/ 1442724 h 1576227"/>
              <a:gd name="connsiteX6" fmla="*/ 1438102 w 1438102"/>
              <a:gd name="connsiteY6" fmla="*/ 1486172 h 1576227"/>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74572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73478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008112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08112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1017494 w 1438102"/>
              <a:gd name="connsiteY5" fmla="*/ 1152128 h 1285631"/>
              <a:gd name="connsiteX6" fmla="*/ 1438102 w 1438102"/>
              <a:gd name="connsiteY6" fmla="*/ 1195576 h 1285631"/>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74572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92575 w 1438102"/>
              <a:gd name="connsiteY1" fmla="*/ 1082684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22633 h 1237626"/>
              <a:gd name="connsiteX1" fmla="*/ 392575 w 1438102"/>
              <a:gd name="connsiteY1" fmla="*/ 1104123 h 1237626"/>
              <a:gd name="connsiteX2" fmla="*/ 513438 w 1438102"/>
              <a:gd name="connsiteY2" fmla="*/ 240027 h 1237626"/>
              <a:gd name="connsiteX3" fmla="*/ 657454 w 1438102"/>
              <a:gd name="connsiteY3" fmla="*/ 24003 h 1237626"/>
              <a:gd name="connsiteX4" fmla="*/ 867815 w 1438102"/>
              <a:gd name="connsiteY4" fmla="*/ 384043 h 1237626"/>
              <a:gd name="connsiteX5" fmla="*/ 1017494 w 1438102"/>
              <a:gd name="connsiteY5" fmla="*/ 1104123 h 1237626"/>
              <a:gd name="connsiteX6" fmla="*/ 1438102 w 1438102"/>
              <a:gd name="connsiteY6" fmla="*/ 1147571 h 1237626"/>
              <a:gd name="connsiteX0" fmla="*/ 0 w 1438102"/>
              <a:gd name="connsiteY0" fmla="*/ 1098630 h 1213623"/>
              <a:gd name="connsiteX1" fmla="*/ 392575 w 1438102"/>
              <a:gd name="connsiteY1" fmla="*/ 1080120 h 1213623"/>
              <a:gd name="connsiteX2" fmla="*/ 487623 w 1438102"/>
              <a:gd name="connsiteY2" fmla="*/ 360040 h 1213623"/>
              <a:gd name="connsiteX3" fmla="*/ 657454 w 1438102"/>
              <a:gd name="connsiteY3" fmla="*/ 0 h 1213623"/>
              <a:gd name="connsiteX4" fmla="*/ 867815 w 1438102"/>
              <a:gd name="connsiteY4" fmla="*/ 360040 h 1213623"/>
              <a:gd name="connsiteX5" fmla="*/ 1017494 w 1438102"/>
              <a:gd name="connsiteY5" fmla="*/ 1080120 h 1213623"/>
              <a:gd name="connsiteX6" fmla="*/ 1438102 w 1438102"/>
              <a:gd name="connsiteY6" fmla="*/ 1123568 h 1213623"/>
              <a:gd name="connsiteX0" fmla="*/ 0 w 1438102"/>
              <a:gd name="connsiteY0" fmla="*/ 1026622 h 1141615"/>
              <a:gd name="connsiteX1" fmla="*/ 392575 w 1438102"/>
              <a:gd name="connsiteY1" fmla="*/ 1008112 h 1141615"/>
              <a:gd name="connsiteX2" fmla="*/ 487623 w 1438102"/>
              <a:gd name="connsiteY2" fmla="*/ 288032 h 1141615"/>
              <a:gd name="connsiteX3" fmla="*/ 582671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26622 h 1141615"/>
              <a:gd name="connsiteX1" fmla="*/ 392575 w 1438102"/>
              <a:gd name="connsiteY1" fmla="*/ 1008112 h 1141615"/>
              <a:gd name="connsiteX2" fmla="*/ 487623 w 1438102"/>
              <a:gd name="connsiteY2" fmla="*/ 288032 h 1141615"/>
              <a:gd name="connsiteX3" fmla="*/ 677719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924494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924494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14621 h 1129614"/>
              <a:gd name="connsiteX1" fmla="*/ 392575 w 1438102"/>
              <a:gd name="connsiteY1" fmla="*/ 996111 h 1129614"/>
              <a:gd name="connsiteX2" fmla="*/ 487623 w 1438102"/>
              <a:gd name="connsiteY2" fmla="*/ 276031 h 1129614"/>
              <a:gd name="connsiteX3" fmla="*/ 719051 w 1438102"/>
              <a:gd name="connsiteY3" fmla="*/ 60007 h 1129614"/>
              <a:gd name="connsiteX4" fmla="*/ 924494 w 1438102"/>
              <a:gd name="connsiteY4" fmla="*/ 636071 h 1129614"/>
              <a:gd name="connsiteX5" fmla="*/ 1017494 w 1438102"/>
              <a:gd name="connsiteY5" fmla="*/ 996111 h 1129614"/>
              <a:gd name="connsiteX6" fmla="*/ 1438102 w 1438102"/>
              <a:gd name="connsiteY6" fmla="*/ 1039559 h 1129614"/>
              <a:gd name="connsiteX0" fmla="*/ 0 w 1438102"/>
              <a:gd name="connsiteY0" fmla="*/ 957178 h 1072171"/>
              <a:gd name="connsiteX1" fmla="*/ 392575 w 1438102"/>
              <a:gd name="connsiteY1" fmla="*/ 938668 h 1072171"/>
              <a:gd name="connsiteX2" fmla="*/ 487623 w 1438102"/>
              <a:gd name="connsiteY2" fmla="*/ 218588 h 1072171"/>
              <a:gd name="connsiteX3" fmla="*/ 719051 w 1438102"/>
              <a:gd name="connsiteY3" fmla="*/ 290596 h 1072171"/>
              <a:gd name="connsiteX4" fmla="*/ 924494 w 1438102"/>
              <a:gd name="connsiteY4" fmla="*/ 578628 h 1072171"/>
              <a:gd name="connsiteX5" fmla="*/ 1017494 w 1438102"/>
              <a:gd name="connsiteY5" fmla="*/ 938668 h 1072171"/>
              <a:gd name="connsiteX6" fmla="*/ 1438102 w 1438102"/>
              <a:gd name="connsiteY6" fmla="*/ 982116 h 1072171"/>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434612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434612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7211 h 932204"/>
              <a:gd name="connsiteX1" fmla="*/ 392575 w 1438102"/>
              <a:gd name="connsiteY1" fmla="*/ 798701 h 932204"/>
              <a:gd name="connsiteX2" fmla="*/ 513608 w 1438102"/>
              <a:gd name="connsiteY2" fmla="*/ 222637 h 932204"/>
              <a:gd name="connsiteX3" fmla="*/ 821773 w 1438102"/>
              <a:gd name="connsiteY3" fmla="*/ 150629 h 932204"/>
              <a:gd name="connsiteX4" fmla="*/ 924494 w 1438102"/>
              <a:gd name="connsiteY4" fmla="*/ 510669 h 932204"/>
              <a:gd name="connsiteX5" fmla="*/ 1017494 w 1438102"/>
              <a:gd name="connsiteY5" fmla="*/ 798701 h 932204"/>
              <a:gd name="connsiteX6" fmla="*/ 1438102 w 1438102"/>
              <a:gd name="connsiteY6" fmla="*/ 842149 h 932204"/>
              <a:gd name="connsiteX0" fmla="*/ 0 w 1438102"/>
              <a:gd name="connsiteY0" fmla="*/ 740768 h 855761"/>
              <a:gd name="connsiteX1" fmla="*/ 392575 w 1438102"/>
              <a:gd name="connsiteY1" fmla="*/ 722258 h 855761"/>
              <a:gd name="connsiteX2" fmla="*/ 513608 w 1438102"/>
              <a:gd name="connsiteY2" fmla="*/ 290210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740768 h 855761"/>
              <a:gd name="connsiteX1" fmla="*/ 392575 w 1438102"/>
              <a:gd name="connsiteY1" fmla="*/ 722258 h 855761"/>
              <a:gd name="connsiteX2" fmla="*/ 513608 w 1438102"/>
              <a:gd name="connsiteY2" fmla="*/ 290210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740768 h 855761"/>
              <a:gd name="connsiteX1" fmla="*/ 392575 w 1438102"/>
              <a:gd name="connsiteY1" fmla="*/ 722258 h 855761"/>
              <a:gd name="connsiteX2" fmla="*/ 513608 w 1438102"/>
              <a:gd name="connsiteY2" fmla="*/ 434226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02" h="711745">
                <a:moveTo>
                  <a:pt x="0" y="596752"/>
                </a:moveTo>
                <a:cubicBezTo>
                  <a:pt x="174567" y="711745"/>
                  <a:pt x="181870" y="522936"/>
                  <a:pt x="392575" y="578242"/>
                </a:cubicBezTo>
                <a:cubicBezTo>
                  <a:pt x="484015" y="348257"/>
                  <a:pt x="429732" y="411709"/>
                  <a:pt x="513608" y="290210"/>
                </a:cubicBezTo>
                <a:cubicBezTo>
                  <a:pt x="585839" y="77449"/>
                  <a:pt x="776857" y="0"/>
                  <a:pt x="821773" y="74186"/>
                </a:cubicBezTo>
                <a:cubicBezTo>
                  <a:pt x="854527" y="186421"/>
                  <a:pt x="873593" y="71622"/>
                  <a:pt x="924494" y="290210"/>
                </a:cubicBezTo>
                <a:cubicBezTo>
                  <a:pt x="944240" y="458002"/>
                  <a:pt x="940409" y="484249"/>
                  <a:pt x="1017494" y="578242"/>
                </a:cubicBezTo>
                <a:cubicBezTo>
                  <a:pt x="1212860" y="576193"/>
                  <a:pt x="1353589" y="607835"/>
                  <a:pt x="1438102" y="62169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Forma libre"/>
          <p:cNvSpPr/>
          <p:nvPr/>
        </p:nvSpPr>
        <p:spPr>
          <a:xfrm>
            <a:off x="5148064" y="4077072"/>
            <a:ext cx="1008112" cy="425891"/>
          </a:xfrm>
          <a:custGeom>
            <a:avLst/>
            <a:gdLst>
              <a:gd name="connsiteX0" fmla="*/ 0 w 1438102"/>
              <a:gd name="connsiteY0" fmla="*/ 1392382 h 1622368"/>
              <a:gd name="connsiteX1" fmla="*/ 440575 w 1438102"/>
              <a:gd name="connsiteY1" fmla="*/ 1392382 h 1622368"/>
              <a:gd name="connsiteX2" fmla="*/ 548640 w 1438102"/>
              <a:gd name="connsiteY2" fmla="*/ 12469 h 1622368"/>
              <a:gd name="connsiteX3" fmla="*/ 922713 w 1438102"/>
              <a:gd name="connsiteY3" fmla="*/ 1317567 h 1622368"/>
              <a:gd name="connsiteX4" fmla="*/ 1438102 w 1438102"/>
              <a:gd name="connsiteY4" fmla="*/ 1417320 h 1622368"/>
              <a:gd name="connsiteX0" fmla="*/ 0 w 1438102"/>
              <a:gd name="connsiteY0" fmla="*/ 1389297 h 1600773"/>
              <a:gd name="connsiteX1" fmla="*/ 441430 w 1438102"/>
              <a:gd name="connsiteY1" fmla="*/ 1370787 h 1600773"/>
              <a:gd name="connsiteX2" fmla="*/ 548640 w 1438102"/>
              <a:gd name="connsiteY2" fmla="*/ 9384 h 1600773"/>
              <a:gd name="connsiteX3" fmla="*/ 922713 w 1438102"/>
              <a:gd name="connsiteY3" fmla="*/ 1314482 h 1600773"/>
              <a:gd name="connsiteX4" fmla="*/ 1438102 w 1438102"/>
              <a:gd name="connsiteY4" fmla="*/ 1414235 h 1600773"/>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48624"/>
              <a:gd name="connsiteX1" fmla="*/ 441430 w 1438102"/>
              <a:gd name="connsiteY1" fmla="*/ 1370787 h 1548624"/>
              <a:gd name="connsiteX2" fmla="*/ 548640 w 1438102"/>
              <a:gd name="connsiteY2" fmla="*/ 9384 h 1548624"/>
              <a:gd name="connsiteX3" fmla="*/ 922713 w 1438102"/>
              <a:gd name="connsiteY3" fmla="*/ 1314482 h 1548624"/>
              <a:gd name="connsiteX4" fmla="*/ 1438102 w 1438102"/>
              <a:gd name="connsiteY4" fmla="*/ 1414235 h 1548624"/>
              <a:gd name="connsiteX0" fmla="*/ 0 w 1438102"/>
              <a:gd name="connsiteY0" fmla="*/ 1389297 h 1504290"/>
              <a:gd name="connsiteX1" fmla="*/ 441430 w 1438102"/>
              <a:gd name="connsiteY1" fmla="*/ 1370787 h 1504290"/>
              <a:gd name="connsiteX2" fmla="*/ 548640 w 1438102"/>
              <a:gd name="connsiteY2" fmla="*/ 9384 h 1504290"/>
              <a:gd name="connsiteX3" fmla="*/ 922713 w 1438102"/>
              <a:gd name="connsiteY3" fmla="*/ 1314482 h 1504290"/>
              <a:gd name="connsiteX4" fmla="*/ 1438102 w 1438102"/>
              <a:gd name="connsiteY4" fmla="*/ 1414235 h 1504290"/>
              <a:gd name="connsiteX0" fmla="*/ 0 w 1438102"/>
              <a:gd name="connsiteY0" fmla="*/ 1252030 h 1367023"/>
              <a:gd name="connsiteX1" fmla="*/ 441430 w 1438102"/>
              <a:gd name="connsiteY1" fmla="*/ 1233520 h 1367023"/>
              <a:gd name="connsiteX2" fmla="*/ 441430 w 1438102"/>
              <a:gd name="connsiteY2" fmla="*/ 9384 h 1367023"/>
              <a:gd name="connsiteX3" fmla="*/ 922713 w 1438102"/>
              <a:gd name="connsiteY3" fmla="*/ 1177215 h 1367023"/>
              <a:gd name="connsiteX4" fmla="*/ 1438102 w 1438102"/>
              <a:gd name="connsiteY4" fmla="*/ 1276968 h 13670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40630 h 1555623"/>
              <a:gd name="connsiteX1" fmla="*/ 441430 w 1438102"/>
              <a:gd name="connsiteY1" fmla="*/ 1422120 h 1555623"/>
              <a:gd name="connsiteX2" fmla="*/ 441430 w 1438102"/>
              <a:gd name="connsiteY2" fmla="*/ 197984 h 1555623"/>
              <a:gd name="connsiteX3" fmla="*/ 657454 w 1438102"/>
              <a:gd name="connsiteY3" fmla="*/ 197984 h 1555623"/>
              <a:gd name="connsiteX4" fmla="*/ 922713 w 1438102"/>
              <a:gd name="connsiteY4" fmla="*/ 1365815 h 1555623"/>
              <a:gd name="connsiteX5" fmla="*/ 1438102 w 1438102"/>
              <a:gd name="connsiteY5" fmla="*/ 1465568 h 1555623"/>
              <a:gd name="connsiteX0" fmla="*/ 0 w 1438102"/>
              <a:gd name="connsiteY0" fmla="*/ 1437285 h 1552278"/>
              <a:gd name="connsiteX1" fmla="*/ 441430 w 1438102"/>
              <a:gd name="connsiteY1" fmla="*/ 1418775 h 1552278"/>
              <a:gd name="connsiteX2" fmla="*/ 441430 w 1438102"/>
              <a:gd name="connsiteY2" fmla="*/ 194639 h 1552278"/>
              <a:gd name="connsiteX3" fmla="*/ 657454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5 h 1552278"/>
              <a:gd name="connsiteX1" fmla="*/ 441430 w 1438102"/>
              <a:gd name="connsiteY1" fmla="*/ 1418775 h 1552278"/>
              <a:gd name="connsiteX2" fmla="*/ 441430 w 1438102"/>
              <a:gd name="connsiteY2" fmla="*/ 194639 h 1552278"/>
              <a:gd name="connsiteX3" fmla="*/ 729462 w 1438102"/>
              <a:gd name="connsiteY3" fmla="*/ 194639 h 1552278"/>
              <a:gd name="connsiteX4" fmla="*/ 922713 w 1438102"/>
              <a:gd name="connsiteY4" fmla="*/ 1362470 h 1552278"/>
              <a:gd name="connsiteX5" fmla="*/ 1438102 w 1438102"/>
              <a:gd name="connsiteY5" fmla="*/ 1462223 h 1552278"/>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37284 h 1552277"/>
              <a:gd name="connsiteX1" fmla="*/ 441430 w 1438102"/>
              <a:gd name="connsiteY1" fmla="*/ 1418774 h 1552277"/>
              <a:gd name="connsiteX2" fmla="*/ 513438 w 1438102"/>
              <a:gd name="connsiteY2" fmla="*/ 194638 h 1552277"/>
              <a:gd name="connsiteX3" fmla="*/ 729462 w 1438102"/>
              <a:gd name="connsiteY3" fmla="*/ 194638 h 1552277"/>
              <a:gd name="connsiteX4" fmla="*/ 922713 w 1438102"/>
              <a:gd name="connsiteY4" fmla="*/ 1362469 h 1552277"/>
              <a:gd name="connsiteX5" fmla="*/ 1438102 w 1438102"/>
              <a:gd name="connsiteY5" fmla="*/ 1462222 h 1552277"/>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873478 w 1438102"/>
              <a:gd name="connsiteY4" fmla="*/ 1428159 h 1561662"/>
              <a:gd name="connsiteX5" fmla="*/ 1438102 w 1438102"/>
              <a:gd name="connsiteY5" fmla="*/ 1471607 h 1561662"/>
              <a:gd name="connsiteX0" fmla="*/ 0 w 1438102"/>
              <a:gd name="connsiteY0" fmla="*/ 1446669 h 1561662"/>
              <a:gd name="connsiteX1" fmla="*/ 441430 w 1438102"/>
              <a:gd name="connsiteY1" fmla="*/ 1428159 h 1561662"/>
              <a:gd name="connsiteX2" fmla="*/ 513438 w 1438102"/>
              <a:gd name="connsiteY2" fmla="*/ 204023 h 1561662"/>
              <a:gd name="connsiteX3" fmla="*/ 729462 w 1438102"/>
              <a:gd name="connsiteY3" fmla="*/ 204023 h 1561662"/>
              <a:gd name="connsiteX4" fmla="*/ 945486 w 1438102"/>
              <a:gd name="connsiteY4" fmla="*/ 1428159 h 1561662"/>
              <a:gd name="connsiteX5" fmla="*/ 1438102 w 1438102"/>
              <a:gd name="connsiteY5" fmla="*/ 1471607 h 1561662"/>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729462 w 1438102"/>
              <a:gd name="connsiteY3" fmla="*/ 177416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321432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20062 h 1535055"/>
              <a:gd name="connsiteX1" fmla="*/ 441430 w 1438102"/>
              <a:gd name="connsiteY1" fmla="*/ 1401552 h 1535055"/>
              <a:gd name="connsiteX2" fmla="*/ 513438 w 1438102"/>
              <a:gd name="connsiteY2" fmla="*/ 177416 h 1535055"/>
              <a:gd name="connsiteX3" fmla="*/ 801470 w 1438102"/>
              <a:gd name="connsiteY3" fmla="*/ 249424 h 1535055"/>
              <a:gd name="connsiteX4" fmla="*/ 945486 w 1438102"/>
              <a:gd name="connsiteY4" fmla="*/ 1401552 h 1535055"/>
              <a:gd name="connsiteX5" fmla="*/ 1438102 w 1438102"/>
              <a:gd name="connsiteY5" fmla="*/ 1445000 h 1535055"/>
              <a:gd name="connsiteX0" fmla="*/ 0 w 1438102"/>
              <a:gd name="connsiteY0" fmla="*/ 1461234 h 1576227"/>
              <a:gd name="connsiteX1" fmla="*/ 441430 w 1438102"/>
              <a:gd name="connsiteY1" fmla="*/ 1442724 h 1576227"/>
              <a:gd name="connsiteX2" fmla="*/ 513438 w 1438102"/>
              <a:gd name="connsiteY2" fmla="*/ 218588 h 1576227"/>
              <a:gd name="connsiteX3" fmla="*/ 657454 w 1438102"/>
              <a:gd name="connsiteY3" fmla="*/ 146580 h 1576227"/>
              <a:gd name="connsiteX4" fmla="*/ 801470 w 1438102"/>
              <a:gd name="connsiteY4" fmla="*/ 290596 h 1576227"/>
              <a:gd name="connsiteX5" fmla="*/ 945486 w 1438102"/>
              <a:gd name="connsiteY5" fmla="*/ 1442724 h 1576227"/>
              <a:gd name="connsiteX6" fmla="*/ 1438102 w 1438102"/>
              <a:gd name="connsiteY6" fmla="*/ 1486172 h 1576227"/>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74572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218588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73478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389226 h 1504219"/>
              <a:gd name="connsiteX1" fmla="*/ 441430 w 1438102"/>
              <a:gd name="connsiteY1" fmla="*/ 1370716 h 1504219"/>
              <a:gd name="connsiteX2" fmla="*/ 513438 w 1438102"/>
              <a:gd name="connsiteY2" fmla="*/ 218588 h 1504219"/>
              <a:gd name="connsiteX3" fmla="*/ 657454 w 1438102"/>
              <a:gd name="connsiteY3" fmla="*/ 218588 h 1504219"/>
              <a:gd name="connsiteX4" fmla="*/ 801470 w 1438102"/>
              <a:gd name="connsiteY4" fmla="*/ 506620 h 1504219"/>
              <a:gd name="connsiteX5" fmla="*/ 945486 w 1438102"/>
              <a:gd name="connsiteY5" fmla="*/ 1370716 h 1504219"/>
              <a:gd name="connsiteX6" fmla="*/ 1438102 w 1438102"/>
              <a:gd name="connsiteY6" fmla="*/ 1414164 h 1504219"/>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152128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441430 w 1438102"/>
              <a:gd name="connsiteY1" fmla="*/ 1008112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513438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152128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08112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945486 w 1438102"/>
              <a:gd name="connsiteY5" fmla="*/ 1080120 h 1285631"/>
              <a:gd name="connsiteX6" fmla="*/ 1438102 w 1438102"/>
              <a:gd name="connsiteY6" fmla="*/ 1195576 h 1285631"/>
              <a:gd name="connsiteX0" fmla="*/ 0 w 1438102"/>
              <a:gd name="connsiteY0" fmla="*/ 1170638 h 1285631"/>
              <a:gd name="connsiteX1" fmla="*/ 369422 w 1438102"/>
              <a:gd name="connsiteY1" fmla="*/ 1080120 h 1285631"/>
              <a:gd name="connsiteX2" fmla="*/ 513438 w 1438102"/>
              <a:gd name="connsiteY2" fmla="*/ 288032 h 1285631"/>
              <a:gd name="connsiteX3" fmla="*/ 657454 w 1438102"/>
              <a:gd name="connsiteY3" fmla="*/ 0 h 1285631"/>
              <a:gd name="connsiteX4" fmla="*/ 801470 w 1438102"/>
              <a:gd name="connsiteY4" fmla="*/ 288032 h 1285631"/>
              <a:gd name="connsiteX5" fmla="*/ 1017494 w 1438102"/>
              <a:gd name="connsiteY5" fmla="*/ 1152128 h 1285631"/>
              <a:gd name="connsiteX6" fmla="*/ 1438102 w 1438102"/>
              <a:gd name="connsiteY6" fmla="*/ 1195576 h 1285631"/>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74572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69422 w 1438102"/>
              <a:gd name="connsiteY1" fmla="*/ 1010676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01194 h 1216187"/>
              <a:gd name="connsiteX1" fmla="*/ 392575 w 1438102"/>
              <a:gd name="connsiteY1" fmla="*/ 1082684 h 1216187"/>
              <a:gd name="connsiteX2" fmla="*/ 513438 w 1438102"/>
              <a:gd name="connsiteY2" fmla="*/ 218588 h 1216187"/>
              <a:gd name="connsiteX3" fmla="*/ 657454 w 1438102"/>
              <a:gd name="connsiteY3" fmla="*/ 2564 h 1216187"/>
              <a:gd name="connsiteX4" fmla="*/ 801470 w 1438102"/>
              <a:gd name="connsiteY4" fmla="*/ 218588 h 1216187"/>
              <a:gd name="connsiteX5" fmla="*/ 1017494 w 1438102"/>
              <a:gd name="connsiteY5" fmla="*/ 1082684 h 1216187"/>
              <a:gd name="connsiteX6" fmla="*/ 1438102 w 1438102"/>
              <a:gd name="connsiteY6" fmla="*/ 1126132 h 1216187"/>
              <a:gd name="connsiteX0" fmla="*/ 0 w 1438102"/>
              <a:gd name="connsiteY0" fmla="*/ 1122633 h 1237626"/>
              <a:gd name="connsiteX1" fmla="*/ 392575 w 1438102"/>
              <a:gd name="connsiteY1" fmla="*/ 1104123 h 1237626"/>
              <a:gd name="connsiteX2" fmla="*/ 513438 w 1438102"/>
              <a:gd name="connsiteY2" fmla="*/ 240027 h 1237626"/>
              <a:gd name="connsiteX3" fmla="*/ 657454 w 1438102"/>
              <a:gd name="connsiteY3" fmla="*/ 24003 h 1237626"/>
              <a:gd name="connsiteX4" fmla="*/ 867815 w 1438102"/>
              <a:gd name="connsiteY4" fmla="*/ 384043 h 1237626"/>
              <a:gd name="connsiteX5" fmla="*/ 1017494 w 1438102"/>
              <a:gd name="connsiteY5" fmla="*/ 1104123 h 1237626"/>
              <a:gd name="connsiteX6" fmla="*/ 1438102 w 1438102"/>
              <a:gd name="connsiteY6" fmla="*/ 1147571 h 1237626"/>
              <a:gd name="connsiteX0" fmla="*/ 0 w 1438102"/>
              <a:gd name="connsiteY0" fmla="*/ 1098630 h 1213623"/>
              <a:gd name="connsiteX1" fmla="*/ 392575 w 1438102"/>
              <a:gd name="connsiteY1" fmla="*/ 1080120 h 1213623"/>
              <a:gd name="connsiteX2" fmla="*/ 487623 w 1438102"/>
              <a:gd name="connsiteY2" fmla="*/ 360040 h 1213623"/>
              <a:gd name="connsiteX3" fmla="*/ 657454 w 1438102"/>
              <a:gd name="connsiteY3" fmla="*/ 0 h 1213623"/>
              <a:gd name="connsiteX4" fmla="*/ 867815 w 1438102"/>
              <a:gd name="connsiteY4" fmla="*/ 360040 h 1213623"/>
              <a:gd name="connsiteX5" fmla="*/ 1017494 w 1438102"/>
              <a:gd name="connsiteY5" fmla="*/ 1080120 h 1213623"/>
              <a:gd name="connsiteX6" fmla="*/ 1438102 w 1438102"/>
              <a:gd name="connsiteY6" fmla="*/ 1123568 h 1213623"/>
              <a:gd name="connsiteX0" fmla="*/ 0 w 1438102"/>
              <a:gd name="connsiteY0" fmla="*/ 1026622 h 1141615"/>
              <a:gd name="connsiteX1" fmla="*/ 392575 w 1438102"/>
              <a:gd name="connsiteY1" fmla="*/ 1008112 h 1141615"/>
              <a:gd name="connsiteX2" fmla="*/ 487623 w 1438102"/>
              <a:gd name="connsiteY2" fmla="*/ 288032 h 1141615"/>
              <a:gd name="connsiteX3" fmla="*/ 582671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26622 h 1141615"/>
              <a:gd name="connsiteX1" fmla="*/ 392575 w 1438102"/>
              <a:gd name="connsiteY1" fmla="*/ 1008112 h 1141615"/>
              <a:gd name="connsiteX2" fmla="*/ 487623 w 1438102"/>
              <a:gd name="connsiteY2" fmla="*/ 288032 h 1141615"/>
              <a:gd name="connsiteX3" fmla="*/ 677719 w 1438102"/>
              <a:gd name="connsiteY3" fmla="*/ 0 h 1141615"/>
              <a:gd name="connsiteX4" fmla="*/ 867815 w 1438102"/>
              <a:gd name="connsiteY4" fmla="*/ 288032 h 1141615"/>
              <a:gd name="connsiteX5" fmla="*/ 1017494 w 1438102"/>
              <a:gd name="connsiteY5" fmla="*/ 1008112 h 1141615"/>
              <a:gd name="connsiteX6" fmla="*/ 1438102 w 1438102"/>
              <a:gd name="connsiteY6" fmla="*/ 1051560 h 1141615"/>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1027216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924494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86629 h 1201622"/>
              <a:gd name="connsiteX1" fmla="*/ 392575 w 1438102"/>
              <a:gd name="connsiteY1" fmla="*/ 1068119 h 1201622"/>
              <a:gd name="connsiteX2" fmla="*/ 487623 w 1438102"/>
              <a:gd name="connsiteY2" fmla="*/ 348039 h 1201622"/>
              <a:gd name="connsiteX3" fmla="*/ 677719 w 1438102"/>
              <a:gd name="connsiteY3" fmla="*/ 60007 h 1201622"/>
              <a:gd name="connsiteX4" fmla="*/ 924494 w 1438102"/>
              <a:gd name="connsiteY4" fmla="*/ 708079 h 1201622"/>
              <a:gd name="connsiteX5" fmla="*/ 1017494 w 1438102"/>
              <a:gd name="connsiteY5" fmla="*/ 1068119 h 1201622"/>
              <a:gd name="connsiteX6" fmla="*/ 1438102 w 1438102"/>
              <a:gd name="connsiteY6" fmla="*/ 1111567 h 1201622"/>
              <a:gd name="connsiteX0" fmla="*/ 0 w 1438102"/>
              <a:gd name="connsiteY0" fmla="*/ 1014621 h 1129614"/>
              <a:gd name="connsiteX1" fmla="*/ 392575 w 1438102"/>
              <a:gd name="connsiteY1" fmla="*/ 996111 h 1129614"/>
              <a:gd name="connsiteX2" fmla="*/ 487623 w 1438102"/>
              <a:gd name="connsiteY2" fmla="*/ 276031 h 1129614"/>
              <a:gd name="connsiteX3" fmla="*/ 719051 w 1438102"/>
              <a:gd name="connsiteY3" fmla="*/ 60007 h 1129614"/>
              <a:gd name="connsiteX4" fmla="*/ 924494 w 1438102"/>
              <a:gd name="connsiteY4" fmla="*/ 636071 h 1129614"/>
              <a:gd name="connsiteX5" fmla="*/ 1017494 w 1438102"/>
              <a:gd name="connsiteY5" fmla="*/ 996111 h 1129614"/>
              <a:gd name="connsiteX6" fmla="*/ 1438102 w 1438102"/>
              <a:gd name="connsiteY6" fmla="*/ 1039559 h 1129614"/>
              <a:gd name="connsiteX0" fmla="*/ 0 w 1438102"/>
              <a:gd name="connsiteY0" fmla="*/ 957178 h 1072171"/>
              <a:gd name="connsiteX1" fmla="*/ 392575 w 1438102"/>
              <a:gd name="connsiteY1" fmla="*/ 938668 h 1072171"/>
              <a:gd name="connsiteX2" fmla="*/ 487623 w 1438102"/>
              <a:gd name="connsiteY2" fmla="*/ 218588 h 1072171"/>
              <a:gd name="connsiteX3" fmla="*/ 719051 w 1438102"/>
              <a:gd name="connsiteY3" fmla="*/ 290596 h 1072171"/>
              <a:gd name="connsiteX4" fmla="*/ 924494 w 1438102"/>
              <a:gd name="connsiteY4" fmla="*/ 578628 h 1072171"/>
              <a:gd name="connsiteX5" fmla="*/ 1017494 w 1438102"/>
              <a:gd name="connsiteY5" fmla="*/ 938668 h 1072171"/>
              <a:gd name="connsiteX6" fmla="*/ 1438102 w 1438102"/>
              <a:gd name="connsiteY6" fmla="*/ 982116 h 1072171"/>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434612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434612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719051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3162 h 928155"/>
              <a:gd name="connsiteX1" fmla="*/ 392575 w 1438102"/>
              <a:gd name="connsiteY1" fmla="*/ 794652 h 928155"/>
              <a:gd name="connsiteX2" fmla="*/ 513608 w 1438102"/>
              <a:gd name="connsiteY2" fmla="*/ 218588 h 928155"/>
              <a:gd name="connsiteX3" fmla="*/ 821773 w 1438102"/>
              <a:gd name="connsiteY3" fmla="*/ 146580 h 928155"/>
              <a:gd name="connsiteX4" fmla="*/ 924494 w 1438102"/>
              <a:gd name="connsiteY4" fmla="*/ 506620 h 928155"/>
              <a:gd name="connsiteX5" fmla="*/ 1017494 w 1438102"/>
              <a:gd name="connsiteY5" fmla="*/ 794652 h 928155"/>
              <a:gd name="connsiteX6" fmla="*/ 1438102 w 1438102"/>
              <a:gd name="connsiteY6" fmla="*/ 838100 h 928155"/>
              <a:gd name="connsiteX0" fmla="*/ 0 w 1438102"/>
              <a:gd name="connsiteY0" fmla="*/ 817211 h 932204"/>
              <a:gd name="connsiteX1" fmla="*/ 392575 w 1438102"/>
              <a:gd name="connsiteY1" fmla="*/ 798701 h 932204"/>
              <a:gd name="connsiteX2" fmla="*/ 513608 w 1438102"/>
              <a:gd name="connsiteY2" fmla="*/ 222637 h 932204"/>
              <a:gd name="connsiteX3" fmla="*/ 821773 w 1438102"/>
              <a:gd name="connsiteY3" fmla="*/ 150629 h 932204"/>
              <a:gd name="connsiteX4" fmla="*/ 924494 w 1438102"/>
              <a:gd name="connsiteY4" fmla="*/ 510669 h 932204"/>
              <a:gd name="connsiteX5" fmla="*/ 1017494 w 1438102"/>
              <a:gd name="connsiteY5" fmla="*/ 798701 h 932204"/>
              <a:gd name="connsiteX6" fmla="*/ 1438102 w 1438102"/>
              <a:gd name="connsiteY6" fmla="*/ 842149 h 932204"/>
              <a:gd name="connsiteX0" fmla="*/ 0 w 1438102"/>
              <a:gd name="connsiteY0" fmla="*/ 740768 h 855761"/>
              <a:gd name="connsiteX1" fmla="*/ 392575 w 1438102"/>
              <a:gd name="connsiteY1" fmla="*/ 722258 h 855761"/>
              <a:gd name="connsiteX2" fmla="*/ 513608 w 1438102"/>
              <a:gd name="connsiteY2" fmla="*/ 290210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740768 h 855761"/>
              <a:gd name="connsiteX1" fmla="*/ 392575 w 1438102"/>
              <a:gd name="connsiteY1" fmla="*/ 722258 h 855761"/>
              <a:gd name="connsiteX2" fmla="*/ 513608 w 1438102"/>
              <a:gd name="connsiteY2" fmla="*/ 290210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740768 h 855761"/>
              <a:gd name="connsiteX1" fmla="*/ 392575 w 1438102"/>
              <a:gd name="connsiteY1" fmla="*/ 722258 h 855761"/>
              <a:gd name="connsiteX2" fmla="*/ 513608 w 1438102"/>
              <a:gd name="connsiteY2" fmla="*/ 434226 h 855761"/>
              <a:gd name="connsiteX3" fmla="*/ 821773 w 1438102"/>
              <a:gd name="connsiteY3" fmla="*/ 74186 h 855761"/>
              <a:gd name="connsiteX4" fmla="*/ 924494 w 1438102"/>
              <a:gd name="connsiteY4" fmla="*/ 434226 h 855761"/>
              <a:gd name="connsiteX5" fmla="*/ 1017494 w 1438102"/>
              <a:gd name="connsiteY5" fmla="*/ 722258 h 855761"/>
              <a:gd name="connsiteX6" fmla="*/ 1438102 w 1438102"/>
              <a:gd name="connsiteY6" fmla="*/ 765706 h 855761"/>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017494 w 1438102"/>
              <a:gd name="connsiteY5" fmla="*/ 578242 h 711745"/>
              <a:gd name="connsiteX6" fmla="*/ 1438102 w 1438102"/>
              <a:gd name="connsiteY6" fmla="*/ 621690 h 711745"/>
              <a:gd name="connsiteX0" fmla="*/ 0 w 1438102"/>
              <a:gd name="connsiteY0" fmla="*/ 596752 h 711745"/>
              <a:gd name="connsiteX1" fmla="*/ 392575 w 1438102"/>
              <a:gd name="connsiteY1" fmla="*/ 578242 h 711745"/>
              <a:gd name="connsiteX2" fmla="*/ 513608 w 1438102"/>
              <a:gd name="connsiteY2" fmla="*/ 290210 h 711745"/>
              <a:gd name="connsiteX3" fmla="*/ 821773 w 1438102"/>
              <a:gd name="connsiteY3" fmla="*/ 74186 h 711745"/>
              <a:gd name="connsiteX4" fmla="*/ 924494 w 1438102"/>
              <a:gd name="connsiteY4" fmla="*/ 290210 h 711745"/>
              <a:gd name="connsiteX5" fmla="*/ 1129937 w 1438102"/>
              <a:gd name="connsiteY5" fmla="*/ 576064 h 711745"/>
              <a:gd name="connsiteX6" fmla="*/ 1438102 w 1438102"/>
              <a:gd name="connsiteY6" fmla="*/ 621690 h 711745"/>
              <a:gd name="connsiteX0" fmla="*/ 0 w 1438102"/>
              <a:gd name="connsiteY0" fmla="*/ 526922 h 641915"/>
              <a:gd name="connsiteX1" fmla="*/ 392575 w 1438102"/>
              <a:gd name="connsiteY1" fmla="*/ 508412 h 641915"/>
              <a:gd name="connsiteX2" fmla="*/ 513608 w 1438102"/>
              <a:gd name="connsiteY2" fmla="*/ 220380 h 641915"/>
              <a:gd name="connsiteX3" fmla="*/ 719051 w 1438102"/>
              <a:gd name="connsiteY3" fmla="*/ 74186 h 641915"/>
              <a:gd name="connsiteX4" fmla="*/ 924494 w 1438102"/>
              <a:gd name="connsiteY4" fmla="*/ 220380 h 641915"/>
              <a:gd name="connsiteX5" fmla="*/ 1129937 w 1438102"/>
              <a:gd name="connsiteY5" fmla="*/ 506234 h 641915"/>
              <a:gd name="connsiteX6" fmla="*/ 1438102 w 1438102"/>
              <a:gd name="connsiteY6" fmla="*/ 551860 h 641915"/>
              <a:gd name="connsiteX0" fmla="*/ 0 w 1438102"/>
              <a:gd name="connsiteY0" fmla="*/ 526922 h 641915"/>
              <a:gd name="connsiteX1" fmla="*/ 392575 w 1438102"/>
              <a:gd name="connsiteY1" fmla="*/ 508412 h 641915"/>
              <a:gd name="connsiteX2" fmla="*/ 513608 w 1438102"/>
              <a:gd name="connsiteY2" fmla="*/ 362218 h 641915"/>
              <a:gd name="connsiteX3" fmla="*/ 719051 w 1438102"/>
              <a:gd name="connsiteY3" fmla="*/ 74186 h 641915"/>
              <a:gd name="connsiteX4" fmla="*/ 924494 w 1438102"/>
              <a:gd name="connsiteY4" fmla="*/ 220380 h 641915"/>
              <a:gd name="connsiteX5" fmla="*/ 1129937 w 1438102"/>
              <a:gd name="connsiteY5" fmla="*/ 506234 h 641915"/>
              <a:gd name="connsiteX6" fmla="*/ 1438102 w 1438102"/>
              <a:gd name="connsiteY6" fmla="*/ 551860 h 641915"/>
              <a:gd name="connsiteX0" fmla="*/ 0 w 1438102"/>
              <a:gd name="connsiteY0" fmla="*/ 526922 h 641915"/>
              <a:gd name="connsiteX1" fmla="*/ 392575 w 1438102"/>
              <a:gd name="connsiteY1" fmla="*/ 508412 h 641915"/>
              <a:gd name="connsiteX2" fmla="*/ 513608 w 1438102"/>
              <a:gd name="connsiteY2" fmla="*/ 362218 h 641915"/>
              <a:gd name="connsiteX3" fmla="*/ 719051 w 1438102"/>
              <a:gd name="connsiteY3" fmla="*/ 74186 h 641915"/>
              <a:gd name="connsiteX4" fmla="*/ 924494 w 1438102"/>
              <a:gd name="connsiteY4" fmla="*/ 220380 h 641915"/>
              <a:gd name="connsiteX5" fmla="*/ 1129937 w 1438102"/>
              <a:gd name="connsiteY5" fmla="*/ 506234 h 641915"/>
              <a:gd name="connsiteX6" fmla="*/ 1438102 w 1438102"/>
              <a:gd name="connsiteY6" fmla="*/ 551860 h 641915"/>
              <a:gd name="connsiteX0" fmla="*/ 0 w 1438102"/>
              <a:gd name="connsiteY0" fmla="*/ 525130 h 640123"/>
              <a:gd name="connsiteX1" fmla="*/ 392575 w 1438102"/>
              <a:gd name="connsiteY1" fmla="*/ 506620 h 640123"/>
              <a:gd name="connsiteX2" fmla="*/ 513608 w 1438102"/>
              <a:gd name="connsiteY2" fmla="*/ 360426 h 640123"/>
              <a:gd name="connsiteX3" fmla="*/ 719051 w 1438102"/>
              <a:gd name="connsiteY3" fmla="*/ 216410 h 640123"/>
              <a:gd name="connsiteX4" fmla="*/ 924494 w 1438102"/>
              <a:gd name="connsiteY4" fmla="*/ 218588 h 640123"/>
              <a:gd name="connsiteX5" fmla="*/ 1129937 w 1438102"/>
              <a:gd name="connsiteY5" fmla="*/ 504442 h 640123"/>
              <a:gd name="connsiteX6" fmla="*/ 1438102 w 1438102"/>
              <a:gd name="connsiteY6" fmla="*/ 550068 h 640123"/>
              <a:gd name="connsiteX0" fmla="*/ 0 w 1438102"/>
              <a:gd name="connsiteY0" fmla="*/ 383292 h 498285"/>
              <a:gd name="connsiteX1" fmla="*/ 392575 w 1438102"/>
              <a:gd name="connsiteY1" fmla="*/ 364782 h 498285"/>
              <a:gd name="connsiteX2" fmla="*/ 513608 w 1438102"/>
              <a:gd name="connsiteY2" fmla="*/ 218588 h 498285"/>
              <a:gd name="connsiteX3" fmla="*/ 719051 w 1438102"/>
              <a:gd name="connsiteY3" fmla="*/ 74572 h 498285"/>
              <a:gd name="connsiteX4" fmla="*/ 924494 w 1438102"/>
              <a:gd name="connsiteY4" fmla="*/ 218588 h 498285"/>
              <a:gd name="connsiteX5" fmla="*/ 1129937 w 1438102"/>
              <a:gd name="connsiteY5" fmla="*/ 362604 h 498285"/>
              <a:gd name="connsiteX6" fmla="*/ 1438102 w 1438102"/>
              <a:gd name="connsiteY6" fmla="*/ 408230 h 498285"/>
              <a:gd name="connsiteX0" fmla="*/ 0 w 1438102"/>
              <a:gd name="connsiteY0" fmla="*/ 382906 h 497899"/>
              <a:gd name="connsiteX1" fmla="*/ 392575 w 1438102"/>
              <a:gd name="connsiteY1" fmla="*/ 364396 h 497899"/>
              <a:gd name="connsiteX2" fmla="*/ 513608 w 1438102"/>
              <a:gd name="connsiteY2" fmla="*/ 218202 h 497899"/>
              <a:gd name="connsiteX3" fmla="*/ 719051 w 1438102"/>
              <a:gd name="connsiteY3" fmla="*/ 74186 h 497899"/>
              <a:gd name="connsiteX4" fmla="*/ 924494 w 1438102"/>
              <a:gd name="connsiteY4" fmla="*/ 290210 h 497899"/>
              <a:gd name="connsiteX5" fmla="*/ 1129937 w 1438102"/>
              <a:gd name="connsiteY5" fmla="*/ 362218 h 497899"/>
              <a:gd name="connsiteX6" fmla="*/ 1438102 w 1438102"/>
              <a:gd name="connsiteY6" fmla="*/ 407844 h 497899"/>
              <a:gd name="connsiteX0" fmla="*/ 0 w 1438102"/>
              <a:gd name="connsiteY0" fmla="*/ 382906 h 497899"/>
              <a:gd name="connsiteX1" fmla="*/ 392575 w 1438102"/>
              <a:gd name="connsiteY1" fmla="*/ 364396 h 497899"/>
              <a:gd name="connsiteX2" fmla="*/ 513608 w 1438102"/>
              <a:gd name="connsiteY2" fmla="*/ 218202 h 497899"/>
              <a:gd name="connsiteX3" fmla="*/ 719051 w 1438102"/>
              <a:gd name="connsiteY3" fmla="*/ 74186 h 497899"/>
              <a:gd name="connsiteX4" fmla="*/ 924494 w 1438102"/>
              <a:gd name="connsiteY4" fmla="*/ 290210 h 497899"/>
              <a:gd name="connsiteX5" fmla="*/ 1129937 w 1438102"/>
              <a:gd name="connsiteY5" fmla="*/ 362218 h 497899"/>
              <a:gd name="connsiteX6" fmla="*/ 1438102 w 1438102"/>
              <a:gd name="connsiteY6" fmla="*/ 407844 h 497899"/>
              <a:gd name="connsiteX0" fmla="*/ 0 w 1438102"/>
              <a:gd name="connsiteY0" fmla="*/ 382906 h 497899"/>
              <a:gd name="connsiteX1" fmla="*/ 392575 w 1438102"/>
              <a:gd name="connsiteY1" fmla="*/ 364396 h 497899"/>
              <a:gd name="connsiteX2" fmla="*/ 513608 w 1438102"/>
              <a:gd name="connsiteY2" fmla="*/ 218202 h 497899"/>
              <a:gd name="connsiteX3" fmla="*/ 719051 w 1438102"/>
              <a:gd name="connsiteY3" fmla="*/ 74186 h 497899"/>
              <a:gd name="connsiteX4" fmla="*/ 924494 w 1438102"/>
              <a:gd name="connsiteY4" fmla="*/ 290210 h 497899"/>
              <a:gd name="connsiteX5" fmla="*/ 1129937 w 1438102"/>
              <a:gd name="connsiteY5" fmla="*/ 362218 h 497899"/>
              <a:gd name="connsiteX6" fmla="*/ 1438102 w 1438102"/>
              <a:gd name="connsiteY6" fmla="*/ 407844 h 497899"/>
              <a:gd name="connsiteX0" fmla="*/ 0 w 1438102"/>
              <a:gd name="connsiteY0" fmla="*/ 310898 h 425891"/>
              <a:gd name="connsiteX1" fmla="*/ 392575 w 1438102"/>
              <a:gd name="connsiteY1" fmla="*/ 292388 h 425891"/>
              <a:gd name="connsiteX2" fmla="*/ 513608 w 1438102"/>
              <a:gd name="connsiteY2" fmla="*/ 146194 h 425891"/>
              <a:gd name="connsiteX3" fmla="*/ 719051 w 1438102"/>
              <a:gd name="connsiteY3" fmla="*/ 74186 h 425891"/>
              <a:gd name="connsiteX4" fmla="*/ 924494 w 1438102"/>
              <a:gd name="connsiteY4" fmla="*/ 218202 h 425891"/>
              <a:gd name="connsiteX5" fmla="*/ 1129937 w 1438102"/>
              <a:gd name="connsiteY5" fmla="*/ 290210 h 425891"/>
              <a:gd name="connsiteX6" fmla="*/ 1438102 w 1438102"/>
              <a:gd name="connsiteY6" fmla="*/ 335836 h 425891"/>
              <a:gd name="connsiteX0" fmla="*/ 0 w 1438102"/>
              <a:gd name="connsiteY0" fmla="*/ 310898 h 425891"/>
              <a:gd name="connsiteX1" fmla="*/ 392575 w 1438102"/>
              <a:gd name="connsiteY1" fmla="*/ 292388 h 425891"/>
              <a:gd name="connsiteX2" fmla="*/ 513608 w 1438102"/>
              <a:gd name="connsiteY2" fmla="*/ 146194 h 425891"/>
              <a:gd name="connsiteX3" fmla="*/ 719051 w 1438102"/>
              <a:gd name="connsiteY3" fmla="*/ 74186 h 425891"/>
              <a:gd name="connsiteX4" fmla="*/ 924494 w 1438102"/>
              <a:gd name="connsiteY4" fmla="*/ 218202 h 425891"/>
              <a:gd name="connsiteX5" fmla="*/ 1129937 w 1438102"/>
              <a:gd name="connsiteY5" fmla="*/ 290210 h 425891"/>
              <a:gd name="connsiteX6" fmla="*/ 1438102 w 1438102"/>
              <a:gd name="connsiteY6" fmla="*/ 335836 h 4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02" h="425891">
                <a:moveTo>
                  <a:pt x="0" y="310898"/>
                </a:moveTo>
                <a:cubicBezTo>
                  <a:pt x="174567" y="425891"/>
                  <a:pt x="181870" y="237082"/>
                  <a:pt x="392575" y="292388"/>
                </a:cubicBezTo>
                <a:cubicBezTo>
                  <a:pt x="484015" y="62403"/>
                  <a:pt x="429732" y="267693"/>
                  <a:pt x="513608" y="146194"/>
                </a:cubicBezTo>
                <a:cubicBezTo>
                  <a:pt x="641890" y="95852"/>
                  <a:pt x="674135" y="0"/>
                  <a:pt x="719051" y="74186"/>
                </a:cubicBezTo>
                <a:cubicBezTo>
                  <a:pt x="780289" y="118997"/>
                  <a:pt x="811212" y="56774"/>
                  <a:pt x="924494" y="218202"/>
                </a:cubicBezTo>
                <a:cubicBezTo>
                  <a:pt x="1012301" y="318677"/>
                  <a:pt x="1052852" y="196217"/>
                  <a:pt x="1129937" y="290210"/>
                </a:cubicBezTo>
                <a:cubicBezTo>
                  <a:pt x="1325303" y="288161"/>
                  <a:pt x="1353589" y="321981"/>
                  <a:pt x="1438102" y="33583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26" name="25 Grupo"/>
          <p:cNvGrpSpPr/>
          <p:nvPr/>
        </p:nvGrpSpPr>
        <p:grpSpPr>
          <a:xfrm>
            <a:off x="6660232" y="3068960"/>
            <a:ext cx="864096" cy="1368152"/>
            <a:chOff x="1043608" y="3140968"/>
            <a:chExt cx="864096" cy="1656184"/>
          </a:xfrm>
        </p:grpSpPr>
        <p:cxnSp>
          <p:nvCxnSpPr>
            <p:cNvPr id="27" name="26 Conector recto"/>
            <p:cNvCxnSpPr/>
            <p:nvPr/>
          </p:nvCxnSpPr>
          <p:spPr>
            <a:xfrm>
              <a:off x="1043608" y="4797152"/>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8" name="27 Conector recto"/>
            <p:cNvCxnSpPr/>
            <p:nvPr/>
          </p:nvCxnSpPr>
          <p:spPr>
            <a:xfrm>
              <a:off x="1619672" y="4797152"/>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9" name="28 Conector recto"/>
            <p:cNvCxnSpPr/>
            <p:nvPr/>
          </p:nvCxnSpPr>
          <p:spPr>
            <a:xfrm flipV="1">
              <a:off x="1331640" y="3140968"/>
              <a:ext cx="0" cy="1656184"/>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30" name="29 Conector recto"/>
            <p:cNvCxnSpPr/>
            <p:nvPr/>
          </p:nvCxnSpPr>
          <p:spPr>
            <a:xfrm flipV="1">
              <a:off x="1619672" y="3140968"/>
              <a:ext cx="0" cy="1656184"/>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31" name="30 Conector recto"/>
            <p:cNvCxnSpPr/>
            <p:nvPr/>
          </p:nvCxnSpPr>
          <p:spPr>
            <a:xfrm>
              <a:off x="1331640" y="3140968"/>
              <a:ext cx="288032"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grpSp>
      <p:sp>
        <p:nvSpPr>
          <p:cNvPr id="32" name="31 Rectángulo"/>
          <p:cNvSpPr/>
          <p:nvPr/>
        </p:nvSpPr>
        <p:spPr>
          <a:xfrm>
            <a:off x="3851920" y="4437112"/>
            <a:ext cx="1080120" cy="338554"/>
          </a:xfrm>
          <a:prstGeom prst="rect">
            <a:avLst/>
          </a:prstGeom>
        </p:spPr>
        <p:txBody>
          <a:bodyPr wrap="square" lIns="36000" rIns="36000">
            <a:spAutoFit/>
          </a:bodyPr>
          <a:lstStyle/>
          <a:p>
            <a:r>
              <a:rPr lang="es-ES" sz="1600" b="1" dirty="0" smtClean="0">
                <a:solidFill>
                  <a:srgbClr val="C00000"/>
                </a:solidFill>
                <a:latin typeface="Calibri" pitchFamily="34" charset="0"/>
              </a:rPr>
              <a:t>Distancia 2</a:t>
            </a:r>
            <a:endParaRPr lang="es-ES" sz="1600" b="1" dirty="0">
              <a:solidFill>
                <a:srgbClr val="C00000"/>
              </a:solidFill>
            </a:endParaRPr>
          </a:p>
        </p:txBody>
      </p:sp>
      <p:sp>
        <p:nvSpPr>
          <p:cNvPr id="33" name="32 Rectángulo"/>
          <p:cNvSpPr/>
          <p:nvPr/>
        </p:nvSpPr>
        <p:spPr>
          <a:xfrm>
            <a:off x="5148064" y="4437112"/>
            <a:ext cx="1080120" cy="338554"/>
          </a:xfrm>
          <a:prstGeom prst="rect">
            <a:avLst/>
          </a:prstGeom>
        </p:spPr>
        <p:txBody>
          <a:bodyPr wrap="square" lIns="36000" rIns="36000">
            <a:spAutoFit/>
          </a:bodyPr>
          <a:lstStyle/>
          <a:p>
            <a:r>
              <a:rPr lang="es-ES" sz="1600" b="1" dirty="0" smtClean="0">
                <a:solidFill>
                  <a:srgbClr val="C00000"/>
                </a:solidFill>
                <a:latin typeface="Calibri" pitchFamily="34" charset="0"/>
              </a:rPr>
              <a:t>Distancia 3</a:t>
            </a:r>
            <a:endParaRPr lang="es-ES" sz="1600" b="1" dirty="0">
              <a:solidFill>
                <a:srgbClr val="C00000"/>
              </a:solidFill>
            </a:endParaRPr>
          </a:p>
        </p:txBody>
      </p:sp>
      <p:sp>
        <p:nvSpPr>
          <p:cNvPr id="34" name="33 Rectángulo"/>
          <p:cNvSpPr/>
          <p:nvPr/>
        </p:nvSpPr>
        <p:spPr>
          <a:xfrm>
            <a:off x="6516216" y="4437112"/>
            <a:ext cx="1800200" cy="584775"/>
          </a:xfrm>
          <a:prstGeom prst="rect">
            <a:avLst/>
          </a:prstGeom>
        </p:spPr>
        <p:txBody>
          <a:bodyPr wrap="square" lIns="36000" rIns="36000">
            <a:spAutoFit/>
          </a:bodyPr>
          <a:lstStyle/>
          <a:p>
            <a:r>
              <a:rPr lang="es-ES" sz="1600" b="1" dirty="0" smtClean="0">
                <a:solidFill>
                  <a:srgbClr val="C00000"/>
                </a:solidFill>
                <a:latin typeface="Calibri" pitchFamily="34" charset="0"/>
              </a:rPr>
              <a:t>Amplificación  para regenerar pulso</a:t>
            </a:r>
            <a:endParaRPr lang="es-ES" sz="1600" b="1" dirty="0">
              <a:solidFill>
                <a:srgbClr val="C00000"/>
              </a:solidFill>
            </a:endParaRPr>
          </a:p>
        </p:txBody>
      </p:sp>
      <p:sp>
        <p:nvSpPr>
          <p:cNvPr id="35" name="34 Rectángulo"/>
          <p:cNvSpPr/>
          <p:nvPr/>
        </p:nvSpPr>
        <p:spPr>
          <a:xfrm>
            <a:off x="2339752" y="4437112"/>
            <a:ext cx="1080120" cy="338554"/>
          </a:xfrm>
          <a:prstGeom prst="rect">
            <a:avLst/>
          </a:prstGeom>
        </p:spPr>
        <p:txBody>
          <a:bodyPr wrap="square" lIns="36000" rIns="36000">
            <a:spAutoFit/>
          </a:bodyPr>
          <a:lstStyle/>
          <a:p>
            <a:r>
              <a:rPr lang="es-ES" sz="1600" b="1" dirty="0" smtClean="0">
                <a:solidFill>
                  <a:srgbClr val="C00000"/>
                </a:solidFill>
                <a:latin typeface="Calibri" pitchFamily="34" charset="0"/>
              </a:rPr>
              <a:t>Distancia 1</a:t>
            </a:r>
            <a:endParaRPr lang="es-ES" sz="1600"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sz="3600" cap="none" dirty="0" smtClean="0">
                <a:effectLst>
                  <a:outerShdw blurRad="38100" dist="38100" dir="2700000" algn="tl">
                    <a:srgbClr val="000000">
                      <a:alpha val="43137"/>
                    </a:srgbClr>
                  </a:outerShdw>
                </a:effectLst>
                <a:latin typeface="Calibri" pitchFamily="34" charset="0"/>
              </a:rPr>
              <a:t>¿Porqué comunicación digital?</a:t>
            </a:r>
            <a:endParaRPr lang="es-MX" sz="3600"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280920" cy="5112568"/>
          </a:xfrm>
        </p:spPr>
        <p:txBody>
          <a:bodyPr>
            <a:normAutofit lnSpcReduction="10000"/>
          </a:bodyPr>
          <a:lstStyle/>
          <a:p>
            <a:pPr algn="just"/>
            <a:r>
              <a:rPr lang="es-ES" sz="2400" dirty="0" smtClean="0">
                <a:effectLst/>
                <a:latin typeface="Calibri" pitchFamily="34" charset="0"/>
              </a:rPr>
              <a:t>La </a:t>
            </a:r>
            <a:r>
              <a:rPr lang="es-ES" sz="2400" dirty="0" smtClean="0">
                <a:effectLst/>
                <a:latin typeface="Calibri" pitchFamily="34" charset="0"/>
              </a:rPr>
              <a:t>degradación de la información conforme se propaga es inevitable en un sistema de comunicación y se debe a dos factores:</a:t>
            </a:r>
          </a:p>
          <a:p>
            <a:pPr algn="just"/>
            <a:endParaRPr lang="es-ES" sz="900" dirty="0" smtClean="0">
              <a:effectLst/>
              <a:latin typeface="Calibri" pitchFamily="34" charset="0"/>
            </a:endParaRPr>
          </a:p>
          <a:p>
            <a:pPr algn="just">
              <a:buBlip>
                <a:blip r:embed="rId2"/>
              </a:buBlip>
            </a:pPr>
            <a:r>
              <a:rPr lang="es-ES" sz="2400" dirty="0" smtClean="0">
                <a:effectLst/>
                <a:latin typeface="Calibri" pitchFamily="34" charset="0"/>
              </a:rPr>
              <a:t> Todos los medios de propagación producen una </a:t>
            </a:r>
            <a:r>
              <a:rPr lang="es-ES" sz="2400" u="sng" dirty="0" smtClean="0">
                <a:effectLst/>
                <a:latin typeface="Calibri" pitchFamily="34" charset="0"/>
              </a:rPr>
              <a:t>distorsión</a:t>
            </a:r>
            <a:r>
              <a:rPr lang="es-ES" sz="2400" dirty="0" smtClean="0">
                <a:effectLst/>
                <a:latin typeface="Calibri" pitchFamily="34" charset="0"/>
              </a:rPr>
              <a:t> de tipo </a:t>
            </a:r>
            <a:r>
              <a:rPr lang="es-ES" sz="2400" b="1" dirty="0" smtClean="0">
                <a:effectLst>
                  <a:outerShdw blurRad="38100" dist="38100" dir="2700000" algn="tl">
                    <a:srgbClr val="000000">
                      <a:alpha val="43137"/>
                    </a:srgbClr>
                  </a:outerShdw>
                </a:effectLst>
                <a:latin typeface="Calibri" pitchFamily="34" charset="0"/>
              </a:rPr>
              <a:t>lineal</a:t>
            </a:r>
            <a:r>
              <a:rPr lang="es-ES" sz="2400" dirty="0" smtClean="0">
                <a:effectLst/>
                <a:latin typeface="Calibri" pitchFamily="34" charset="0"/>
              </a:rPr>
              <a:t> (se enfatizan algunas frecuencias y otras se atenúan. </a:t>
            </a:r>
            <a:r>
              <a:rPr lang="es-ES" sz="2400" dirty="0" smtClean="0">
                <a:effectLst>
                  <a:outerShdw blurRad="38100" dist="38100" dir="2700000" algn="tl">
                    <a:srgbClr val="000000">
                      <a:alpha val="43137"/>
                    </a:srgbClr>
                  </a:outerShdw>
                </a:effectLst>
                <a:latin typeface="Calibri" pitchFamily="34" charset="0"/>
              </a:rPr>
              <a:t>Efecto filtro</a:t>
            </a:r>
            <a:r>
              <a:rPr lang="es-ES" sz="2400" dirty="0" smtClean="0">
                <a:effectLst/>
                <a:latin typeface="Calibri" pitchFamily="34" charset="0"/>
              </a:rPr>
              <a:t>) o </a:t>
            </a:r>
            <a:r>
              <a:rPr lang="es-ES" sz="2400" b="1" dirty="0" smtClean="0">
                <a:effectLst>
                  <a:outerShdw blurRad="38100" dist="38100" dir="2700000" algn="tl">
                    <a:srgbClr val="000000">
                      <a:alpha val="43137"/>
                    </a:srgbClr>
                  </a:outerShdw>
                </a:effectLst>
                <a:latin typeface="Calibri" pitchFamily="34" charset="0"/>
              </a:rPr>
              <a:t>no lineal </a:t>
            </a:r>
            <a:r>
              <a:rPr lang="es-ES" sz="2400" dirty="0" smtClean="0">
                <a:effectLst/>
                <a:latin typeface="Calibri" pitchFamily="34" charset="0"/>
              </a:rPr>
              <a:t>(Aparecen nuevas componentes de frecuencia).</a:t>
            </a:r>
          </a:p>
          <a:p>
            <a:pPr algn="just">
              <a:buBlip>
                <a:blip r:embed="rId2"/>
              </a:buBlip>
            </a:pPr>
            <a:endParaRPr lang="es-ES" sz="800" dirty="0" smtClean="0">
              <a:effectLst/>
              <a:latin typeface="Calibri" pitchFamily="34" charset="0"/>
            </a:endParaRPr>
          </a:p>
          <a:p>
            <a:pPr algn="just">
              <a:buBlip>
                <a:blip r:embed="rId2"/>
              </a:buBlip>
            </a:pPr>
            <a:r>
              <a:rPr lang="es-ES" sz="2400" dirty="0" smtClean="0">
                <a:latin typeface="Calibri" pitchFamily="34" charset="0"/>
              </a:rPr>
              <a:t> Es inevitable la presencia de fuentes externas e internas de interferencia electromagnético (</a:t>
            </a:r>
            <a:r>
              <a:rPr lang="es-ES" sz="2400" b="1" dirty="0" smtClean="0">
                <a:effectLst>
                  <a:outerShdw blurRad="38100" dist="38100" dir="2700000" algn="tl">
                    <a:srgbClr val="000000">
                      <a:alpha val="43137"/>
                    </a:srgbClr>
                  </a:outerShdw>
                </a:effectLst>
                <a:latin typeface="Calibri" pitchFamily="34" charset="0"/>
              </a:rPr>
              <a:t>ruido</a:t>
            </a:r>
            <a:r>
              <a:rPr lang="es-ES" sz="2400" dirty="0" smtClean="0">
                <a:latin typeface="Calibri" pitchFamily="34" charset="0"/>
              </a:rPr>
              <a:t>) que contaminan la información original</a:t>
            </a:r>
            <a:endParaRPr lang="es-ES" sz="2400" dirty="0" smtClean="0">
              <a:effectLst/>
              <a:latin typeface="Calibri" pitchFamily="34" charset="0"/>
            </a:endParaRPr>
          </a:p>
          <a:p>
            <a:pPr algn="just"/>
            <a:endParaRPr lang="es-ES" sz="1200" dirty="0" smtClean="0">
              <a:effectLst/>
              <a:latin typeface="Calibri" pitchFamily="34" charset="0"/>
            </a:endParaRPr>
          </a:p>
          <a:p>
            <a:pPr algn="just"/>
            <a:r>
              <a:rPr lang="es-ES" sz="2400" dirty="0" smtClean="0">
                <a:latin typeface="Calibri" pitchFamily="34" charset="0"/>
              </a:rPr>
              <a:t>La facilidad de regenerar una señal es vital para cancelar el efecto de esta degradación.</a:t>
            </a:r>
            <a:endParaRPr lang="es-ES" sz="2400"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effectLst>
                  <a:outerShdw blurRad="38100" dist="38100" dir="2700000" algn="tl">
                    <a:srgbClr val="000000">
                      <a:alpha val="43137"/>
                    </a:srgbClr>
                  </a:outerShdw>
                </a:effectLst>
                <a:latin typeface="Calibri" pitchFamily="34" charset="0"/>
              </a:rPr>
              <a:t>Sistemas de 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6" name="5 Subtítulo"/>
          <p:cNvSpPr>
            <a:spLocks noGrp="1"/>
          </p:cNvSpPr>
          <p:nvPr>
            <p:ph type="subTitle" idx="1"/>
          </p:nvPr>
        </p:nvSpPr>
        <p:spPr>
          <a:xfrm>
            <a:off x="467544" y="1196752"/>
            <a:ext cx="8064896" cy="5328592"/>
          </a:xfrm>
        </p:spPr>
        <p:txBody>
          <a:bodyPr>
            <a:normAutofit/>
          </a:bodyPr>
          <a:lstStyle/>
          <a:p>
            <a:pPr algn="just"/>
            <a:r>
              <a:rPr lang="es-MX" sz="2400" dirty="0" smtClean="0">
                <a:latin typeface="Calibri" pitchFamily="34" charset="0"/>
                <a:cs typeface="Calibri" pitchFamily="34" charset="0"/>
              </a:rPr>
              <a:t>La naturaleza de los mensajes a comunicar normalmente </a:t>
            </a:r>
            <a:r>
              <a:rPr lang="es-MX" sz="2400" u="sng" dirty="0" smtClean="0">
                <a:latin typeface="Calibri" pitchFamily="34" charset="0"/>
                <a:cs typeface="Calibri" pitchFamily="34" charset="0"/>
              </a:rPr>
              <a:t>no</a:t>
            </a:r>
            <a:r>
              <a:rPr lang="es-MX" sz="2400" dirty="0" smtClean="0">
                <a:latin typeface="Calibri" pitchFamily="34" charset="0"/>
                <a:cs typeface="Calibri" pitchFamily="34" charset="0"/>
              </a:rPr>
              <a:t> es digital sino analógica:</a:t>
            </a:r>
          </a:p>
          <a:p>
            <a:pPr algn="just"/>
            <a:endParaRPr lang="es-MX" sz="800" dirty="0" smtClean="0">
              <a:latin typeface="Calibri" pitchFamily="34" charset="0"/>
              <a:cs typeface="Calibri" pitchFamily="34" charset="0"/>
            </a:endParaRPr>
          </a:p>
          <a:p>
            <a:pPr algn="just"/>
            <a:r>
              <a:rPr lang="es-MX" sz="2400" dirty="0" smtClean="0">
                <a:latin typeface="Calibri" pitchFamily="34" charset="0"/>
                <a:cs typeface="Calibri" pitchFamily="34" charset="0"/>
              </a:rPr>
              <a:t>Voz, música, imagen, video, datos de mediciones, </a:t>
            </a:r>
            <a:r>
              <a:rPr lang="es-MX" sz="2400" dirty="0" err="1" smtClean="0">
                <a:latin typeface="Calibri" pitchFamily="34" charset="0"/>
                <a:cs typeface="Calibri" pitchFamily="34" charset="0"/>
              </a:rPr>
              <a:t>etc</a:t>
            </a:r>
            <a:r>
              <a:rPr lang="es-MX" sz="2400" dirty="0" smtClean="0">
                <a:latin typeface="Calibri" pitchFamily="34" charset="0"/>
                <a:cs typeface="Calibri" pitchFamily="34" charset="0"/>
              </a:rPr>
              <a:t>…</a:t>
            </a:r>
          </a:p>
          <a:p>
            <a:pPr algn="just"/>
            <a:r>
              <a:rPr lang="es-MX" sz="2400" dirty="0" smtClean="0">
                <a:latin typeface="Calibri" pitchFamily="34" charset="0"/>
                <a:cs typeface="Calibri" pitchFamily="34" charset="0"/>
              </a:rPr>
              <a:t> </a:t>
            </a:r>
            <a:endParaRPr lang="es-MX" sz="800" dirty="0" smtClean="0">
              <a:latin typeface="Calibri" pitchFamily="34" charset="0"/>
              <a:cs typeface="Calibri" pitchFamily="34" charset="0"/>
            </a:endParaRPr>
          </a:p>
          <a:p>
            <a:pPr algn="just"/>
            <a:r>
              <a:rPr lang="es-MX" sz="2400" dirty="0" smtClean="0">
                <a:latin typeface="Calibri" pitchFamily="34" charset="0"/>
                <a:cs typeface="Calibri" pitchFamily="34" charset="0"/>
              </a:rPr>
              <a:t>Esto hace que un </a:t>
            </a:r>
            <a:r>
              <a:rPr lang="es-MX" sz="2400" b="1" dirty="0" smtClean="0">
                <a:latin typeface="Calibri" pitchFamily="34" charset="0"/>
                <a:cs typeface="Calibri" pitchFamily="34" charset="0"/>
              </a:rPr>
              <a:t>sistema de comunicaciones digitales </a:t>
            </a:r>
            <a:r>
              <a:rPr lang="es-MX" sz="2400" dirty="0" smtClean="0">
                <a:latin typeface="Calibri" pitchFamily="34" charset="0"/>
                <a:cs typeface="Calibri" pitchFamily="34" charset="0"/>
              </a:rPr>
              <a:t>requiera una gran cantidad de subsistemas para poder funcionar:</a:t>
            </a:r>
            <a:endParaRPr lang="es-MX" sz="2400" dirty="0">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159 Conector recto de flecha"/>
          <p:cNvCxnSpPr>
            <a:stCxn id="30" idx="1"/>
          </p:cNvCxnSpPr>
          <p:nvPr/>
        </p:nvCxnSpPr>
        <p:spPr>
          <a:xfrm flipH="1">
            <a:off x="971600" y="5013176"/>
            <a:ext cx="4680520"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155" name="154 Conector recto de flecha"/>
          <p:cNvCxnSpPr>
            <a:stCxn id="33" idx="1"/>
          </p:cNvCxnSpPr>
          <p:nvPr/>
        </p:nvCxnSpPr>
        <p:spPr>
          <a:xfrm flipH="1">
            <a:off x="6516216" y="5013176"/>
            <a:ext cx="1944216"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157" name="156 Conector recto de flecha"/>
          <p:cNvCxnSpPr>
            <a:endCxn id="19" idx="1"/>
          </p:cNvCxnSpPr>
          <p:nvPr/>
        </p:nvCxnSpPr>
        <p:spPr>
          <a:xfrm>
            <a:off x="6516216" y="2348880"/>
            <a:ext cx="1944216"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153" name="152 Conector recto de flecha"/>
          <p:cNvCxnSpPr>
            <a:endCxn id="16" idx="1"/>
          </p:cNvCxnSpPr>
          <p:nvPr/>
        </p:nvCxnSpPr>
        <p:spPr>
          <a:xfrm>
            <a:off x="971600" y="2348880"/>
            <a:ext cx="4680520"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052736"/>
            <a:ext cx="8496944" cy="5256584"/>
          </a:xfrm>
        </p:spPr>
        <p:txBody>
          <a:bodyPr>
            <a:normAutofit/>
          </a:bodyPr>
          <a:lstStyle/>
          <a:p>
            <a:r>
              <a:rPr lang="es-ES" sz="2400" b="1" dirty="0" smtClean="0">
                <a:effectLst>
                  <a:outerShdw blurRad="38100" dist="38100" dir="2700000" algn="tl">
                    <a:srgbClr val="000000">
                      <a:alpha val="43137"/>
                    </a:srgbClr>
                  </a:outerShdw>
                </a:effectLst>
                <a:latin typeface="Calibri" pitchFamily="34" charset="0"/>
              </a:rPr>
              <a:t>Componentes de un sistema de Comunicaciones Digitales </a:t>
            </a:r>
            <a:r>
              <a:rPr lang="es-ES" sz="2400" dirty="0" smtClean="0">
                <a:effectLst>
                  <a:outerShdw blurRad="38100" dist="38100" dir="2700000" algn="tl">
                    <a:srgbClr val="000000">
                      <a:alpha val="43137"/>
                    </a:srgbClr>
                  </a:outerShdw>
                </a:effectLst>
                <a:latin typeface="Calibri" pitchFamily="34" charset="0"/>
              </a:rPr>
              <a:t>(</a:t>
            </a:r>
            <a:r>
              <a:rPr lang="es-ES" sz="2400" dirty="0" err="1" smtClean="0">
                <a:effectLst>
                  <a:outerShdw blurRad="38100" dist="38100" dir="2700000" algn="tl">
                    <a:srgbClr val="000000">
                      <a:alpha val="43137"/>
                    </a:srgbClr>
                  </a:outerShdw>
                </a:effectLst>
                <a:latin typeface="Calibri" pitchFamily="34" charset="0"/>
              </a:rPr>
              <a:t>Sklar</a:t>
            </a:r>
            <a:r>
              <a:rPr lang="es-ES" sz="2400" dirty="0" smtClean="0">
                <a:effectLst>
                  <a:outerShdw blurRad="38100" dist="38100" dir="2700000" algn="tl">
                    <a:srgbClr val="000000">
                      <a:alpha val="43137"/>
                    </a:srgbClr>
                  </a:outerShdw>
                </a:effectLst>
                <a:latin typeface="Calibri" pitchFamily="34" charset="0"/>
              </a:rPr>
              <a:t>)</a:t>
            </a:r>
            <a:endParaRPr lang="es-ES" sz="2400" dirty="0">
              <a:effectLst>
                <a:outerShdw blurRad="38100" dist="38100" dir="2700000" algn="tl">
                  <a:srgbClr val="000000">
                    <a:alpha val="43137"/>
                  </a:srgbClr>
                </a:outerShdw>
              </a:effectLst>
              <a:latin typeface="Calibri" pitchFamily="34" charset="0"/>
            </a:endParaRPr>
          </a:p>
        </p:txBody>
      </p:sp>
      <p:grpSp>
        <p:nvGrpSpPr>
          <p:cNvPr id="77" name="76 Grupo"/>
          <p:cNvGrpSpPr/>
          <p:nvPr/>
        </p:nvGrpSpPr>
        <p:grpSpPr>
          <a:xfrm>
            <a:off x="1115616" y="1700808"/>
            <a:ext cx="4392488" cy="1512168"/>
            <a:chOff x="1115616" y="1700808"/>
            <a:chExt cx="4392488" cy="1512168"/>
          </a:xfrm>
        </p:grpSpPr>
        <p:sp>
          <p:nvSpPr>
            <p:cNvPr id="11" name="10 Rectángulo redondeado"/>
            <p:cNvSpPr/>
            <p:nvPr/>
          </p:nvSpPr>
          <p:spPr>
            <a:xfrm>
              <a:off x="2267744" y="2060848"/>
              <a:ext cx="50405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Encriptado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12" name="11 Rectángulo redondeado"/>
            <p:cNvSpPr/>
            <p:nvPr/>
          </p:nvSpPr>
          <p:spPr>
            <a:xfrm>
              <a:off x="2987824" y="2060848"/>
              <a:ext cx="86409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Codificación de canal</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13" name="12 Rectángulo redondeado"/>
            <p:cNvSpPr/>
            <p:nvPr/>
          </p:nvSpPr>
          <p:spPr>
            <a:xfrm>
              <a:off x="4067944" y="2060848"/>
              <a:ext cx="792088"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entrelazado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14" name="13 Rectángulo redondeado"/>
            <p:cNvSpPr/>
            <p:nvPr/>
          </p:nvSpPr>
          <p:spPr>
            <a:xfrm>
              <a:off x="5076056" y="2060848"/>
              <a:ext cx="360040"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mux</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40" name="39 Conector recto de flecha"/>
            <p:cNvCxnSpPr>
              <a:stCxn id="10" idx="3"/>
            </p:cNvCxnSpPr>
            <p:nvPr/>
          </p:nvCxnSpPr>
          <p:spPr>
            <a:xfrm>
              <a:off x="2051720"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41" name="40 Conector recto de flecha"/>
            <p:cNvCxnSpPr>
              <a:stCxn id="11" idx="3"/>
            </p:cNvCxnSpPr>
            <p:nvPr/>
          </p:nvCxnSpPr>
          <p:spPr>
            <a:xfrm>
              <a:off x="2771800"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10" name="9 Rectángulo redondeado"/>
            <p:cNvSpPr/>
            <p:nvPr/>
          </p:nvSpPr>
          <p:spPr>
            <a:xfrm>
              <a:off x="1187624" y="2060848"/>
              <a:ext cx="86409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Codificación de fuente</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47" name="46 Conector recto de flecha"/>
            <p:cNvCxnSpPr/>
            <p:nvPr/>
          </p:nvCxnSpPr>
          <p:spPr>
            <a:xfrm>
              <a:off x="3851920"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48" name="47 Conector recto de flecha"/>
            <p:cNvCxnSpPr/>
            <p:nvPr/>
          </p:nvCxnSpPr>
          <p:spPr>
            <a:xfrm>
              <a:off x="4860032"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8" name="67 Conector recto de flecha"/>
            <p:cNvCxnSpPr/>
            <p:nvPr/>
          </p:nvCxnSpPr>
          <p:spPr>
            <a:xfrm>
              <a:off x="4932040" y="2132856"/>
              <a:ext cx="144016"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9" name="68 Conector recto de flecha"/>
            <p:cNvCxnSpPr/>
            <p:nvPr/>
          </p:nvCxnSpPr>
          <p:spPr>
            <a:xfrm>
              <a:off x="4932040" y="2564904"/>
              <a:ext cx="144016"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72" name="71 Conector recto de flecha"/>
            <p:cNvCxnSpPr/>
            <p:nvPr/>
          </p:nvCxnSpPr>
          <p:spPr>
            <a:xfrm>
              <a:off x="4932040" y="1844824"/>
              <a:ext cx="0" cy="288032"/>
            </a:xfrm>
            <a:prstGeom prst="straightConnector1">
              <a:avLst/>
            </a:prstGeom>
            <a:ln>
              <a:tailEnd type="none" w="lg" len="lg"/>
            </a:ln>
          </p:spPr>
          <p:style>
            <a:lnRef idx="2">
              <a:schemeClr val="accent4"/>
            </a:lnRef>
            <a:fillRef idx="0">
              <a:schemeClr val="accent4"/>
            </a:fillRef>
            <a:effectRef idx="1">
              <a:schemeClr val="accent4"/>
            </a:effectRef>
            <a:fontRef idx="minor">
              <a:schemeClr val="tx1"/>
            </a:fontRef>
          </p:style>
        </p:cxnSp>
        <p:cxnSp>
          <p:nvCxnSpPr>
            <p:cNvPr id="76" name="75 Conector recto de flecha"/>
            <p:cNvCxnSpPr/>
            <p:nvPr/>
          </p:nvCxnSpPr>
          <p:spPr>
            <a:xfrm flipH="1">
              <a:off x="4644008" y="1844824"/>
              <a:ext cx="288032" cy="0"/>
            </a:xfrm>
            <a:prstGeom prst="straightConnector1">
              <a:avLst/>
            </a:prstGeom>
            <a:ln>
              <a:tailEnd type="none" w="lg" len="lg"/>
            </a:ln>
          </p:spPr>
          <p:style>
            <a:lnRef idx="2">
              <a:schemeClr val="accent4"/>
            </a:lnRef>
            <a:fillRef idx="0">
              <a:schemeClr val="accent4"/>
            </a:fillRef>
            <a:effectRef idx="1">
              <a:schemeClr val="accent4"/>
            </a:effectRef>
            <a:fontRef idx="minor">
              <a:schemeClr val="tx1"/>
            </a:fontRef>
          </p:style>
        </p:cxnSp>
        <p:sp>
          <p:nvSpPr>
            <p:cNvPr id="80" name="79 Rectángulo redondeado"/>
            <p:cNvSpPr/>
            <p:nvPr/>
          </p:nvSpPr>
          <p:spPr>
            <a:xfrm>
              <a:off x="3491880" y="1700808"/>
              <a:ext cx="1152128"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rgbClr val="00B050"/>
                  </a:solidFill>
                  <a:effectLst>
                    <a:outerShdw blurRad="38100" dist="38100" dir="2700000" algn="tl">
                      <a:srgbClr val="000000">
                        <a:alpha val="43137"/>
                      </a:srgbClr>
                    </a:outerShdw>
                  </a:effectLst>
                  <a:latin typeface="Calibri" pitchFamily="34" charset="0"/>
                </a:rPr>
                <a:t>De otras fuentes</a:t>
              </a:r>
              <a:endParaRPr lang="es-ES" sz="1200" b="1" dirty="0">
                <a:solidFill>
                  <a:srgbClr val="00B050"/>
                </a:solidFill>
                <a:effectLst>
                  <a:outerShdw blurRad="38100" dist="38100" dir="2700000" algn="tl">
                    <a:srgbClr val="000000">
                      <a:alpha val="43137"/>
                    </a:srgbClr>
                  </a:outerShdw>
                </a:effectLst>
                <a:latin typeface="Calibri" pitchFamily="34" charset="0"/>
              </a:endParaRPr>
            </a:p>
          </p:txBody>
        </p:sp>
        <p:sp>
          <p:nvSpPr>
            <p:cNvPr id="91" name="90 Cerrar llave"/>
            <p:cNvSpPr/>
            <p:nvPr/>
          </p:nvSpPr>
          <p:spPr>
            <a:xfrm rot="5400000">
              <a:off x="3167844" y="656692"/>
              <a:ext cx="288032" cy="4392488"/>
            </a:xfrm>
            <a:prstGeom prst="rightBrace">
              <a:avLst>
                <a:gd name="adj1" fmla="val 47913"/>
                <a:gd name="adj2" fmla="val 4981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2" name="91 Rectángulo redondeado"/>
            <p:cNvSpPr/>
            <p:nvPr/>
          </p:nvSpPr>
          <p:spPr>
            <a:xfrm>
              <a:off x="2627784" y="2996952"/>
              <a:ext cx="1440160"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accent6">
                      <a:lumMod val="75000"/>
                    </a:schemeClr>
                  </a:solidFill>
                  <a:effectLst>
                    <a:outerShdw blurRad="38100" dist="38100" dir="2700000" algn="tl">
                      <a:srgbClr val="000000">
                        <a:alpha val="43137"/>
                      </a:srgbClr>
                    </a:outerShdw>
                  </a:effectLst>
                  <a:latin typeface="Calibri" pitchFamily="34" charset="0"/>
                </a:rPr>
                <a:t>Secuencia de bits (banda base)</a:t>
              </a:r>
              <a:endParaRPr lang="es-ES" sz="1200" b="1" dirty="0">
                <a:solidFill>
                  <a:schemeClr val="accent6">
                    <a:lumMod val="75000"/>
                  </a:schemeClr>
                </a:solidFill>
                <a:effectLst>
                  <a:outerShdw blurRad="38100" dist="38100" dir="2700000" algn="tl">
                    <a:srgbClr val="000000">
                      <a:alpha val="43137"/>
                    </a:srgbClr>
                  </a:outerShdw>
                </a:effectLst>
                <a:latin typeface="Calibri" pitchFamily="34" charset="0"/>
              </a:endParaRPr>
            </a:p>
          </p:txBody>
        </p:sp>
      </p:grpSp>
      <p:grpSp>
        <p:nvGrpSpPr>
          <p:cNvPr id="79" name="78 Grupo"/>
          <p:cNvGrpSpPr/>
          <p:nvPr/>
        </p:nvGrpSpPr>
        <p:grpSpPr>
          <a:xfrm>
            <a:off x="6588224" y="2060848"/>
            <a:ext cx="1808584" cy="1152128"/>
            <a:chOff x="6588224" y="2060848"/>
            <a:chExt cx="1808584" cy="1152128"/>
          </a:xfrm>
        </p:grpSpPr>
        <p:sp>
          <p:nvSpPr>
            <p:cNvPr id="17" name="16 Rectángulo redondeado"/>
            <p:cNvSpPr/>
            <p:nvPr/>
          </p:nvSpPr>
          <p:spPr>
            <a:xfrm>
              <a:off x="6732240" y="2060848"/>
              <a:ext cx="720080"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Frecuencia esparcida</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18" name="17 Rectángulo redondeado"/>
            <p:cNvSpPr/>
            <p:nvPr/>
          </p:nvSpPr>
          <p:spPr>
            <a:xfrm>
              <a:off x="7668344" y="2060848"/>
              <a:ext cx="576064"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Acceso múltiple</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51" name="50 Conector recto de flecha"/>
            <p:cNvCxnSpPr/>
            <p:nvPr/>
          </p:nvCxnSpPr>
          <p:spPr>
            <a:xfrm>
              <a:off x="7452320"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94" name="93 Cerrar llave"/>
            <p:cNvSpPr/>
            <p:nvPr/>
          </p:nvSpPr>
          <p:spPr>
            <a:xfrm rot="5400000">
              <a:off x="7348500" y="1948644"/>
              <a:ext cx="288032" cy="1808584"/>
            </a:xfrm>
            <a:prstGeom prst="rightBrace">
              <a:avLst>
                <a:gd name="adj1" fmla="val 47913"/>
                <a:gd name="adj2" fmla="val 4981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5" name="94 Rectángulo redondeado"/>
            <p:cNvSpPr/>
            <p:nvPr/>
          </p:nvSpPr>
          <p:spPr>
            <a:xfrm>
              <a:off x="6732240" y="2996952"/>
              <a:ext cx="1584176"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Forma de onda digital (</a:t>
              </a:r>
              <a:r>
                <a:rPr lang="es-ES" sz="1200" b="1" dirty="0" err="1"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pasabanda</a:t>
              </a:r>
              <a:r>
                <a:rPr lang="es-ES" sz="12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a:t>
              </a:r>
              <a:endParaRPr lang="es-ES" sz="1200" b="1" dirty="0">
                <a:solidFill>
                  <a:schemeClr val="accent6">
                    <a:lumMod val="60000"/>
                    <a:lumOff val="40000"/>
                  </a:schemeClr>
                </a:solidFill>
                <a:effectLst>
                  <a:outerShdw blurRad="38100" dist="38100" dir="2700000" algn="tl">
                    <a:srgbClr val="000000">
                      <a:alpha val="43137"/>
                    </a:srgbClr>
                  </a:outerShdw>
                </a:effectLst>
                <a:latin typeface="Calibri" pitchFamily="34" charset="0"/>
              </a:endParaRPr>
            </a:p>
          </p:txBody>
        </p:sp>
      </p:grpSp>
      <p:grpSp>
        <p:nvGrpSpPr>
          <p:cNvPr id="78" name="77 Grupo"/>
          <p:cNvGrpSpPr/>
          <p:nvPr/>
        </p:nvGrpSpPr>
        <p:grpSpPr>
          <a:xfrm>
            <a:off x="1187624" y="4077072"/>
            <a:ext cx="4392488" cy="1512168"/>
            <a:chOff x="1187624" y="4077072"/>
            <a:chExt cx="4392488" cy="1512168"/>
          </a:xfrm>
        </p:grpSpPr>
        <p:sp>
          <p:nvSpPr>
            <p:cNvPr id="15" name="14 Rectángulo redondeado"/>
            <p:cNvSpPr/>
            <p:nvPr/>
          </p:nvSpPr>
          <p:spPr>
            <a:xfrm>
              <a:off x="5076056" y="4725144"/>
              <a:ext cx="360040"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demux</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5" name="24 Rectángulo redondeado"/>
            <p:cNvSpPr/>
            <p:nvPr/>
          </p:nvSpPr>
          <p:spPr>
            <a:xfrm>
              <a:off x="1187624" y="4725144"/>
              <a:ext cx="86409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decodificación de fuente</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6" name="25 Rectángulo redondeado"/>
            <p:cNvSpPr/>
            <p:nvPr/>
          </p:nvSpPr>
          <p:spPr>
            <a:xfrm>
              <a:off x="2267744" y="4725144"/>
              <a:ext cx="50405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desencriptado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7" name="26 Rectángulo redondeado"/>
            <p:cNvSpPr/>
            <p:nvPr/>
          </p:nvSpPr>
          <p:spPr>
            <a:xfrm>
              <a:off x="2987824" y="4725144"/>
              <a:ext cx="864096"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decodificación de canal</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8" name="27 Rectángulo redondeado"/>
            <p:cNvSpPr/>
            <p:nvPr/>
          </p:nvSpPr>
          <p:spPr>
            <a:xfrm>
              <a:off x="4067944" y="4725144"/>
              <a:ext cx="792088"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Desentre</a:t>
              </a: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-lazado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59" name="58 Conector recto de flecha"/>
            <p:cNvCxnSpPr/>
            <p:nvPr/>
          </p:nvCxnSpPr>
          <p:spPr>
            <a:xfrm flipH="1">
              <a:off x="4860032"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0" name="59 Conector recto de flecha"/>
            <p:cNvCxnSpPr/>
            <p:nvPr/>
          </p:nvCxnSpPr>
          <p:spPr>
            <a:xfrm flipH="1">
              <a:off x="3851920"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1" name="60 Conector recto de flecha"/>
            <p:cNvCxnSpPr/>
            <p:nvPr/>
          </p:nvCxnSpPr>
          <p:spPr>
            <a:xfrm flipH="1">
              <a:off x="2051720"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2" name="61 Conector recto de flecha"/>
            <p:cNvCxnSpPr/>
            <p:nvPr/>
          </p:nvCxnSpPr>
          <p:spPr>
            <a:xfrm flipH="1">
              <a:off x="2771800"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83" name="82 Conector recto de flecha"/>
            <p:cNvCxnSpPr/>
            <p:nvPr/>
          </p:nvCxnSpPr>
          <p:spPr>
            <a:xfrm flipH="1">
              <a:off x="4932040" y="4797152"/>
              <a:ext cx="144016"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84" name="83 Conector recto de flecha"/>
            <p:cNvCxnSpPr/>
            <p:nvPr/>
          </p:nvCxnSpPr>
          <p:spPr>
            <a:xfrm flipH="1">
              <a:off x="4932040" y="5229200"/>
              <a:ext cx="144016" cy="0"/>
            </a:xfrm>
            <a:prstGeom prst="straightConnector1">
              <a:avLst/>
            </a:prstGeom>
            <a:ln>
              <a:tailEnd type="none" w="lg" len="lg"/>
            </a:ln>
          </p:spPr>
          <p:style>
            <a:lnRef idx="2">
              <a:schemeClr val="accent4"/>
            </a:lnRef>
            <a:fillRef idx="0">
              <a:schemeClr val="accent4"/>
            </a:fillRef>
            <a:effectRef idx="1">
              <a:schemeClr val="accent4"/>
            </a:effectRef>
            <a:fontRef idx="minor">
              <a:schemeClr val="tx1"/>
            </a:fontRef>
          </p:style>
        </p:cxnSp>
        <p:cxnSp>
          <p:nvCxnSpPr>
            <p:cNvPr id="87" name="86 Conector recto de flecha"/>
            <p:cNvCxnSpPr/>
            <p:nvPr/>
          </p:nvCxnSpPr>
          <p:spPr>
            <a:xfrm>
              <a:off x="4932040" y="5229200"/>
              <a:ext cx="0" cy="288032"/>
            </a:xfrm>
            <a:prstGeom prst="straightConnector1">
              <a:avLst/>
            </a:prstGeom>
            <a:ln>
              <a:tailEnd type="none" w="lg" len="lg"/>
            </a:ln>
          </p:spPr>
          <p:style>
            <a:lnRef idx="2">
              <a:schemeClr val="accent4"/>
            </a:lnRef>
            <a:fillRef idx="0">
              <a:schemeClr val="accent4"/>
            </a:fillRef>
            <a:effectRef idx="1">
              <a:schemeClr val="accent4"/>
            </a:effectRef>
            <a:fontRef idx="minor">
              <a:schemeClr val="tx1"/>
            </a:fontRef>
          </p:style>
        </p:cxnSp>
        <p:cxnSp>
          <p:nvCxnSpPr>
            <p:cNvPr id="88" name="87 Conector recto de flecha"/>
            <p:cNvCxnSpPr/>
            <p:nvPr/>
          </p:nvCxnSpPr>
          <p:spPr>
            <a:xfrm flipH="1">
              <a:off x="4499992" y="5517232"/>
              <a:ext cx="432048"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90" name="89 Rectángulo redondeado"/>
            <p:cNvSpPr/>
            <p:nvPr/>
          </p:nvSpPr>
          <p:spPr>
            <a:xfrm>
              <a:off x="3419872" y="5373216"/>
              <a:ext cx="1080120"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rgbClr val="00B050"/>
                  </a:solidFill>
                  <a:effectLst>
                    <a:outerShdw blurRad="38100" dist="38100" dir="2700000" algn="tl">
                      <a:srgbClr val="000000">
                        <a:alpha val="43137"/>
                      </a:srgbClr>
                    </a:outerShdw>
                  </a:effectLst>
                  <a:latin typeface="Calibri" pitchFamily="34" charset="0"/>
                </a:rPr>
                <a:t>A otros destinos</a:t>
              </a:r>
              <a:endParaRPr lang="es-ES" sz="1200" b="1" dirty="0">
                <a:solidFill>
                  <a:srgbClr val="00B050"/>
                </a:solidFill>
                <a:effectLst>
                  <a:outerShdw blurRad="38100" dist="38100" dir="2700000" algn="tl">
                    <a:srgbClr val="000000">
                      <a:alpha val="43137"/>
                    </a:srgbClr>
                  </a:outerShdw>
                </a:effectLst>
                <a:latin typeface="Calibri" pitchFamily="34" charset="0"/>
              </a:endParaRPr>
            </a:p>
          </p:txBody>
        </p:sp>
        <p:sp>
          <p:nvSpPr>
            <p:cNvPr id="93" name="92 Cerrar llave"/>
            <p:cNvSpPr/>
            <p:nvPr/>
          </p:nvSpPr>
          <p:spPr>
            <a:xfrm rot="16200000" flipV="1">
              <a:off x="3239852" y="2240868"/>
              <a:ext cx="288032" cy="4392488"/>
            </a:xfrm>
            <a:prstGeom prst="rightBrace">
              <a:avLst>
                <a:gd name="adj1" fmla="val 47913"/>
                <a:gd name="adj2" fmla="val 4981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7" name="96 Rectángulo redondeado"/>
            <p:cNvSpPr/>
            <p:nvPr/>
          </p:nvSpPr>
          <p:spPr>
            <a:xfrm>
              <a:off x="2699792" y="4077072"/>
              <a:ext cx="1440160"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accent6">
                      <a:lumMod val="75000"/>
                    </a:schemeClr>
                  </a:solidFill>
                  <a:effectLst>
                    <a:outerShdw blurRad="38100" dist="38100" dir="2700000" algn="tl">
                      <a:srgbClr val="000000">
                        <a:alpha val="43137"/>
                      </a:srgbClr>
                    </a:outerShdw>
                  </a:effectLst>
                  <a:latin typeface="Calibri" pitchFamily="34" charset="0"/>
                </a:rPr>
                <a:t>Secuencia de bits (banda base)</a:t>
              </a:r>
              <a:endParaRPr lang="es-ES" sz="1200" b="1" dirty="0">
                <a:solidFill>
                  <a:schemeClr val="accent6">
                    <a:lumMod val="75000"/>
                  </a:schemeClr>
                </a:solidFill>
                <a:effectLst>
                  <a:outerShdw blurRad="38100" dist="38100" dir="2700000" algn="tl">
                    <a:srgbClr val="000000">
                      <a:alpha val="43137"/>
                    </a:srgbClr>
                  </a:outerShdw>
                </a:effectLst>
                <a:latin typeface="Calibri" pitchFamily="34" charset="0"/>
              </a:endParaRPr>
            </a:p>
          </p:txBody>
        </p:sp>
      </p:grpSp>
      <p:grpSp>
        <p:nvGrpSpPr>
          <p:cNvPr id="81" name="80 Grupo"/>
          <p:cNvGrpSpPr/>
          <p:nvPr/>
        </p:nvGrpSpPr>
        <p:grpSpPr>
          <a:xfrm>
            <a:off x="6588224" y="4149080"/>
            <a:ext cx="1808584" cy="1152128"/>
            <a:chOff x="6588224" y="4149080"/>
            <a:chExt cx="1808584" cy="1152128"/>
          </a:xfrm>
        </p:grpSpPr>
        <p:sp>
          <p:nvSpPr>
            <p:cNvPr id="31" name="30 Rectángulo redondeado"/>
            <p:cNvSpPr/>
            <p:nvPr/>
          </p:nvSpPr>
          <p:spPr>
            <a:xfrm>
              <a:off x="6732240" y="4725144"/>
              <a:ext cx="720080"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Frecuencia </a:t>
              </a: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desesparcida</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32" name="31 Rectángulo redondeado"/>
            <p:cNvSpPr/>
            <p:nvPr/>
          </p:nvSpPr>
          <p:spPr>
            <a:xfrm>
              <a:off x="7668344" y="4725144"/>
              <a:ext cx="576064" cy="57606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Acceso múltiple</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56" name="55 Conector recto de flecha"/>
            <p:cNvCxnSpPr/>
            <p:nvPr/>
          </p:nvCxnSpPr>
          <p:spPr>
            <a:xfrm flipH="1">
              <a:off x="7452320"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96" name="95 Cerrar llave"/>
            <p:cNvSpPr/>
            <p:nvPr/>
          </p:nvSpPr>
          <p:spPr>
            <a:xfrm rot="16200000" flipV="1">
              <a:off x="7348500" y="3604828"/>
              <a:ext cx="288032" cy="1808584"/>
            </a:xfrm>
            <a:prstGeom prst="rightBrace">
              <a:avLst>
                <a:gd name="adj1" fmla="val 47913"/>
                <a:gd name="adj2" fmla="val 49811"/>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8" name="97 Rectángulo redondeado"/>
            <p:cNvSpPr/>
            <p:nvPr/>
          </p:nvSpPr>
          <p:spPr>
            <a:xfrm>
              <a:off x="6732240" y="4149080"/>
              <a:ext cx="1584176"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Forma de onda digital (</a:t>
              </a:r>
              <a:r>
                <a:rPr lang="es-ES" sz="1200" b="1" dirty="0" err="1"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pasabanda</a:t>
              </a:r>
              <a:r>
                <a:rPr lang="es-ES" sz="1200" b="1"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rPr>
                <a:t>)</a:t>
              </a:r>
              <a:endParaRPr lang="es-ES" sz="1200" b="1" dirty="0">
                <a:solidFill>
                  <a:schemeClr val="accent6">
                    <a:lumMod val="60000"/>
                    <a:lumOff val="40000"/>
                  </a:schemeClr>
                </a:solidFill>
                <a:effectLst>
                  <a:outerShdw blurRad="38100" dist="38100" dir="2700000" algn="tl">
                    <a:srgbClr val="000000">
                      <a:alpha val="43137"/>
                    </a:srgbClr>
                  </a:outerShdw>
                </a:effectLst>
                <a:latin typeface="Calibri" pitchFamily="34" charset="0"/>
              </a:endParaRPr>
            </a:p>
          </p:txBody>
        </p:sp>
      </p:grpSp>
      <p:grpSp>
        <p:nvGrpSpPr>
          <p:cNvPr id="119" name="118 Grupo"/>
          <p:cNvGrpSpPr/>
          <p:nvPr/>
        </p:nvGrpSpPr>
        <p:grpSpPr>
          <a:xfrm>
            <a:off x="1403648" y="5661248"/>
            <a:ext cx="1368152" cy="504056"/>
            <a:chOff x="1403648" y="5661248"/>
            <a:chExt cx="1368152" cy="504056"/>
          </a:xfrm>
        </p:grpSpPr>
        <p:sp>
          <p:nvSpPr>
            <p:cNvPr id="23" name="22 Rectángulo redondeado"/>
            <p:cNvSpPr/>
            <p:nvPr/>
          </p:nvSpPr>
          <p:spPr>
            <a:xfrm>
              <a:off x="1475656" y="5877272"/>
              <a:ext cx="576064" cy="216024"/>
            </a:xfrm>
            <a:prstGeom prst="roundRect">
              <a:avLst>
                <a:gd name="adj" fmla="val 9933"/>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opcional</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4" name="23 Rectángulo redondeado"/>
            <p:cNvSpPr/>
            <p:nvPr/>
          </p:nvSpPr>
          <p:spPr>
            <a:xfrm>
              <a:off x="2123728" y="5877272"/>
              <a:ext cx="576064" cy="21602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esencial</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100" name="99 Rectángulo redondeado"/>
            <p:cNvSpPr/>
            <p:nvPr/>
          </p:nvSpPr>
          <p:spPr>
            <a:xfrm>
              <a:off x="1403648" y="5661248"/>
              <a:ext cx="1368152" cy="504056"/>
            </a:xfrm>
            <a:prstGeom prst="roundRect">
              <a:avLst>
                <a:gd name="adj" fmla="val 9933"/>
              </a:avLst>
            </a:prstGeom>
            <a:noFill/>
            <a:ln w="19050" cap="sq">
              <a:solidFill>
                <a:srgbClr val="FFFF00"/>
              </a:solidFill>
              <a:prstDash val="dash"/>
              <a:miter lim="800000"/>
            </a:ln>
          </p:spPr>
          <p:style>
            <a:lnRef idx="0">
              <a:schemeClr val="accent6"/>
            </a:lnRef>
            <a:fillRef idx="3">
              <a:schemeClr val="accent6"/>
            </a:fillRef>
            <a:effectRef idx="3">
              <a:schemeClr val="accent6"/>
            </a:effectRef>
            <a:fontRef idx="minor">
              <a:schemeClr val="lt1"/>
            </a:fontRef>
          </p:style>
          <p:txBody>
            <a:bodyPr lIns="0" tIns="0" rIns="0" bIns="0" rtlCol="0" anchor="t" anchorCtr="0"/>
            <a:lstStyle/>
            <a:p>
              <a:pPr algn="ctr"/>
              <a:r>
                <a:rPr lang="es-ES" sz="1200" b="1" dirty="0" smtClean="0">
                  <a:solidFill>
                    <a:schemeClr val="tx1"/>
                  </a:solidFill>
                  <a:effectLst>
                    <a:outerShdw blurRad="38100" dist="38100" dir="2700000" algn="tl">
                      <a:srgbClr val="000000">
                        <a:alpha val="43137"/>
                      </a:srgbClr>
                    </a:outerShdw>
                  </a:effectLst>
                  <a:latin typeface="Calibri" pitchFamily="34" charset="0"/>
                </a:rPr>
                <a:t>Notación:</a:t>
              </a:r>
              <a:endParaRPr lang="es-ES" sz="1200" b="1" dirty="0">
                <a:solidFill>
                  <a:schemeClr val="tx1"/>
                </a:solidFill>
                <a:effectLst>
                  <a:outerShdw blurRad="38100" dist="38100" dir="2700000" algn="tl">
                    <a:srgbClr val="000000">
                      <a:alpha val="43137"/>
                    </a:srgbClr>
                  </a:outerShdw>
                </a:effectLst>
                <a:latin typeface="Calibri" pitchFamily="34" charset="0"/>
              </a:endParaRPr>
            </a:p>
          </p:txBody>
        </p:sp>
      </p:grpSp>
      <p:cxnSp>
        <p:nvCxnSpPr>
          <p:cNvPr id="49" name="48 Conector recto de flecha"/>
          <p:cNvCxnSpPr/>
          <p:nvPr/>
        </p:nvCxnSpPr>
        <p:spPr>
          <a:xfrm>
            <a:off x="5436096"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grpSp>
        <p:nvGrpSpPr>
          <p:cNvPr id="176" name="175 Grupo"/>
          <p:cNvGrpSpPr/>
          <p:nvPr/>
        </p:nvGrpSpPr>
        <p:grpSpPr>
          <a:xfrm>
            <a:off x="8244408" y="2060848"/>
            <a:ext cx="864096" cy="3240360"/>
            <a:chOff x="8244408" y="2060848"/>
            <a:chExt cx="864096" cy="3240360"/>
          </a:xfrm>
        </p:grpSpPr>
        <p:sp>
          <p:nvSpPr>
            <p:cNvPr id="103" name="102 Rectángulo"/>
            <p:cNvSpPr/>
            <p:nvPr/>
          </p:nvSpPr>
          <p:spPr>
            <a:xfrm>
              <a:off x="8676456" y="4221088"/>
              <a:ext cx="432048" cy="246221"/>
            </a:xfrm>
            <a:prstGeom prst="rect">
              <a:avLst/>
            </a:prstGeom>
          </p:spPr>
          <p:txBody>
            <a:bodyPr wrap="square" lIns="0" rIns="0">
              <a:spAutoFit/>
            </a:bodyPr>
            <a:lstStyle/>
            <a:p>
              <a:r>
                <a:rPr lang="es-ES" sz="1000" b="1" dirty="0" smtClean="0">
                  <a:solidFill>
                    <a:schemeClr val="accent2">
                      <a:lumMod val="75000"/>
                    </a:schemeClr>
                  </a:solidFill>
                  <a:effectLst>
                    <a:outerShdw blurRad="38100" dist="38100" dir="2700000" algn="tl">
                      <a:srgbClr val="000000">
                        <a:alpha val="43137"/>
                      </a:srgbClr>
                    </a:outerShdw>
                  </a:effectLst>
                  <a:latin typeface="Calibri" pitchFamily="34" charset="0"/>
                </a:rPr>
                <a:t>Antena</a:t>
              </a:r>
              <a:endParaRPr lang="es-ES" sz="1000" dirty="0">
                <a:solidFill>
                  <a:schemeClr val="accent2">
                    <a:lumMod val="75000"/>
                  </a:schemeClr>
                </a:solidFill>
              </a:endParaRPr>
            </a:p>
          </p:txBody>
        </p:sp>
        <p:sp>
          <p:nvSpPr>
            <p:cNvPr id="104" name="103 Rectángulo"/>
            <p:cNvSpPr/>
            <p:nvPr/>
          </p:nvSpPr>
          <p:spPr>
            <a:xfrm>
              <a:off x="8676456" y="2852936"/>
              <a:ext cx="432048" cy="246221"/>
            </a:xfrm>
            <a:prstGeom prst="rect">
              <a:avLst/>
            </a:prstGeom>
          </p:spPr>
          <p:txBody>
            <a:bodyPr wrap="square" lIns="0" rIns="0">
              <a:spAutoFit/>
            </a:bodyPr>
            <a:lstStyle/>
            <a:p>
              <a:r>
                <a:rPr lang="es-ES" sz="1000" b="1" dirty="0" smtClean="0">
                  <a:solidFill>
                    <a:schemeClr val="accent2">
                      <a:lumMod val="75000"/>
                    </a:schemeClr>
                  </a:solidFill>
                  <a:effectLst>
                    <a:outerShdw blurRad="38100" dist="38100" dir="2700000" algn="tl">
                      <a:srgbClr val="000000">
                        <a:alpha val="43137"/>
                      </a:srgbClr>
                    </a:outerShdw>
                  </a:effectLst>
                  <a:latin typeface="Calibri" pitchFamily="34" charset="0"/>
                </a:rPr>
                <a:t>Antena</a:t>
              </a:r>
              <a:endParaRPr lang="es-ES" sz="1000" dirty="0">
                <a:solidFill>
                  <a:schemeClr val="accent2">
                    <a:lumMod val="75000"/>
                  </a:schemeClr>
                </a:solidFill>
              </a:endParaRPr>
            </a:p>
          </p:txBody>
        </p:sp>
        <p:sp>
          <p:nvSpPr>
            <p:cNvPr id="19" name="18 Rectángulo redondeado"/>
            <p:cNvSpPr/>
            <p:nvPr/>
          </p:nvSpPr>
          <p:spPr>
            <a:xfrm>
              <a:off x="8460432" y="2060848"/>
              <a:ext cx="288032"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TX</a:t>
              </a:r>
            </a:p>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RF</a:t>
              </a:r>
            </a:p>
            <a:p>
              <a:pPr algn="ct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22" name="21 Triángulo isósceles"/>
            <p:cNvSpPr/>
            <p:nvPr/>
          </p:nvSpPr>
          <p:spPr>
            <a:xfrm>
              <a:off x="8460432" y="2852936"/>
              <a:ext cx="288032" cy="28803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33" name="32 Rectángulo redondeado"/>
            <p:cNvSpPr/>
            <p:nvPr/>
          </p:nvSpPr>
          <p:spPr>
            <a:xfrm>
              <a:off x="8460432" y="4725144"/>
              <a:ext cx="288032"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RX</a:t>
              </a:r>
            </a:p>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RF</a:t>
              </a:r>
            </a:p>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IF</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35" name="34 Triángulo isósceles"/>
            <p:cNvSpPr/>
            <p:nvPr/>
          </p:nvSpPr>
          <p:spPr>
            <a:xfrm flipV="1">
              <a:off x="8460432" y="4221088"/>
              <a:ext cx="288032" cy="28803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36" name="35 CuadroTexto"/>
            <p:cNvSpPr txBox="1"/>
            <p:nvPr/>
          </p:nvSpPr>
          <p:spPr>
            <a:xfrm>
              <a:off x="8459737" y="3068960"/>
              <a:ext cx="257369" cy="1224136"/>
            </a:xfrm>
            <a:prstGeom prst="rect">
              <a:avLst/>
            </a:prstGeom>
            <a:solidFill>
              <a:schemeClr val="accent2">
                <a:lumMod val="60000"/>
                <a:lumOff val="40000"/>
                <a:alpha val="30000"/>
              </a:schemeClr>
            </a:solidFill>
          </p:spPr>
          <p:txBody>
            <a:bodyPr vert="vert" wrap="square" lIns="36000" rIns="36000" rtlCol="0">
              <a:spAutoFit/>
            </a:bodyPr>
            <a:lstStyle/>
            <a:p>
              <a:pPr algn="ctr"/>
              <a:r>
                <a:rPr lang="es-ES" sz="1200" b="1" dirty="0" smtClean="0">
                  <a:solidFill>
                    <a:srgbClr val="FFCCFF"/>
                  </a:solidFill>
                  <a:effectLst>
                    <a:outerShdw blurRad="38100" dist="38100" dir="2700000" algn="tl">
                      <a:srgbClr val="000000">
                        <a:alpha val="43137"/>
                      </a:srgbClr>
                    </a:outerShdw>
                  </a:effectLst>
                </a:rPr>
                <a:t>m  e  d  i  o </a:t>
              </a:r>
              <a:endParaRPr lang="es-ES" sz="1200" b="1" dirty="0">
                <a:solidFill>
                  <a:srgbClr val="FFCCFF"/>
                </a:solidFill>
                <a:effectLst>
                  <a:outerShdw blurRad="38100" dist="38100" dir="2700000" algn="tl">
                    <a:srgbClr val="000000">
                      <a:alpha val="43137"/>
                    </a:srgbClr>
                  </a:outerShdw>
                </a:effectLst>
              </a:endParaRPr>
            </a:p>
          </p:txBody>
        </p:sp>
        <p:cxnSp>
          <p:nvCxnSpPr>
            <p:cNvPr id="52" name="51 Conector recto de flecha"/>
            <p:cNvCxnSpPr/>
            <p:nvPr/>
          </p:nvCxnSpPr>
          <p:spPr>
            <a:xfrm>
              <a:off x="8244408"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53" name="52 Conector recto de flecha"/>
            <p:cNvCxnSpPr/>
            <p:nvPr/>
          </p:nvCxnSpPr>
          <p:spPr>
            <a:xfrm flipH="1">
              <a:off x="8244408"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54" name="53 Conector recto de flecha"/>
            <p:cNvCxnSpPr/>
            <p:nvPr/>
          </p:nvCxnSpPr>
          <p:spPr>
            <a:xfrm rot="5400000">
              <a:off x="8496436" y="2744924"/>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55" name="54 Conector recto de flecha"/>
            <p:cNvCxnSpPr/>
            <p:nvPr/>
          </p:nvCxnSpPr>
          <p:spPr>
            <a:xfrm rot="5400000">
              <a:off x="8496436" y="4617132"/>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grpSp>
      <p:grpSp>
        <p:nvGrpSpPr>
          <p:cNvPr id="178" name="177 Grupo"/>
          <p:cNvGrpSpPr/>
          <p:nvPr/>
        </p:nvGrpSpPr>
        <p:grpSpPr>
          <a:xfrm>
            <a:off x="5652120" y="2060848"/>
            <a:ext cx="1080120" cy="3240360"/>
            <a:chOff x="5652120" y="2060848"/>
            <a:chExt cx="1080120" cy="3240360"/>
          </a:xfrm>
        </p:grpSpPr>
        <p:sp>
          <p:nvSpPr>
            <p:cNvPr id="16" name="15 Rectángulo redondeado"/>
            <p:cNvSpPr/>
            <p:nvPr/>
          </p:nvSpPr>
          <p:spPr>
            <a:xfrm>
              <a:off x="5652120" y="2060848"/>
              <a:ext cx="864096"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modulación</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sp>
          <p:nvSpPr>
            <p:cNvPr id="30" name="29 Rectángulo redondeado"/>
            <p:cNvSpPr/>
            <p:nvPr/>
          </p:nvSpPr>
          <p:spPr>
            <a:xfrm>
              <a:off x="5652120" y="4725144"/>
              <a:ext cx="864096"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err="1" smtClean="0">
                  <a:solidFill>
                    <a:schemeClr val="bg2">
                      <a:lumMod val="10000"/>
                    </a:schemeClr>
                  </a:solidFill>
                  <a:effectLst>
                    <a:outerShdw blurRad="38100" dist="38100" dir="2700000" algn="tl">
                      <a:srgbClr val="000000">
                        <a:alpha val="43137"/>
                      </a:srgbClr>
                    </a:outerShdw>
                  </a:effectLst>
                  <a:latin typeface="Calibri" pitchFamily="34" charset="0"/>
                </a:rPr>
                <a:t>Demodu-lación</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50" name="49 Conector recto de flecha"/>
            <p:cNvCxnSpPr/>
            <p:nvPr/>
          </p:nvCxnSpPr>
          <p:spPr>
            <a:xfrm>
              <a:off x="6516216"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57" name="56 Conector recto de flecha"/>
            <p:cNvCxnSpPr/>
            <p:nvPr/>
          </p:nvCxnSpPr>
          <p:spPr>
            <a:xfrm flipH="1">
              <a:off x="6516216"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grpSp>
      <p:cxnSp>
        <p:nvCxnSpPr>
          <p:cNvPr id="58" name="57 Conector recto de flecha"/>
          <p:cNvCxnSpPr/>
          <p:nvPr/>
        </p:nvCxnSpPr>
        <p:spPr>
          <a:xfrm flipH="1">
            <a:off x="5436096"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grpSp>
        <p:nvGrpSpPr>
          <p:cNvPr id="177" name="176 Grupo"/>
          <p:cNvGrpSpPr/>
          <p:nvPr/>
        </p:nvGrpSpPr>
        <p:grpSpPr>
          <a:xfrm>
            <a:off x="179512" y="1556792"/>
            <a:ext cx="1008112" cy="4248472"/>
            <a:chOff x="179512" y="1556792"/>
            <a:chExt cx="1008112" cy="4248472"/>
          </a:xfrm>
        </p:grpSpPr>
        <p:sp>
          <p:nvSpPr>
            <p:cNvPr id="34" name="33 Rectángulo redondeado"/>
            <p:cNvSpPr/>
            <p:nvPr/>
          </p:nvSpPr>
          <p:spPr>
            <a:xfrm>
              <a:off x="395536" y="4725144"/>
              <a:ext cx="576064"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formato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38" name="37 Conector recto de flecha"/>
            <p:cNvCxnSpPr>
              <a:stCxn id="20" idx="3"/>
            </p:cNvCxnSpPr>
            <p:nvPr/>
          </p:nvCxnSpPr>
          <p:spPr>
            <a:xfrm>
              <a:off x="971600" y="234888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20" name="19 Rectángulo redondeado"/>
            <p:cNvSpPr/>
            <p:nvPr/>
          </p:nvSpPr>
          <p:spPr>
            <a:xfrm>
              <a:off x="395536" y="2060848"/>
              <a:ext cx="576064" cy="576064"/>
            </a:xfrm>
            <a:prstGeom prst="roundRect">
              <a:avLst>
                <a:gd name="adj" fmla="val 993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formato</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cxnSp>
          <p:nvCxnSpPr>
            <p:cNvPr id="63" name="62 Conector recto de flecha"/>
            <p:cNvCxnSpPr/>
            <p:nvPr/>
          </p:nvCxnSpPr>
          <p:spPr>
            <a:xfrm flipH="1">
              <a:off x="971600" y="501317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4" name="63 Conector recto de flecha"/>
            <p:cNvCxnSpPr/>
            <p:nvPr/>
          </p:nvCxnSpPr>
          <p:spPr>
            <a:xfrm rot="5400000">
              <a:off x="503548" y="1952836"/>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cxnSp>
          <p:nvCxnSpPr>
            <p:cNvPr id="65" name="64 Conector recto de flecha"/>
            <p:cNvCxnSpPr/>
            <p:nvPr/>
          </p:nvCxnSpPr>
          <p:spPr>
            <a:xfrm rot="5400000">
              <a:off x="503548" y="5409220"/>
              <a:ext cx="216024" cy="0"/>
            </a:xfrm>
            <a:prstGeom prst="straightConnector1">
              <a:avLst/>
            </a:prstGeom>
            <a:ln>
              <a:tailEnd type="stealth" w="lg" len="lg"/>
            </a:ln>
          </p:spPr>
          <p:style>
            <a:lnRef idx="2">
              <a:schemeClr val="accent4"/>
            </a:lnRef>
            <a:fillRef idx="0">
              <a:schemeClr val="accent4"/>
            </a:fillRef>
            <a:effectRef idx="1">
              <a:schemeClr val="accent4"/>
            </a:effectRef>
            <a:fontRef idx="minor">
              <a:schemeClr val="tx1"/>
            </a:fontRef>
          </p:style>
        </p:cxnSp>
        <p:sp>
          <p:nvSpPr>
            <p:cNvPr id="66" name="65 Rectángulo redondeado"/>
            <p:cNvSpPr/>
            <p:nvPr/>
          </p:nvSpPr>
          <p:spPr>
            <a:xfrm>
              <a:off x="251520" y="1556792"/>
              <a:ext cx="792088"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rgbClr val="00B050"/>
                  </a:solidFill>
                  <a:effectLst>
                    <a:outerShdw blurRad="38100" dist="38100" dir="2700000" algn="tl">
                      <a:srgbClr val="000000">
                        <a:alpha val="43137"/>
                      </a:srgbClr>
                    </a:outerShdw>
                  </a:effectLst>
                  <a:latin typeface="Calibri" pitchFamily="34" charset="0"/>
                </a:rPr>
                <a:t>Fuente de información</a:t>
              </a:r>
              <a:endParaRPr lang="es-ES" sz="1200" b="1" dirty="0">
                <a:solidFill>
                  <a:srgbClr val="00B050"/>
                </a:solidFill>
                <a:effectLst>
                  <a:outerShdw blurRad="38100" dist="38100" dir="2700000" algn="tl">
                    <a:srgbClr val="000000">
                      <a:alpha val="43137"/>
                    </a:srgbClr>
                  </a:outerShdw>
                </a:effectLst>
                <a:latin typeface="Calibri" pitchFamily="34" charset="0"/>
              </a:endParaRPr>
            </a:p>
          </p:txBody>
        </p:sp>
        <p:sp>
          <p:nvSpPr>
            <p:cNvPr id="67" name="66 Rectángulo redondeado"/>
            <p:cNvSpPr/>
            <p:nvPr/>
          </p:nvSpPr>
          <p:spPr>
            <a:xfrm>
              <a:off x="179512" y="5589240"/>
              <a:ext cx="936104" cy="216024"/>
            </a:xfrm>
            <a:prstGeom prst="roundRect">
              <a:avLst>
                <a:gd name="adj" fmla="val 9933"/>
              </a:avLst>
            </a:prstGeom>
            <a:no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ES" sz="1200" b="1" dirty="0" smtClean="0">
                  <a:solidFill>
                    <a:srgbClr val="00B050"/>
                  </a:solidFill>
                  <a:effectLst>
                    <a:outerShdw blurRad="38100" dist="38100" dir="2700000" algn="tl">
                      <a:srgbClr val="000000">
                        <a:alpha val="43137"/>
                      </a:srgbClr>
                    </a:outerShdw>
                  </a:effectLst>
                  <a:latin typeface="Calibri" pitchFamily="34" charset="0"/>
                </a:rPr>
                <a:t>Consumo de información</a:t>
              </a:r>
              <a:endParaRPr lang="es-ES" sz="1200" b="1" dirty="0">
                <a:solidFill>
                  <a:srgbClr val="00B050"/>
                </a:solidFill>
                <a:effectLst>
                  <a:outerShdw blurRad="38100" dist="38100" dir="2700000" algn="tl">
                    <a:srgbClr val="000000">
                      <a:alpha val="43137"/>
                    </a:srgbClr>
                  </a:outerShdw>
                </a:effectLst>
                <a:latin typeface="Calibri" pitchFamily="34" charset="0"/>
              </a:endParaRPr>
            </a:p>
          </p:txBody>
        </p:sp>
      </p:grpSp>
      <p:grpSp>
        <p:nvGrpSpPr>
          <p:cNvPr id="167" name="166 Grupo"/>
          <p:cNvGrpSpPr/>
          <p:nvPr/>
        </p:nvGrpSpPr>
        <p:grpSpPr>
          <a:xfrm>
            <a:off x="4139952" y="2996952"/>
            <a:ext cx="2736304" cy="1080120"/>
            <a:chOff x="4139952" y="2996952"/>
            <a:chExt cx="2736304" cy="1080120"/>
          </a:xfrm>
        </p:grpSpPr>
        <p:sp>
          <p:nvSpPr>
            <p:cNvPr id="21" name="20 Rectángulo redondeado"/>
            <p:cNvSpPr/>
            <p:nvPr/>
          </p:nvSpPr>
          <p:spPr>
            <a:xfrm>
              <a:off x="4860032" y="3429000"/>
              <a:ext cx="1296144" cy="288032"/>
            </a:xfrm>
            <a:prstGeom prst="roundRect">
              <a:avLst>
                <a:gd name="adj" fmla="val 9933"/>
              </a:avLst>
            </a:prstGeom>
            <a:ln w="38100">
              <a:solidFill>
                <a:schemeClr val="accent4"/>
              </a:solidFill>
              <a:prstDash val="dash"/>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es-ES" sz="1200" b="1" dirty="0" smtClean="0">
                  <a:solidFill>
                    <a:schemeClr val="bg2">
                      <a:lumMod val="10000"/>
                    </a:schemeClr>
                  </a:solidFill>
                  <a:effectLst>
                    <a:outerShdw blurRad="38100" dist="38100" dir="2700000" algn="tl">
                      <a:srgbClr val="000000">
                        <a:alpha val="43137"/>
                      </a:srgbClr>
                    </a:outerShdw>
                  </a:effectLst>
                  <a:latin typeface="Calibri" pitchFamily="34" charset="0"/>
                </a:rPr>
                <a:t>sincronización</a:t>
              </a:r>
              <a:endParaRPr lang="es-ES" sz="1200" b="1" dirty="0">
                <a:solidFill>
                  <a:schemeClr val="bg2">
                    <a:lumMod val="10000"/>
                  </a:schemeClr>
                </a:solidFill>
                <a:effectLst>
                  <a:outerShdw blurRad="38100" dist="38100" dir="2700000" algn="tl">
                    <a:srgbClr val="000000">
                      <a:alpha val="43137"/>
                    </a:srgbClr>
                  </a:outerShdw>
                </a:effectLst>
                <a:latin typeface="Calibri" pitchFamily="34" charset="0"/>
              </a:endParaRPr>
            </a:p>
          </p:txBody>
        </p:sp>
        <p:grpSp>
          <p:nvGrpSpPr>
            <p:cNvPr id="117" name="116 Grupo"/>
            <p:cNvGrpSpPr/>
            <p:nvPr/>
          </p:nvGrpSpPr>
          <p:grpSpPr>
            <a:xfrm>
              <a:off x="6228184" y="3068960"/>
              <a:ext cx="648072" cy="288032"/>
              <a:chOff x="755576" y="404664"/>
              <a:chExt cx="864096" cy="432048"/>
            </a:xfrm>
          </p:grpSpPr>
          <p:cxnSp>
            <p:nvCxnSpPr>
              <p:cNvPr id="82" name="81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85" name="84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89" name="88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02" name="101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10" name="109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nvGrpSpPr>
            <p:cNvPr id="121" name="120 Grupo"/>
            <p:cNvGrpSpPr/>
            <p:nvPr/>
          </p:nvGrpSpPr>
          <p:grpSpPr>
            <a:xfrm flipH="1">
              <a:off x="4139952" y="3068960"/>
              <a:ext cx="648072" cy="288032"/>
              <a:chOff x="755576" y="404664"/>
              <a:chExt cx="864096" cy="432048"/>
            </a:xfrm>
          </p:grpSpPr>
          <p:cxnSp>
            <p:nvCxnSpPr>
              <p:cNvPr id="122" name="121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123" name="122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24" name="123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25" name="124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26" name="125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nvGrpSpPr>
            <p:cNvPr id="127" name="126 Grupo"/>
            <p:cNvGrpSpPr/>
            <p:nvPr/>
          </p:nvGrpSpPr>
          <p:grpSpPr>
            <a:xfrm flipH="1" flipV="1">
              <a:off x="4139952" y="3789040"/>
              <a:ext cx="648072" cy="288032"/>
              <a:chOff x="755576" y="404664"/>
              <a:chExt cx="864096" cy="432048"/>
            </a:xfrm>
          </p:grpSpPr>
          <p:cxnSp>
            <p:nvCxnSpPr>
              <p:cNvPr id="128" name="127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129" name="128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0" name="129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1" name="130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2" name="131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nvGrpSpPr>
            <p:cNvPr id="133" name="132 Grupo"/>
            <p:cNvGrpSpPr/>
            <p:nvPr/>
          </p:nvGrpSpPr>
          <p:grpSpPr>
            <a:xfrm flipV="1">
              <a:off x="6228184" y="3789040"/>
              <a:ext cx="648072" cy="288032"/>
              <a:chOff x="755576" y="404664"/>
              <a:chExt cx="864096" cy="432048"/>
            </a:xfrm>
          </p:grpSpPr>
          <p:cxnSp>
            <p:nvCxnSpPr>
              <p:cNvPr id="134" name="133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135" name="134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6" name="135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7" name="136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38" name="137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nvGrpSpPr>
            <p:cNvPr id="139" name="138 Grupo"/>
            <p:cNvGrpSpPr/>
            <p:nvPr/>
          </p:nvGrpSpPr>
          <p:grpSpPr>
            <a:xfrm>
              <a:off x="5508104" y="2996952"/>
              <a:ext cx="216024" cy="288032"/>
              <a:chOff x="755576" y="404664"/>
              <a:chExt cx="864096" cy="432048"/>
            </a:xfrm>
          </p:grpSpPr>
          <p:cxnSp>
            <p:nvCxnSpPr>
              <p:cNvPr id="140" name="139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141" name="140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42" name="141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43" name="142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44" name="143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nvGrpSpPr>
            <p:cNvPr id="145" name="144 Grupo"/>
            <p:cNvGrpSpPr/>
            <p:nvPr/>
          </p:nvGrpSpPr>
          <p:grpSpPr>
            <a:xfrm flipV="1">
              <a:off x="5508104" y="3789040"/>
              <a:ext cx="216024" cy="288032"/>
              <a:chOff x="755576" y="404664"/>
              <a:chExt cx="864096" cy="432048"/>
            </a:xfrm>
          </p:grpSpPr>
          <p:cxnSp>
            <p:nvCxnSpPr>
              <p:cNvPr id="146" name="145 Conector recto de flecha"/>
              <p:cNvCxnSpPr/>
              <p:nvPr/>
            </p:nvCxnSpPr>
            <p:spPr>
              <a:xfrm flipV="1">
                <a:off x="1187624" y="404664"/>
                <a:ext cx="432048" cy="144016"/>
              </a:xfrm>
              <a:prstGeom prst="straightConnector1">
                <a:avLst/>
              </a:prstGeom>
              <a:ln>
                <a:solidFill>
                  <a:schemeClr val="accent4">
                    <a:lumMod val="75000"/>
                  </a:schemeClr>
                </a:solidFill>
                <a:tailEnd type="stealth" w="lg" len="lg"/>
              </a:ln>
            </p:spPr>
            <p:style>
              <a:lnRef idx="2">
                <a:schemeClr val="accent4"/>
              </a:lnRef>
              <a:fillRef idx="0">
                <a:schemeClr val="accent4"/>
              </a:fillRef>
              <a:effectRef idx="1">
                <a:schemeClr val="accent4"/>
              </a:effectRef>
              <a:fontRef idx="minor">
                <a:schemeClr val="tx1"/>
              </a:fontRef>
            </p:style>
          </p:cxnSp>
          <p:cxnSp>
            <p:nvCxnSpPr>
              <p:cNvPr id="147" name="146 Conector recto de flecha"/>
              <p:cNvCxnSpPr/>
              <p:nvPr/>
            </p:nvCxnSpPr>
            <p:spPr>
              <a:xfrm>
                <a:off x="971600" y="620688"/>
                <a:ext cx="432048" cy="0"/>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48" name="147 Conector recto de flecha"/>
              <p:cNvCxnSpPr/>
              <p:nvPr/>
            </p:nvCxnSpPr>
            <p:spPr>
              <a:xfrm>
                <a:off x="971600" y="620688"/>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49" name="148 Conector recto de flecha"/>
              <p:cNvCxnSpPr/>
              <p:nvPr/>
            </p:nvCxnSpPr>
            <p:spPr>
              <a:xfrm flipV="1">
                <a:off x="755576" y="692696"/>
                <a:ext cx="432048" cy="144016"/>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cxnSp>
            <p:nvCxnSpPr>
              <p:cNvPr id="150" name="149 Conector recto de flecha"/>
              <p:cNvCxnSpPr/>
              <p:nvPr/>
            </p:nvCxnSpPr>
            <p:spPr>
              <a:xfrm>
                <a:off x="1187624" y="548680"/>
                <a:ext cx="216024" cy="72008"/>
              </a:xfrm>
              <a:prstGeom prst="straightConnector1">
                <a:avLst/>
              </a:prstGeom>
              <a:ln>
                <a:solidFill>
                  <a:schemeClr val="accent4">
                    <a:lumMod val="75000"/>
                  </a:schemeClr>
                </a:solidFill>
                <a:tailEnd type="none" w="lg" len="lg"/>
              </a:ln>
            </p:spPr>
            <p:style>
              <a:lnRef idx="2">
                <a:schemeClr val="accent4"/>
              </a:lnRef>
              <a:fillRef idx="0">
                <a:schemeClr val="accent4"/>
              </a:fillRef>
              <a:effectRef idx="1">
                <a:schemeClr val="accent4"/>
              </a:effectRef>
              <a:fontRef idx="minor">
                <a:schemeClr val="tx1"/>
              </a:fontRef>
            </p:style>
          </p:cxn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2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20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20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20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20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gtEl>
                                        <p:attrNameLst>
                                          <p:attrName>style.visibility</p:attrName>
                                        </p:attrNameLst>
                                      </p:cBhvr>
                                      <p:to>
                                        <p:strVal val="visible"/>
                                      </p:to>
                                    </p:set>
                                    <p:animEffect transition="in" filter="fade">
                                      <p:cBhvr>
                                        <p:cTn id="42" dur="2000"/>
                                        <p:tgtEl>
                                          <p:spTgt spid="16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980728"/>
            <a:ext cx="8496944" cy="432048"/>
          </a:xfrm>
        </p:spPr>
        <p:txBody>
          <a:bodyPr>
            <a:normAutofit lnSpcReduction="10000"/>
          </a:bodyPr>
          <a:lstStyle/>
          <a:p>
            <a:r>
              <a:rPr lang="es-ES" sz="2400" b="1" dirty="0" smtClean="0">
                <a:effectLst>
                  <a:outerShdw blurRad="38100" dist="38100" dir="2700000" algn="tl">
                    <a:srgbClr val="000000">
                      <a:alpha val="43137"/>
                    </a:srgbClr>
                  </a:outerShdw>
                </a:effectLst>
                <a:latin typeface="Calibri" pitchFamily="34" charset="0"/>
              </a:rPr>
              <a:t>Transformaciones</a:t>
            </a:r>
            <a:r>
              <a:rPr lang="es-ES" sz="2400" b="1" dirty="0" smtClean="0">
                <a:effectLst/>
                <a:latin typeface="Calibri" pitchFamily="34" charset="0"/>
              </a:rPr>
              <a:t> básicas a lo largo del canal de comunicación</a:t>
            </a:r>
            <a:endParaRPr lang="es-ES" sz="2400" b="1" dirty="0">
              <a:effectLst/>
              <a:latin typeface="Calibri" pitchFamily="34" charset="0"/>
            </a:endParaRPr>
          </a:p>
        </p:txBody>
      </p:sp>
      <p:pic>
        <p:nvPicPr>
          <p:cNvPr id="7" name="6 Imagen" descr="Transf_señal_comunicaciones.jpg"/>
          <p:cNvPicPr>
            <a:picLocks noChangeAspect="1"/>
          </p:cNvPicPr>
          <p:nvPr/>
        </p:nvPicPr>
        <p:blipFill>
          <a:blip r:embed="rId2" cstate="print"/>
          <a:stretch>
            <a:fillRect/>
          </a:stretch>
        </p:blipFill>
        <p:spPr>
          <a:xfrm>
            <a:off x="26855" y="1628800"/>
            <a:ext cx="9009641" cy="4968552"/>
          </a:xfrm>
          <a:prstGeom prst="rect">
            <a:avLst/>
          </a:prstGeom>
        </p:spPr>
      </p:pic>
      <p:sp>
        <p:nvSpPr>
          <p:cNvPr id="8" name="Rectangle 3"/>
          <p:cNvSpPr txBox="1">
            <a:spLocks noChangeArrowheads="1"/>
          </p:cNvSpPr>
          <p:nvPr/>
        </p:nvSpPr>
        <p:spPr>
          <a:xfrm>
            <a:off x="0" y="1412776"/>
            <a:ext cx="9036496" cy="216024"/>
          </a:xfrm>
          <a:prstGeom prst="rect">
            <a:avLst/>
          </a:prstGeom>
          <a:solidFill>
            <a:schemeClr val="bg1"/>
          </a:solidFill>
        </p:spPr>
        <p:txBody>
          <a:bodyPr vert="horz">
            <a:noAutofit/>
          </a:bodyPr>
          <a:lstStyle/>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s-ES" sz="1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a:t>
            </a:r>
            <a:r>
              <a:rPr kumimoji="0" lang="es-ES" sz="14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a:t>
            </a:r>
            <a:r>
              <a:rPr kumimoji="0" lang="es-ES" sz="1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Formato                         Codificación</a:t>
            </a:r>
            <a:r>
              <a:rPr kumimoji="0" lang="es-ES" sz="14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de fuente        procesamiento en banda base                 Ecualización</a:t>
            </a:r>
            <a:endParaRPr kumimoji="0" lang="es-ES" sz="1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9" name="Rectangle 3"/>
          <p:cNvSpPr txBox="1">
            <a:spLocks noChangeArrowheads="1"/>
          </p:cNvSpPr>
          <p:nvPr/>
        </p:nvSpPr>
        <p:spPr>
          <a:xfrm>
            <a:off x="755576" y="3356992"/>
            <a:ext cx="7560840" cy="504056"/>
          </a:xfrm>
          <a:prstGeom prst="rect">
            <a:avLst/>
          </a:prstGeom>
          <a:solidFill>
            <a:schemeClr val="bg1"/>
          </a:solidFill>
        </p:spPr>
        <p:txBody>
          <a:bodyPr vert="horz">
            <a:noAutofit/>
          </a:bodyPr>
          <a:lstStyle/>
          <a:p>
            <a:pPr lvl="0" algn="just" fontAlgn="auto">
              <a:spcBef>
                <a:spcPct val="20000"/>
              </a:spcBef>
              <a:spcAft>
                <a:spcPts val="0"/>
              </a:spcAft>
              <a:buClr>
                <a:schemeClr val="tx1">
                  <a:shade val="95000"/>
                </a:schemeClr>
              </a:buClr>
              <a:buSzPct val="65000"/>
            </a:pPr>
            <a:r>
              <a:rPr lang="es-ES" sz="1400" b="1" dirty="0" smtClean="0">
                <a:solidFill>
                  <a:schemeClr val="accent1">
                    <a:lumMod val="75000"/>
                  </a:schemeClr>
                </a:solidFill>
                <a:effectLst>
                  <a:outerShdw blurRad="38100" dist="38100" dir="2700000" algn="tl">
                    <a:srgbClr val="000000">
                      <a:alpha val="43137"/>
                    </a:srgbClr>
                  </a:outerShdw>
                </a:effectLst>
                <a:latin typeface="Calibri" pitchFamily="34" charset="0"/>
              </a:rPr>
              <a:t>                   procesamiento en pasa banda                                                                        Codificación de canal</a:t>
            </a:r>
            <a:endParaRPr lang="es-ES" sz="14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mn-cs"/>
            </a:endParaRPr>
          </a:p>
          <a:p>
            <a:pPr lvl="0" algn="just" fontAlgn="auto">
              <a:spcBef>
                <a:spcPct val="20000"/>
              </a:spcBef>
              <a:spcAft>
                <a:spcPts val="0"/>
              </a:spcAft>
              <a:buClr>
                <a:schemeClr val="tx1">
                  <a:shade val="95000"/>
                </a:schemeClr>
              </a:buClr>
              <a:buSzPct val="65000"/>
            </a:pPr>
            <a:r>
              <a:rPr kumimoji="0" lang="es-ES" sz="14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Coherente</a:t>
            </a:r>
            <a:r>
              <a:rPr kumimoji="0" lang="es-ES" sz="1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No coherente</a:t>
            </a:r>
            <a:r>
              <a:rPr kumimoji="0" lang="es-ES" sz="14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forma de onda</a:t>
            </a:r>
            <a:endParaRPr kumimoji="0" lang="es-ES" sz="1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10" name="Rectangle 3"/>
          <p:cNvSpPr txBox="1">
            <a:spLocks noChangeArrowheads="1"/>
          </p:cNvSpPr>
          <p:nvPr/>
        </p:nvSpPr>
        <p:spPr>
          <a:xfrm>
            <a:off x="7812360" y="3645024"/>
            <a:ext cx="1224136" cy="432048"/>
          </a:xfrm>
          <a:prstGeom prst="rect">
            <a:avLst/>
          </a:prstGeom>
          <a:solidFill>
            <a:schemeClr val="bg1"/>
          </a:solidFill>
        </p:spPr>
        <p:txBody>
          <a:bodyPr vert="horz">
            <a:noAutofit/>
          </a:bodyPr>
          <a:lstStyle/>
          <a:p>
            <a:pPr lvl="0" algn="ctr" fontAlgn="auto">
              <a:spcBef>
                <a:spcPct val="20000"/>
              </a:spcBef>
              <a:spcAft>
                <a:spcPts val="0"/>
              </a:spcAft>
              <a:buClr>
                <a:schemeClr val="tx1">
                  <a:shade val="95000"/>
                </a:schemeClr>
              </a:buClr>
              <a:buSzPct val="65000"/>
            </a:pPr>
            <a:r>
              <a:rPr lang="es-ES" sz="1400" b="1" dirty="0" smtClean="0">
                <a:solidFill>
                  <a:schemeClr val="accent1">
                    <a:lumMod val="75000"/>
                  </a:schemeClr>
                </a:solidFill>
                <a:effectLst>
                  <a:outerShdw blurRad="38100" dist="38100" dir="2700000" algn="tl">
                    <a:srgbClr val="000000">
                      <a:alpha val="43137"/>
                    </a:srgbClr>
                  </a:outerShdw>
                </a:effectLst>
                <a:latin typeface="Calibri" pitchFamily="34" charset="0"/>
              </a:rPr>
              <a:t>Secuencias</a:t>
            </a:r>
          </a:p>
          <a:p>
            <a:pPr lvl="0" algn="ctr" fontAlgn="auto">
              <a:spcBef>
                <a:spcPct val="20000"/>
              </a:spcBef>
              <a:spcAft>
                <a:spcPts val="0"/>
              </a:spcAft>
              <a:buClr>
                <a:schemeClr val="tx1">
                  <a:shade val="95000"/>
                </a:schemeClr>
              </a:buClr>
              <a:buSzPct val="65000"/>
            </a:pPr>
            <a:r>
              <a:rPr lang="es-ES" sz="1400" b="1" dirty="0" smtClean="0">
                <a:solidFill>
                  <a:schemeClr val="accent1">
                    <a:lumMod val="75000"/>
                  </a:schemeClr>
                </a:solidFill>
                <a:effectLst>
                  <a:outerShdw blurRad="38100" dist="38100" dir="2700000" algn="tl">
                    <a:srgbClr val="000000">
                      <a:alpha val="43137"/>
                    </a:srgbClr>
                  </a:outerShdw>
                </a:effectLst>
                <a:latin typeface="Calibri" pitchFamily="34" charset="0"/>
              </a:rPr>
              <a:t>estructuradas</a:t>
            </a:r>
            <a:endParaRPr kumimoji="0" lang="es-ES" sz="1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11" name="Rectangle 3"/>
          <p:cNvSpPr txBox="1">
            <a:spLocks noChangeArrowheads="1"/>
          </p:cNvSpPr>
          <p:nvPr/>
        </p:nvSpPr>
        <p:spPr>
          <a:xfrm>
            <a:off x="755576" y="5373216"/>
            <a:ext cx="7920880" cy="216024"/>
          </a:xfrm>
          <a:prstGeom prst="rect">
            <a:avLst/>
          </a:prstGeom>
          <a:solidFill>
            <a:schemeClr val="bg1"/>
          </a:solidFill>
        </p:spPr>
        <p:txBody>
          <a:bodyPr vert="horz">
            <a:noAutofit/>
          </a:bodyPr>
          <a:lstStyle/>
          <a:p>
            <a:pPr lvl="0" algn="just" fontAlgn="auto">
              <a:spcBef>
                <a:spcPct val="20000"/>
              </a:spcBef>
              <a:spcAft>
                <a:spcPts val="0"/>
              </a:spcAft>
              <a:buClr>
                <a:schemeClr val="tx1">
                  <a:shade val="95000"/>
                </a:schemeClr>
              </a:buClr>
              <a:buSzPct val="65000"/>
            </a:pPr>
            <a:r>
              <a:rPr lang="es-ES" sz="1400" b="1" dirty="0" smtClean="0">
                <a:solidFill>
                  <a:schemeClr val="accent1">
                    <a:lumMod val="75000"/>
                  </a:schemeClr>
                </a:solidFill>
                <a:effectLst>
                  <a:outerShdw blurRad="38100" dist="38100" dir="2700000" algn="tl">
                    <a:srgbClr val="000000">
                      <a:alpha val="43137"/>
                    </a:srgbClr>
                  </a:outerShdw>
                </a:effectLst>
                <a:latin typeface="Calibri" pitchFamily="34" charset="0"/>
                <a:cs typeface="+mn-cs"/>
              </a:rPr>
              <a:t>S</a:t>
            </a:r>
            <a:r>
              <a:rPr kumimoji="0" lang="es-ES" sz="1400" b="1" i="0" u="none" strike="noStrike" kern="1200" cap="none" spc="0" normalizeH="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incronización</a:t>
            </a:r>
            <a:r>
              <a:rPr kumimoji="0" lang="es-ES" sz="1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a:t>
            </a:r>
            <a:r>
              <a:rPr kumimoji="0" lang="es-ES" sz="1400" b="1" i="0" u="none" strike="noStrike" kern="1200" cap="none" spc="0" normalizeH="0" baseline="0" noProof="0" dirty="0" err="1"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Multiplexaje</a:t>
            </a:r>
            <a:r>
              <a:rPr kumimoji="0" lang="es-ES" sz="1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/Acceso múltiple</a:t>
            </a:r>
            <a:r>
              <a:rPr kumimoji="0" lang="es-ES" sz="14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rPr>
              <a:t>                    Esparcido                            Encriptado</a:t>
            </a:r>
            <a:endParaRPr kumimoji="0" lang="es-ES" sz="1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effectLst>
                  <a:outerShdw blurRad="38100" dist="38100" dir="2700000" algn="tl">
                    <a:srgbClr val="000000">
                      <a:alpha val="43137"/>
                    </a:srgbClr>
                  </a:outerShdw>
                </a:effectLst>
                <a:latin typeface="Calibri" pitchFamily="34" charset="0"/>
              </a:rPr>
              <a:t>Nomenclatura Básica</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Sistema de comunicación digital (DCS)</a:t>
            </a:r>
            <a:r>
              <a:rPr lang="es-ES" sz="2400" dirty="0" smtClean="0">
                <a:solidFill>
                  <a:schemeClr val="accent2">
                    <a:lumMod val="75000"/>
                  </a:schemeClr>
                </a:solidFill>
                <a:latin typeface="Calibri" pitchFamily="34" charset="0"/>
              </a:rPr>
              <a:t>. </a:t>
            </a:r>
            <a:r>
              <a:rPr lang="es-ES" sz="2400" dirty="0" smtClean="0">
                <a:latin typeface="Calibri" pitchFamily="34" charset="0"/>
              </a:rPr>
              <a:t>Sistema como el mostrado en </a:t>
            </a:r>
            <a:r>
              <a:rPr lang="es-ES" sz="2400" dirty="0" smtClean="0">
                <a:latin typeface="Calibri" pitchFamily="34" charset="0"/>
              </a:rPr>
              <a:t>el diagrama de bloques.</a:t>
            </a:r>
            <a:endParaRPr lang="es-ES" sz="2400" dirty="0" smtClean="0">
              <a:latin typeface="Calibri" pitchFamily="34" charset="0"/>
            </a:endParaRP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Fuente de información</a:t>
            </a:r>
            <a:r>
              <a:rPr lang="es-ES" sz="2400" dirty="0" smtClean="0">
                <a:latin typeface="Calibri" pitchFamily="34" charset="0"/>
              </a:rPr>
              <a:t>. Dispositivo que produce la información a ser comunicada por el DCS. La información puede ser analógica o digital.</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Mensaje textual</a:t>
            </a:r>
            <a:r>
              <a:rPr lang="es-ES" sz="2400" dirty="0" smtClean="0">
                <a:effectLst/>
                <a:latin typeface="Calibri" pitchFamily="34" charset="0"/>
              </a:rPr>
              <a:t>. Secuencia de símbolos o </a:t>
            </a:r>
            <a:r>
              <a:rPr lang="es-ES" sz="2400" dirty="0" smtClean="0">
                <a:solidFill>
                  <a:schemeClr val="accent2">
                    <a:lumMod val="75000"/>
                  </a:schemeClr>
                </a:solidFill>
                <a:effectLst/>
                <a:latin typeface="Calibri" pitchFamily="34" charset="0"/>
              </a:rPr>
              <a:t>caracteres</a:t>
            </a:r>
            <a:r>
              <a:rPr lang="es-ES" sz="2400" dirty="0" smtClean="0">
                <a:effectLst/>
                <a:latin typeface="Calibri" pitchFamily="34" charset="0"/>
              </a:rPr>
              <a:t> a ser transmitidos.</a:t>
            </a:r>
          </a:p>
          <a:p>
            <a:pPr algn="just"/>
            <a:r>
              <a:rPr lang="es-ES" sz="2400" dirty="0" err="1" smtClean="0">
                <a:solidFill>
                  <a:schemeClr val="accent2">
                    <a:lumMod val="75000"/>
                  </a:schemeClr>
                </a:solidFill>
                <a:effectLst>
                  <a:outerShdw blurRad="38100" dist="38100" dir="2700000" algn="tl">
                    <a:srgbClr val="000000">
                      <a:alpha val="43137"/>
                    </a:srgbClr>
                  </a:outerShdw>
                </a:effectLst>
                <a:latin typeface="Calibri" pitchFamily="34" charset="0"/>
              </a:rPr>
              <a:t>Caracter</a:t>
            </a:r>
            <a:r>
              <a:rPr lang="es-ES" sz="2400" dirty="0" smtClean="0">
                <a:latin typeface="Calibri" pitchFamily="34" charset="0"/>
              </a:rPr>
              <a:t>. Miembro de un </a:t>
            </a:r>
            <a:r>
              <a:rPr lang="es-ES" sz="2400" b="1" dirty="0" smtClean="0">
                <a:latin typeface="Calibri" pitchFamily="34" charset="0"/>
              </a:rPr>
              <a:t>conjunto</a:t>
            </a:r>
            <a:r>
              <a:rPr lang="es-ES" sz="2400" dirty="0" smtClean="0">
                <a:latin typeface="Calibri" pitchFamily="34" charset="0"/>
              </a:rPr>
              <a:t> </a:t>
            </a:r>
            <a:r>
              <a:rPr lang="es-ES" sz="2400" b="1" dirty="0" smtClean="0">
                <a:latin typeface="Calibri" pitchFamily="34" charset="0"/>
              </a:rPr>
              <a:t>finito</a:t>
            </a:r>
            <a:r>
              <a:rPr lang="es-ES" sz="2400" dirty="0" smtClean="0">
                <a:latin typeface="Calibri" pitchFamily="34" charset="0"/>
              </a:rPr>
              <a:t> de símbolos. Cada carácter se representa por una </a:t>
            </a:r>
            <a:r>
              <a:rPr lang="es-ES" sz="2400" dirty="0" smtClean="0">
                <a:solidFill>
                  <a:schemeClr val="accent2">
                    <a:lumMod val="75000"/>
                  </a:schemeClr>
                </a:solidFill>
                <a:latin typeface="Calibri" pitchFamily="34" charset="0"/>
              </a:rPr>
              <a:t>secuencia de bits</a:t>
            </a:r>
            <a:r>
              <a:rPr lang="es-ES" sz="2400" dirty="0" smtClean="0">
                <a:latin typeface="Calibri" pitchFamily="34" charset="0"/>
              </a:rPr>
              <a:t>.</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Secuencia de bits</a:t>
            </a:r>
            <a:r>
              <a:rPr lang="es-ES" sz="2400" dirty="0" smtClean="0">
                <a:latin typeface="Calibri" pitchFamily="34" charset="0"/>
              </a:rPr>
              <a:t>. Señal de banda base que representa uno o más caracteres.</a:t>
            </a:r>
          </a:p>
          <a:p>
            <a:pPr algn="just"/>
            <a:endParaRPr lang="es-ES" sz="2400" dirty="0" smtClean="0">
              <a:effectLst/>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slide(fromTop)">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slide(fromTop)">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slide(fromTop)">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slide(fromTop)">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slide(fromTop)">
                                      <p:cBhvr>
                                        <p:cTn id="27" dur="500"/>
                                        <p:tgtEl>
                                          <p:spTgt spid="716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slide(fromTop)">
                                      <p:cBhvr>
                                        <p:cTn id="32"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lnSpcReduction="10000"/>
          </a:bodyPr>
          <a:lstStyle/>
          <a:p>
            <a:pPr algn="just"/>
            <a:r>
              <a:rPr lang="es-ES" sz="2400" b="1" dirty="0" smtClean="0">
                <a:latin typeface="Calibri" pitchFamily="34" charset="0"/>
              </a:rPr>
              <a:t>Nomenclatura Básica</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Símbolo</a:t>
            </a:r>
            <a:r>
              <a:rPr lang="es-ES" sz="2400" dirty="0" smtClean="0">
                <a:solidFill>
                  <a:schemeClr val="accent2">
                    <a:lumMod val="75000"/>
                  </a:schemeClr>
                </a:solidFill>
                <a:latin typeface="Calibri" pitchFamily="34" charset="0"/>
              </a:rPr>
              <a:t>. </a:t>
            </a:r>
            <a:r>
              <a:rPr lang="es-ES" sz="2400" dirty="0" smtClean="0">
                <a:latin typeface="Calibri" pitchFamily="34" charset="0"/>
              </a:rPr>
              <a:t>Grupo de k bits considerado como una unidad. Un símbolo m</a:t>
            </a:r>
            <a:r>
              <a:rPr lang="es-ES" sz="2400" baseline="-25000" dirty="0" smtClean="0">
                <a:latin typeface="Calibri" pitchFamily="34" charset="0"/>
              </a:rPr>
              <a:t>i</a:t>
            </a:r>
            <a:r>
              <a:rPr lang="es-ES" sz="2400" dirty="0" smtClean="0">
                <a:latin typeface="Calibri" pitchFamily="34" charset="0"/>
              </a:rPr>
              <a:t> pertenece a un conjunto finito de M símbolos (M=2</a:t>
            </a:r>
            <a:r>
              <a:rPr lang="es-ES" sz="2400" baseline="30000" dirty="0" smtClean="0">
                <a:latin typeface="Calibri" pitchFamily="34" charset="0"/>
              </a:rPr>
              <a:t>k</a:t>
            </a:r>
            <a:r>
              <a:rPr lang="es-ES" sz="2400" dirty="0" smtClean="0">
                <a:latin typeface="Calibri" pitchFamily="34" charset="0"/>
              </a:rPr>
              <a:t>). Cada símbolo es representado por una de M formas de onda </a:t>
            </a:r>
            <a:r>
              <a:rPr lang="es-ES" sz="2400" dirty="0" err="1" smtClean="0">
                <a:latin typeface="Calibri" pitchFamily="34" charset="0"/>
              </a:rPr>
              <a:t>g</a:t>
            </a:r>
            <a:r>
              <a:rPr lang="es-ES" sz="2400" baseline="-25000" dirty="0" err="1" smtClean="0">
                <a:latin typeface="Calibri" pitchFamily="34" charset="0"/>
              </a:rPr>
              <a:t>i</a:t>
            </a:r>
            <a:r>
              <a:rPr lang="es-ES" sz="2400" dirty="0" smtClean="0">
                <a:latin typeface="Calibri" pitchFamily="34" charset="0"/>
              </a:rPr>
              <a:t>(t)  de banda base, de duración T.</a:t>
            </a:r>
          </a:p>
          <a:p>
            <a:pPr algn="just"/>
            <a:r>
              <a:rPr lang="es-ES" sz="2400" dirty="0" err="1" smtClean="0">
                <a:solidFill>
                  <a:schemeClr val="accent2">
                    <a:lumMod val="75000"/>
                  </a:schemeClr>
                </a:solidFill>
                <a:effectLst>
                  <a:outerShdw blurRad="38100" dist="38100" dir="2700000" algn="tl">
                    <a:srgbClr val="000000">
                      <a:alpha val="43137"/>
                    </a:srgbClr>
                  </a:outerShdw>
                </a:effectLst>
                <a:latin typeface="Calibri" pitchFamily="34" charset="0"/>
              </a:rPr>
              <a:t>Baud</a:t>
            </a:r>
            <a:r>
              <a:rPr lang="es-ES" sz="2400" dirty="0" smtClean="0">
                <a:latin typeface="Calibri" pitchFamily="34" charset="0"/>
              </a:rPr>
              <a:t>. Unidad de medida de la tasa de símbolos transmitidos por unidad de tiempo.</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Tasa de datos (R)</a:t>
            </a:r>
            <a:r>
              <a:rPr lang="es-ES" sz="2400" dirty="0" smtClean="0">
                <a:latin typeface="Calibri" pitchFamily="34" charset="0"/>
              </a:rPr>
              <a:t>. Es la velocidad de transmisión medida en </a:t>
            </a:r>
            <a:r>
              <a:rPr lang="es-ES" sz="2400" dirty="0" smtClean="0">
                <a:solidFill>
                  <a:schemeClr val="accent2">
                    <a:lumMod val="75000"/>
                  </a:schemeClr>
                </a:solidFill>
                <a:latin typeface="Calibri" pitchFamily="34" charset="0"/>
              </a:rPr>
              <a:t>BPS</a:t>
            </a:r>
            <a:r>
              <a:rPr lang="es-ES" sz="2400" dirty="0" smtClean="0">
                <a:latin typeface="Calibri" pitchFamily="34" charset="0"/>
              </a:rPr>
              <a:t> (bits por segundo) es decir R=k/T.</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Forma de onda digital</a:t>
            </a:r>
            <a:r>
              <a:rPr lang="es-ES" sz="2400" dirty="0" smtClean="0">
                <a:latin typeface="Calibri" pitchFamily="34" charset="0"/>
              </a:rPr>
              <a:t>. Es una señal de voltaje o corriente que representa un símbolo (pulsos para banda base, o sinusoides para pasa banda). Cada forma de onda de banda base </a:t>
            </a:r>
            <a:r>
              <a:rPr lang="es-ES" sz="2400" dirty="0" err="1" smtClean="0">
                <a:latin typeface="Calibri" pitchFamily="34" charset="0"/>
              </a:rPr>
              <a:t>g</a:t>
            </a:r>
            <a:r>
              <a:rPr lang="es-ES" sz="2400" baseline="-25000" dirty="0" err="1" smtClean="0">
                <a:latin typeface="Calibri" pitchFamily="34" charset="0"/>
              </a:rPr>
              <a:t>i</a:t>
            </a:r>
            <a:r>
              <a:rPr lang="es-ES" sz="2400" dirty="0" smtClean="0">
                <a:latin typeface="Calibri" pitchFamily="34" charset="0"/>
              </a:rPr>
              <a:t>(t) se convierte en una de M formas de onda s</a:t>
            </a:r>
            <a:r>
              <a:rPr lang="es-ES" sz="2400" baseline="-25000" dirty="0" smtClean="0">
                <a:latin typeface="Calibri" pitchFamily="34" charset="0"/>
              </a:rPr>
              <a:t>i</a:t>
            </a:r>
            <a:r>
              <a:rPr lang="es-ES" sz="2400" dirty="0" smtClean="0">
                <a:latin typeface="Calibri" pitchFamily="34" charset="0"/>
              </a:rPr>
              <a:t>(t) </a:t>
            </a:r>
            <a:r>
              <a:rPr lang="es-ES" sz="2400" dirty="0" err="1" smtClean="0">
                <a:latin typeface="Calibri" pitchFamily="34" charset="0"/>
              </a:rPr>
              <a:t>pasabanda</a:t>
            </a:r>
            <a:r>
              <a:rPr lang="es-ES" sz="2400" dirty="0" smtClean="0">
                <a:latin typeface="Calibri" pitchFamily="34" charset="0"/>
              </a:rPr>
              <a:t> mediante la </a:t>
            </a:r>
            <a:r>
              <a:rPr lang="es-ES" sz="2400" dirty="0" smtClean="0">
                <a:solidFill>
                  <a:schemeClr val="accent2">
                    <a:lumMod val="75000"/>
                  </a:schemeClr>
                </a:solidFill>
                <a:latin typeface="Calibri" pitchFamily="34" charset="0"/>
              </a:rPr>
              <a:t>modulación</a:t>
            </a:r>
            <a:r>
              <a:rPr lang="es-ES" sz="2400" dirty="0" smtClean="0">
                <a:latin typeface="Calibri" pitchFamily="34" charset="0"/>
              </a:rPr>
              <a:t>.</a:t>
            </a:r>
            <a:endParaRPr lang="es-ES" sz="2400" dirty="0" smtClean="0">
              <a:effectLst/>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6" name="Rectangle 221"/>
          <p:cNvSpPr>
            <a:spLocks noGrp="1" noChangeArrowheads="1"/>
          </p:cNvSpPr>
          <p:nvPr>
            <p:ph type="ftr" sz="quarter" idx="11"/>
          </p:nvPr>
        </p:nvSpPr>
        <p:spPr/>
        <p:txBody>
          <a:bodyPr/>
          <a:lstStyle/>
          <a:p>
            <a:r>
              <a:rPr lang="es-MX"/>
              <a:t>José Juan Rincón Pasaye. FIE-UMSNH</a:t>
            </a:r>
          </a:p>
        </p:txBody>
      </p:sp>
      <p:sp>
        <p:nvSpPr>
          <p:cNvPr id="39939" name="Rectangle 3"/>
          <p:cNvSpPr>
            <a:spLocks noGrp="1" noChangeArrowheads="1"/>
          </p:cNvSpPr>
          <p:nvPr>
            <p:ph type="subTitle" idx="1"/>
          </p:nvPr>
        </p:nvSpPr>
        <p:spPr>
          <a:xfrm>
            <a:off x="179388" y="1196975"/>
            <a:ext cx="8785225" cy="4824413"/>
          </a:xfrm>
        </p:spPr>
        <p:txBody>
          <a:bodyPr/>
          <a:lstStyle/>
          <a:p>
            <a:pPr algn="just">
              <a:lnSpc>
                <a:spcPct val="80000"/>
              </a:lnSpc>
            </a:pPr>
            <a:endParaRPr lang="es-ES" sz="2800" dirty="0">
              <a:effectLst/>
              <a:latin typeface="Calibri" pitchFamily="34" charset="0"/>
            </a:endParaRPr>
          </a:p>
          <a:p>
            <a:pPr algn="just">
              <a:lnSpc>
                <a:spcPct val="80000"/>
              </a:lnSpc>
            </a:pPr>
            <a:r>
              <a:rPr lang="es-ES" sz="2800" b="1" dirty="0" err="1">
                <a:latin typeface="Calibri" pitchFamily="34" charset="0"/>
              </a:rPr>
              <a:t>Polibio</a:t>
            </a:r>
            <a:r>
              <a:rPr lang="es-ES" sz="2800" dirty="0">
                <a:effectLst/>
                <a:latin typeface="Calibri" pitchFamily="34" charset="0"/>
              </a:rPr>
              <a:t> </a:t>
            </a:r>
            <a:r>
              <a:rPr lang="es-MX" sz="2800" dirty="0">
                <a:effectLst/>
                <a:latin typeface="Calibri" pitchFamily="34" charset="0"/>
              </a:rPr>
              <a:t>(204-122 a. c.) Describe un método síncrono para transmitir letras del alfabeto de una isla a otra  basado en señales de luz para sincronizar la apertura y cierre de los orificios </a:t>
            </a:r>
            <a:r>
              <a:rPr lang="es-MX" sz="2800" dirty="0" smtClean="0">
                <a:effectLst/>
                <a:latin typeface="Calibri" pitchFamily="34" charset="0"/>
              </a:rPr>
              <a:t>de recipientes con líquido en el </a:t>
            </a:r>
            <a:r>
              <a:rPr lang="es-MX" sz="2800" dirty="0">
                <a:effectLst/>
                <a:latin typeface="Calibri" pitchFamily="34" charset="0"/>
              </a:rPr>
              <a:t>transmisor y </a:t>
            </a:r>
            <a:r>
              <a:rPr lang="es-MX" sz="2800" dirty="0" smtClean="0">
                <a:effectLst/>
                <a:latin typeface="Calibri" pitchFamily="34" charset="0"/>
              </a:rPr>
              <a:t>el </a:t>
            </a:r>
            <a:r>
              <a:rPr lang="es-MX" sz="2800" dirty="0">
                <a:effectLst/>
                <a:latin typeface="Calibri" pitchFamily="34" charset="0"/>
              </a:rPr>
              <a:t>receptor.</a:t>
            </a:r>
            <a:endParaRPr lang="es-ES" sz="2800" dirty="0">
              <a:effectLst/>
              <a:latin typeface="Calibri" pitchFamily="34" charset="0"/>
            </a:endParaRPr>
          </a:p>
        </p:txBody>
      </p:sp>
      <p:pic>
        <p:nvPicPr>
          <p:cNvPr id="39940" name="Picture 4" descr="149_20"/>
          <p:cNvPicPr>
            <a:picLocks noChangeAspect="1" noChangeArrowheads="1"/>
          </p:cNvPicPr>
          <p:nvPr/>
        </p:nvPicPr>
        <p:blipFill>
          <a:blip r:embed="rId2" cstate="print"/>
          <a:srcRect/>
          <a:stretch>
            <a:fillRect/>
          </a:stretch>
        </p:blipFill>
        <p:spPr bwMode="auto">
          <a:xfrm>
            <a:off x="2725738" y="3284984"/>
            <a:ext cx="3575050" cy="25876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latin typeface="Calibri" pitchFamily="34" charset="0"/>
              </a:rPr>
              <a:t>Ejemplo</a:t>
            </a:r>
          </a:p>
          <a:p>
            <a:pPr algn="just"/>
            <a:r>
              <a:rPr lang="es-ES" sz="2400" dirty="0" smtClean="0">
                <a:latin typeface="Calibri" pitchFamily="34" charset="0"/>
              </a:rPr>
              <a:t>(</a:t>
            </a:r>
            <a:r>
              <a:rPr lang="es-ES" sz="2400" dirty="0" err="1" smtClean="0">
                <a:latin typeface="Calibri" pitchFamily="34" charset="0"/>
              </a:rPr>
              <a:t>Sklar</a:t>
            </a:r>
            <a:r>
              <a:rPr lang="es-ES" sz="2400" dirty="0" smtClean="0">
                <a:latin typeface="Calibri" pitchFamily="34" charset="0"/>
              </a:rPr>
              <a:t>)</a:t>
            </a:r>
          </a:p>
          <a:p>
            <a:pPr algn="just"/>
            <a:endParaRPr lang="es-ES" sz="2400" dirty="0" smtClean="0">
              <a:latin typeface="Calibri" pitchFamily="34" charset="0"/>
            </a:endParaRPr>
          </a:p>
          <a:p>
            <a:pPr algn="just"/>
            <a:endParaRPr lang="es-ES" sz="2400" dirty="0" smtClean="0">
              <a:effectLst/>
              <a:latin typeface="Calibri" pitchFamily="34" charset="0"/>
            </a:endParaRPr>
          </a:p>
        </p:txBody>
      </p:sp>
      <p:pic>
        <p:nvPicPr>
          <p:cNvPr id="6" name="5 Imagen" descr="Nomenclatura_ejempl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619672" y="1132697"/>
            <a:ext cx="5707802" cy="5392647"/>
          </a:xfrm>
          <a:prstGeom prst="rect">
            <a:avLst/>
          </a:prstGeom>
          <a:gradFill flip="none" rotWithShape="1">
            <a:gsLst>
              <a:gs pos="0">
                <a:schemeClr val="accent2">
                  <a:lumMod val="20000"/>
                  <a:lumOff val="80000"/>
                </a:schemeClr>
              </a:gs>
              <a:gs pos="50000">
                <a:schemeClr val="bg1">
                  <a:lumMod val="95000"/>
                </a:schemeClr>
              </a:gs>
              <a:gs pos="100000">
                <a:schemeClr val="accent1">
                  <a:lumMod val="20000"/>
                  <a:lumOff val="80000"/>
                </a:schemeClr>
              </a:gs>
            </a:gsLst>
            <a:lin ang="8100000" scaled="1"/>
            <a:tileRect/>
          </a:gradFill>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effectLst>
                  <a:outerShdw blurRad="38100" dist="38100" dir="2700000" algn="tl">
                    <a:srgbClr val="000000">
                      <a:alpha val="43137"/>
                    </a:srgbClr>
                  </a:outerShdw>
                </a:effectLst>
                <a:latin typeface="Calibri" pitchFamily="34" charset="0"/>
              </a:rPr>
              <a:t>El canal de comunicación</a:t>
            </a:r>
            <a:r>
              <a:rPr lang="es-ES" sz="2400" dirty="0" smtClean="0">
                <a:latin typeface="Calibri" pitchFamily="34" charset="0"/>
              </a:rPr>
              <a:t>.</a:t>
            </a:r>
          </a:p>
          <a:p>
            <a:pPr algn="just"/>
            <a:r>
              <a:rPr lang="es-ES" sz="2400" dirty="0" smtClean="0">
                <a:latin typeface="Calibri" pitchFamily="34" charset="0"/>
              </a:rPr>
              <a:t>Es el conjunto de dispositivos artificiales y naturales a través de los cuales se transmite una señal.</a:t>
            </a:r>
          </a:p>
          <a:p>
            <a:pPr algn="just"/>
            <a:r>
              <a:rPr lang="es-ES" sz="2400" dirty="0" smtClean="0">
                <a:latin typeface="Calibri" pitchFamily="34" charset="0"/>
              </a:rPr>
              <a:t>El </a:t>
            </a:r>
            <a:r>
              <a:rPr lang="es-ES" sz="2400" b="1" i="1" dirty="0" smtClean="0">
                <a:latin typeface="Calibri" pitchFamily="34" charset="0"/>
              </a:rPr>
              <a:t>medio físico de propagación </a:t>
            </a:r>
            <a:r>
              <a:rPr lang="es-ES" sz="2400" dirty="0" smtClean="0">
                <a:latin typeface="Calibri" pitchFamily="34" charset="0"/>
              </a:rPr>
              <a:t>es de carácter natural mientras que el resto de los elementos del canal son una construcción artificial.</a:t>
            </a:r>
          </a:p>
          <a:p>
            <a:pPr algn="just"/>
            <a:endParaRPr lang="es-ES" sz="2400" dirty="0" smtClean="0">
              <a:effectLst/>
              <a:latin typeface="Calibri" pitchFamily="34" charset="0"/>
            </a:endParaRPr>
          </a:p>
          <a:p>
            <a:pPr algn="just"/>
            <a:r>
              <a:rPr lang="es-ES" sz="2400" dirty="0" smtClean="0">
                <a:latin typeface="Calibri" pitchFamily="34" charset="0"/>
              </a:rPr>
              <a:t>El canal puede ser digital, analógico o mixto, dependiendo del tipo de señales que transmite.</a:t>
            </a:r>
          </a:p>
          <a:p>
            <a:pPr algn="just"/>
            <a:endParaRPr lang="es-ES" sz="2400" dirty="0" smtClean="0">
              <a:latin typeface="Calibri" pitchFamily="34" charset="0"/>
            </a:endParaRPr>
          </a:p>
          <a:p>
            <a:pPr algn="just"/>
            <a:r>
              <a:rPr lang="es-ES" sz="2400" dirty="0" smtClean="0">
                <a:latin typeface="Calibri" pitchFamily="34" charset="0"/>
              </a:rPr>
              <a:t>Por ejemplo: en la figura anterior de codificador a decodificador el canal es puramente digital, pero de modulador a demodulador es puramente analógico.</a:t>
            </a:r>
            <a:endParaRPr lang="es-ES" sz="2400" dirty="0" smtClean="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effectLst>
                  <a:outerShdw blurRad="38100" dist="38100" dir="2700000" algn="tl">
                    <a:srgbClr val="000000">
                      <a:alpha val="43137"/>
                    </a:srgbClr>
                  </a:outerShdw>
                </a:effectLst>
                <a:latin typeface="Calibri" pitchFamily="34" charset="0"/>
              </a:rPr>
              <a:t>El canal de comunicación</a:t>
            </a:r>
            <a:r>
              <a:rPr lang="es-ES" sz="2400" dirty="0" smtClean="0">
                <a:latin typeface="Calibri" pitchFamily="34" charset="0"/>
              </a:rPr>
              <a:t>.</a:t>
            </a:r>
          </a:p>
          <a:p>
            <a:pPr algn="just"/>
            <a:r>
              <a:rPr lang="es-ES" sz="2400" dirty="0" smtClean="0">
                <a:latin typeface="Calibri" pitchFamily="34" charset="0"/>
              </a:rPr>
              <a:t>De acuerdo al medio físico de propagación, los canales se clasifican en tres tipos:</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Canal de Conductores eléctricos</a:t>
            </a:r>
            <a:r>
              <a:rPr lang="es-ES" sz="2400" dirty="0" smtClean="0">
                <a:latin typeface="Calibri" pitchFamily="34" charset="0"/>
              </a:rPr>
              <a:t>.- Basados en cables, por ejemplo: Conductores telefónicos, cables coaxiales en redes de datos, pares trenzados de 8 hilos para red LAN, cable USB, etc.</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Canal radioeléctrico </a:t>
            </a:r>
            <a:r>
              <a:rPr lang="es-ES" sz="2400" dirty="0" smtClean="0">
                <a:latin typeface="Calibri" pitchFamily="34" charset="0"/>
              </a:rPr>
              <a:t>(espacio libre o guías de onda). Usa antenas emisoras y receptoras y puede ser fijo o móvil dependiendo del emplazamiento de las antenas.</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Canal óptico</a:t>
            </a:r>
            <a:r>
              <a:rPr lang="es-ES" sz="2400" dirty="0" smtClean="0">
                <a:latin typeface="Calibri" pitchFamily="34" charset="0"/>
              </a:rPr>
              <a:t>. Fibras ópticas o dispositivos de almacenamiento </a:t>
            </a:r>
            <a:r>
              <a:rPr lang="es-ES" sz="2400" dirty="0" err="1" smtClean="0">
                <a:latin typeface="Calibri" pitchFamily="34" charset="0"/>
              </a:rPr>
              <a:t>óptioc</a:t>
            </a:r>
            <a:r>
              <a:rPr lang="es-ES" sz="2400" dirty="0" smtClean="0">
                <a:latin typeface="Calibri" pitchFamily="34" charset="0"/>
              </a:rPr>
              <a:t>.</a:t>
            </a:r>
          </a:p>
          <a:p>
            <a:pPr algn="just"/>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Canal magnético</a:t>
            </a:r>
            <a:r>
              <a:rPr lang="es-ES" sz="2400" dirty="0" smtClean="0">
                <a:latin typeface="Calibri" pitchFamily="34" charset="0"/>
              </a:rPr>
              <a:t>.- Cintas y discos magnéticos</a:t>
            </a:r>
          </a:p>
          <a:p>
            <a:pPr algn="just"/>
            <a:endParaRPr lang="es-ES" sz="2400" dirty="0" smtClean="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effectLst>
                  <a:outerShdw blurRad="38100" dist="38100" dir="2700000" algn="tl">
                    <a:srgbClr val="000000">
                      <a:alpha val="43137"/>
                    </a:srgbClr>
                  </a:outerShdw>
                </a:effectLst>
                <a:latin typeface="Calibri" pitchFamily="34" charset="0"/>
              </a:rPr>
              <a:t>Parámetros de las señales</a:t>
            </a:r>
            <a:r>
              <a:rPr lang="es-ES" sz="2400" dirty="0" smtClean="0">
                <a:latin typeface="Calibri" pitchFamily="34" charset="0"/>
              </a:rPr>
              <a:t>. (</a:t>
            </a:r>
            <a:r>
              <a:rPr lang="es-ES" sz="2400" dirty="0" err="1" smtClean="0">
                <a:latin typeface="Calibri" pitchFamily="34" charset="0"/>
              </a:rPr>
              <a:t>Kontorovich</a:t>
            </a:r>
            <a:r>
              <a:rPr lang="es-ES" sz="2400" dirty="0" smtClean="0">
                <a:latin typeface="Calibri" pitchFamily="34" charset="0"/>
              </a:rPr>
              <a:t>)</a:t>
            </a:r>
          </a:p>
          <a:p>
            <a:pPr algn="just"/>
            <a:r>
              <a:rPr lang="es-ES" sz="2400" dirty="0" smtClean="0">
                <a:latin typeface="Calibri" pitchFamily="34" charset="0"/>
              </a:rPr>
              <a:t>Los siguientes son los parámetros básicos susceptibles de ser medidos en una señal:</a:t>
            </a:r>
          </a:p>
          <a:p>
            <a:pPr marL="627063" algn="just"/>
            <a:r>
              <a:rPr lang="es-ES" sz="2400" b="1" dirty="0" err="1" smtClean="0">
                <a:effectLst/>
                <a:latin typeface="Calibri" pitchFamily="34" charset="0"/>
              </a:rPr>
              <a:t>Ts</a:t>
            </a:r>
            <a:r>
              <a:rPr lang="es-ES" sz="2400" dirty="0" smtClean="0">
                <a:effectLst/>
                <a:latin typeface="Calibri" pitchFamily="34" charset="0"/>
              </a:rPr>
              <a:t>=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Duración de la señal </a:t>
            </a:r>
            <a:r>
              <a:rPr lang="es-ES" sz="2400" dirty="0" smtClean="0">
                <a:effectLst/>
                <a:latin typeface="Calibri" pitchFamily="34" charset="0"/>
              </a:rPr>
              <a:t>(</a:t>
            </a:r>
            <a:r>
              <a:rPr lang="es-ES" sz="2400" dirty="0" err="1" smtClean="0">
                <a:effectLst/>
                <a:latin typeface="Calibri" pitchFamily="34" charset="0"/>
              </a:rPr>
              <a:t>seg</a:t>
            </a:r>
            <a:r>
              <a:rPr lang="es-ES" sz="2400" dirty="0" smtClean="0">
                <a:effectLst/>
                <a:latin typeface="Calibri" pitchFamily="34" charset="0"/>
              </a:rPr>
              <a:t>). Intervalo de  tiempo desde que surge hasta que se extingue.</a:t>
            </a:r>
          </a:p>
          <a:p>
            <a:pPr marL="627063" algn="just"/>
            <a:r>
              <a:rPr lang="es-ES" sz="2400" b="1" dirty="0" err="1" smtClean="0">
                <a:latin typeface="Calibri" pitchFamily="34" charset="0"/>
              </a:rPr>
              <a:t>Fs</a:t>
            </a:r>
            <a:r>
              <a:rPr lang="es-ES" sz="2400" dirty="0" smtClean="0">
                <a:latin typeface="Calibri" pitchFamily="34" charset="0"/>
              </a:rPr>
              <a:t>=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Ancho de Banda de la señal </a:t>
            </a:r>
            <a:r>
              <a:rPr lang="es-ES" sz="2400" dirty="0" smtClean="0">
                <a:latin typeface="Calibri" pitchFamily="34" charset="0"/>
              </a:rPr>
              <a:t>(Hz). Intervalo de frecuencias que contienen el 90% o 99% de la energía de la señal.</a:t>
            </a:r>
          </a:p>
          <a:p>
            <a:pPr marL="627063" algn="just"/>
            <a:r>
              <a:rPr lang="es-ES" sz="2400" b="1" dirty="0" smtClean="0">
                <a:effectLst/>
                <a:latin typeface="Calibri" pitchFamily="34" charset="0"/>
              </a:rPr>
              <a:t>Hs</a:t>
            </a:r>
            <a:r>
              <a:rPr lang="es-ES" sz="2400" dirty="0" smtClean="0">
                <a:effectLst/>
                <a:latin typeface="Calibri" pitchFamily="34" charset="0"/>
              </a:rPr>
              <a:t>=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Rango dinámico de la señal </a:t>
            </a:r>
            <a:r>
              <a:rPr lang="es-ES" sz="2400" dirty="0" smtClean="0">
                <a:effectLst/>
                <a:latin typeface="Calibri" pitchFamily="34" charset="0"/>
              </a:rPr>
              <a:t>(dB). </a:t>
            </a:r>
            <a:r>
              <a:rPr lang="es-ES" sz="2400" dirty="0" smtClean="0">
                <a:latin typeface="Calibri" pitchFamily="34" charset="0"/>
              </a:rPr>
              <a:t>Cociente en dB del valor máximo a un valor de referencia de la señal.</a:t>
            </a:r>
          </a:p>
          <a:p>
            <a:pPr algn="just"/>
            <a:r>
              <a:rPr lang="es-ES" sz="2400" dirty="0" smtClean="0">
                <a:effectLst/>
                <a:latin typeface="Calibri" pitchFamily="34" charset="0"/>
              </a:rPr>
              <a:t>Ejemplos: </a:t>
            </a:r>
          </a:p>
        </p:txBody>
      </p:sp>
      <p:graphicFrame>
        <p:nvGraphicFramePr>
          <p:cNvPr id="6" name="5 Objeto"/>
          <p:cNvGraphicFramePr>
            <a:graphicFrameLocks noChangeAspect="1"/>
          </p:cNvGraphicFramePr>
          <p:nvPr/>
        </p:nvGraphicFramePr>
        <p:xfrm>
          <a:off x="1331640" y="5229200"/>
          <a:ext cx="3353172" cy="1117724"/>
        </p:xfrm>
        <a:graphic>
          <a:graphicData uri="http://schemas.openxmlformats.org/presentationml/2006/ole">
            <p:oleObj spid="_x0000_s175106" name="Equation" r:id="rId3" imgW="1942920" imgH="647640" progId="Equation.DSMT4">
              <p:embed/>
            </p:oleObj>
          </a:graphicData>
        </a:graphic>
      </p:graphicFrame>
      <p:graphicFrame>
        <p:nvGraphicFramePr>
          <p:cNvPr id="175107" name="Object 3"/>
          <p:cNvGraphicFramePr>
            <a:graphicFrameLocks noChangeAspect="1"/>
          </p:cNvGraphicFramePr>
          <p:nvPr/>
        </p:nvGraphicFramePr>
        <p:xfrm>
          <a:off x="5004048" y="5445224"/>
          <a:ext cx="3443288" cy="746125"/>
        </p:xfrm>
        <a:graphic>
          <a:graphicData uri="http://schemas.openxmlformats.org/presentationml/2006/ole">
            <p:oleObj spid="_x0000_s175107" name="Equation" r:id="rId4" imgW="1993680" imgH="431640" progId="Equation.DSMT4">
              <p:embed/>
            </p:oleObj>
          </a:graphicData>
        </a:graphic>
      </p:graphicFrame>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latin typeface="Calibri" pitchFamily="34" charset="0"/>
              </a:rPr>
              <a:t>“Volumen” de una señal.</a:t>
            </a:r>
            <a:endParaRPr lang="es-ES" sz="2400" dirty="0" smtClean="0">
              <a:latin typeface="Calibri" pitchFamily="34" charset="0"/>
            </a:endParaRPr>
          </a:p>
          <a:p>
            <a:pPr algn="just"/>
            <a:endParaRPr lang="es-ES" sz="2400" dirty="0" smtClean="0">
              <a:latin typeface="Calibri" pitchFamily="34" charset="0"/>
            </a:endParaRPr>
          </a:p>
          <a:p>
            <a:pPr algn="just"/>
            <a:r>
              <a:rPr lang="es-ES" sz="2400" dirty="0" smtClean="0">
                <a:latin typeface="Calibri" pitchFamily="34" charset="0"/>
              </a:rPr>
              <a:t>El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volumen</a:t>
            </a:r>
            <a:r>
              <a:rPr lang="es-ES" sz="2400" dirty="0" smtClean="0">
                <a:latin typeface="Calibri" pitchFamily="34" charset="0"/>
              </a:rPr>
              <a:t>” </a:t>
            </a:r>
            <a:r>
              <a:rPr lang="es-ES" sz="2400" b="1" dirty="0" smtClean="0">
                <a:latin typeface="Calibri" pitchFamily="34" charset="0"/>
              </a:rPr>
              <a:t>Vs</a:t>
            </a:r>
            <a:r>
              <a:rPr lang="es-ES" sz="2400" dirty="0" smtClean="0">
                <a:latin typeface="Calibri" pitchFamily="34" charset="0"/>
              </a:rPr>
              <a:t> de una señal es una medida de su “tamaño” y se calcula como:</a:t>
            </a:r>
          </a:p>
          <a:p>
            <a:r>
              <a:rPr lang="es-ES" sz="2400" b="1" dirty="0" smtClean="0">
                <a:latin typeface="Calibri" pitchFamily="34" charset="0"/>
              </a:rPr>
              <a:t>Vs</a:t>
            </a:r>
            <a:r>
              <a:rPr lang="es-ES" sz="2400" dirty="0" smtClean="0">
                <a:latin typeface="Calibri" pitchFamily="34" charset="0"/>
              </a:rPr>
              <a:t> = </a:t>
            </a:r>
            <a:r>
              <a:rPr lang="es-ES" sz="2400" dirty="0" err="1" smtClean="0">
                <a:latin typeface="Calibri" pitchFamily="34" charset="0"/>
              </a:rPr>
              <a:t>Ts</a:t>
            </a:r>
            <a:r>
              <a:rPr lang="es-ES" sz="2400" dirty="0" smtClean="0">
                <a:latin typeface="Calibri" pitchFamily="34" charset="0"/>
              </a:rPr>
              <a:t> x </a:t>
            </a:r>
            <a:r>
              <a:rPr lang="es-ES" sz="2400" dirty="0" err="1" smtClean="0">
                <a:latin typeface="Calibri" pitchFamily="34" charset="0"/>
              </a:rPr>
              <a:t>Fs</a:t>
            </a:r>
            <a:r>
              <a:rPr lang="es-ES" sz="2400" dirty="0" smtClean="0">
                <a:latin typeface="Calibri" pitchFamily="34" charset="0"/>
              </a:rPr>
              <a:t> x Hs</a:t>
            </a:r>
          </a:p>
          <a:p>
            <a:pPr algn="just"/>
            <a:endParaRPr lang="es-ES" sz="2400" dirty="0" smtClean="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effectLst>
                  <a:outerShdw blurRad="38100" dist="38100" dir="2700000" algn="tl">
                    <a:srgbClr val="000000">
                      <a:alpha val="43137"/>
                    </a:srgbClr>
                  </a:outerShdw>
                </a:effectLst>
                <a:latin typeface="Calibri" pitchFamily="34" charset="0"/>
              </a:rPr>
              <a:t>Parámetros del canal </a:t>
            </a:r>
            <a:r>
              <a:rPr lang="es-ES" sz="2400" b="1" dirty="0" smtClean="0">
                <a:latin typeface="Calibri" pitchFamily="34" charset="0"/>
              </a:rPr>
              <a:t>de comunicación</a:t>
            </a:r>
            <a:r>
              <a:rPr lang="es-ES" sz="2400" dirty="0" smtClean="0">
                <a:latin typeface="Calibri" pitchFamily="34" charset="0"/>
              </a:rPr>
              <a:t>.</a:t>
            </a:r>
          </a:p>
          <a:p>
            <a:pPr algn="just"/>
            <a:r>
              <a:rPr lang="es-ES" sz="2400" dirty="0" smtClean="0">
                <a:latin typeface="Calibri" pitchFamily="34" charset="0"/>
              </a:rPr>
              <a:t>En forma similar a las señales, los parámetros básicos del canal son:</a:t>
            </a:r>
          </a:p>
          <a:p>
            <a:pPr marL="627063" algn="just"/>
            <a:r>
              <a:rPr lang="es-ES" sz="2400" b="1" dirty="0" err="1" smtClean="0">
                <a:effectLst/>
                <a:latin typeface="Calibri" pitchFamily="34" charset="0"/>
              </a:rPr>
              <a:t>Tcc</a:t>
            </a:r>
            <a:r>
              <a:rPr lang="es-ES" sz="2400" dirty="0" smtClean="0">
                <a:effectLst/>
                <a:latin typeface="Calibri" pitchFamily="34" charset="0"/>
              </a:rPr>
              <a:t> =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Duración del canal </a:t>
            </a:r>
            <a:r>
              <a:rPr lang="es-ES" sz="2400" dirty="0" smtClean="0">
                <a:effectLst/>
                <a:latin typeface="Calibri" pitchFamily="34" charset="0"/>
              </a:rPr>
              <a:t>(</a:t>
            </a:r>
            <a:r>
              <a:rPr lang="es-ES" sz="2400" dirty="0" err="1" smtClean="0">
                <a:effectLst/>
                <a:latin typeface="Calibri" pitchFamily="34" charset="0"/>
              </a:rPr>
              <a:t>seg</a:t>
            </a:r>
            <a:r>
              <a:rPr lang="es-ES" sz="2400" dirty="0" smtClean="0">
                <a:effectLst/>
                <a:latin typeface="Calibri" pitchFamily="34" charset="0"/>
              </a:rPr>
              <a:t>). Intervalo de  tiempo que el canal está disponible para transmitir una señal.</a:t>
            </a:r>
          </a:p>
          <a:p>
            <a:pPr marL="627063" algn="just"/>
            <a:r>
              <a:rPr lang="es-ES" sz="2400" b="1" dirty="0" err="1" smtClean="0">
                <a:latin typeface="Calibri" pitchFamily="34" charset="0"/>
              </a:rPr>
              <a:t>Fcc</a:t>
            </a:r>
            <a:r>
              <a:rPr lang="es-ES" sz="2400" dirty="0" smtClean="0">
                <a:latin typeface="Calibri" pitchFamily="34" charset="0"/>
              </a:rPr>
              <a:t>=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Ancho de Banda del canal </a:t>
            </a:r>
            <a:r>
              <a:rPr lang="es-ES" sz="2400" dirty="0" smtClean="0">
                <a:latin typeface="Calibri" pitchFamily="34" charset="0"/>
              </a:rPr>
              <a:t>(Hz). Intervalo de frecuencias que puede transmitir correctamente el canal.</a:t>
            </a:r>
          </a:p>
          <a:p>
            <a:pPr marL="627063" algn="just"/>
            <a:r>
              <a:rPr lang="es-ES" sz="2400" b="1" dirty="0" err="1" smtClean="0">
                <a:effectLst/>
                <a:latin typeface="Calibri" pitchFamily="34" charset="0"/>
              </a:rPr>
              <a:t>Hcc</a:t>
            </a:r>
            <a:r>
              <a:rPr lang="es-ES" sz="2400" dirty="0" smtClean="0">
                <a:effectLst/>
                <a:latin typeface="Calibri" pitchFamily="34" charset="0"/>
              </a:rPr>
              <a:t>=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Rango dinámico del canal </a:t>
            </a:r>
            <a:r>
              <a:rPr lang="es-ES" sz="2400" dirty="0" smtClean="0">
                <a:effectLst/>
                <a:latin typeface="Calibri" pitchFamily="34" charset="0"/>
              </a:rPr>
              <a:t>(dB). </a:t>
            </a:r>
            <a:r>
              <a:rPr lang="es-ES" sz="2400" dirty="0" smtClean="0">
                <a:latin typeface="Calibri" pitchFamily="34" charset="0"/>
              </a:rPr>
              <a:t>Cociente en dB del valor máximo a un valor de referencia de la señal que puede transmitir correctamente un canal.</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95536" y="1196752"/>
            <a:ext cx="8496944" cy="5112568"/>
          </a:xfrm>
        </p:spPr>
        <p:txBody>
          <a:bodyPr>
            <a:normAutofit/>
          </a:bodyPr>
          <a:lstStyle/>
          <a:p>
            <a:pPr algn="just"/>
            <a:r>
              <a:rPr lang="es-ES" sz="2400" b="1" dirty="0" smtClean="0">
                <a:latin typeface="Calibri" pitchFamily="34" charset="0"/>
              </a:rPr>
              <a:t>“Volumen” del canal.</a:t>
            </a:r>
            <a:endParaRPr lang="es-ES" sz="2400" dirty="0" smtClean="0">
              <a:latin typeface="Calibri" pitchFamily="34" charset="0"/>
            </a:endParaRPr>
          </a:p>
          <a:p>
            <a:pPr algn="just"/>
            <a:endParaRPr lang="es-ES" sz="2400" dirty="0" smtClean="0">
              <a:latin typeface="Calibri" pitchFamily="34" charset="0"/>
            </a:endParaRPr>
          </a:p>
          <a:p>
            <a:pPr algn="just"/>
            <a:r>
              <a:rPr lang="es-ES" sz="2400" dirty="0" smtClean="0">
                <a:latin typeface="Calibri" pitchFamily="34" charset="0"/>
              </a:rPr>
              <a:t>El “</a:t>
            </a:r>
            <a:r>
              <a:rPr lang="es-E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volumen</a:t>
            </a:r>
            <a:r>
              <a:rPr lang="es-ES" sz="2400" dirty="0" smtClean="0">
                <a:latin typeface="Calibri" pitchFamily="34" charset="0"/>
              </a:rPr>
              <a:t>” </a:t>
            </a:r>
            <a:r>
              <a:rPr lang="es-ES" sz="2400" b="1" dirty="0" err="1" smtClean="0">
                <a:latin typeface="Calibri" pitchFamily="34" charset="0"/>
              </a:rPr>
              <a:t>Vcc</a:t>
            </a:r>
            <a:r>
              <a:rPr lang="es-ES" sz="2400" dirty="0" smtClean="0">
                <a:latin typeface="Calibri" pitchFamily="34" charset="0"/>
              </a:rPr>
              <a:t> del canal de comunicación es una medida de la </a:t>
            </a:r>
            <a:r>
              <a:rPr lang="es-E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capacidad del canal</a:t>
            </a:r>
            <a:r>
              <a:rPr lang="es-ES" sz="2400" dirty="0" smtClean="0">
                <a:latin typeface="Calibri" pitchFamily="34" charset="0"/>
              </a:rPr>
              <a:t>, es decir, del “volumen” de las señales que es capaz de transmitir adecuadamente y se calcula como:</a:t>
            </a:r>
          </a:p>
          <a:p>
            <a:pPr algn="just"/>
            <a:endParaRPr lang="es-ES" sz="2400" dirty="0" smtClean="0">
              <a:latin typeface="Calibri" pitchFamily="34" charset="0"/>
            </a:endParaRPr>
          </a:p>
          <a:p>
            <a:r>
              <a:rPr lang="es-ES" sz="2400" b="1" dirty="0" err="1" smtClean="0">
                <a:latin typeface="Calibri" pitchFamily="34" charset="0"/>
              </a:rPr>
              <a:t>Vcc</a:t>
            </a:r>
            <a:r>
              <a:rPr lang="es-ES" sz="2400" dirty="0" smtClean="0">
                <a:latin typeface="Calibri" pitchFamily="34" charset="0"/>
              </a:rPr>
              <a:t> = </a:t>
            </a:r>
            <a:r>
              <a:rPr lang="es-ES" sz="2400" dirty="0" err="1" smtClean="0">
                <a:latin typeface="Calibri" pitchFamily="34" charset="0"/>
              </a:rPr>
              <a:t>Tcc</a:t>
            </a:r>
            <a:r>
              <a:rPr lang="es-ES" sz="2400" dirty="0" smtClean="0">
                <a:latin typeface="Calibri" pitchFamily="34" charset="0"/>
              </a:rPr>
              <a:t> x </a:t>
            </a:r>
            <a:r>
              <a:rPr lang="es-ES" sz="2400" dirty="0" err="1" smtClean="0">
                <a:latin typeface="Calibri" pitchFamily="34" charset="0"/>
              </a:rPr>
              <a:t>Fcc</a:t>
            </a:r>
            <a:r>
              <a:rPr lang="es-ES" sz="2400" dirty="0" smtClean="0">
                <a:latin typeface="Calibri" pitchFamily="34" charset="0"/>
              </a:rPr>
              <a:t> x </a:t>
            </a:r>
            <a:r>
              <a:rPr lang="es-ES" sz="2400" dirty="0" err="1" smtClean="0">
                <a:latin typeface="Calibri" pitchFamily="34" charset="0"/>
              </a:rPr>
              <a:t>Hcc</a:t>
            </a:r>
            <a:endParaRPr lang="es-ES" sz="2400" dirty="0" smtClean="0">
              <a:latin typeface="Calibri" pitchFamily="34" charset="0"/>
            </a:endParaRPr>
          </a:p>
          <a:p>
            <a:pPr algn="just"/>
            <a:endParaRPr lang="es-ES" sz="2400" dirty="0" smtClean="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Disco magnético"/>
          <p:cNvSpPr/>
          <p:nvPr/>
        </p:nvSpPr>
        <p:spPr>
          <a:xfrm rot="16200000">
            <a:off x="3383868" y="3537012"/>
            <a:ext cx="1152128" cy="1944216"/>
          </a:xfrm>
          <a:prstGeom prst="flowChartMagneticDisk">
            <a:avLst/>
          </a:prstGeom>
          <a:gradFill flip="none" rotWithShape="1">
            <a:gsLst>
              <a:gs pos="0">
                <a:schemeClr val="accent6">
                  <a:lumMod val="75000"/>
                </a:schemeClr>
              </a:gs>
              <a:gs pos="50000">
                <a:schemeClr val="accent6">
                  <a:lumMod val="20000"/>
                  <a:lumOff val="80000"/>
                </a:schemeClr>
              </a:gs>
              <a:gs pos="100000">
                <a:schemeClr val="accent6">
                  <a:lumMod val="50000"/>
                </a:schemeClr>
              </a:gs>
            </a:gsLst>
            <a:lin ang="0" scaled="1"/>
            <a:tileRect/>
          </a:gradFill>
          <a:ln w="9525">
            <a:noFill/>
            <a:miter lim="800000"/>
            <a:headEnd/>
            <a:tailEnd/>
          </a:ln>
          <a:effectLst/>
        </p:spPr>
        <p:txBody>
          <a:bodyPr wrap="none" anchor="ctr"/>
          <a:lstStyle/>
          <a:p>
            <a:endParaRPr lang="es-ES">
              <a:solidFill>
                <a:schemeClr val="tx1"/>
              </a:solidFill>
              <a:latin typeface="Arial" charset="0"/>
              <a:cs typeface="Arial" charset="0"/>
            </a:endParaRPr>
          </a:p>
        </p:txBody>
      </p:sp>
      <p:sp>
        <p:nvSpPr>
          <p:cNvPr id="5632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5" name="Rectangle 221"/>
          <p:cNvSpPr>
            <a:spLocks noGrp="1" noChangeArrowheads="1"/>
          </p:cNvSpPr>
          <p:nvPr>
            <p:ph type="ftr" sz="quarter" idx="11"/>
          </p:nvPr>
        </p:nvSpPr>
        <p:spPr/>
        <p:txBody>
          <a:bodyPr/>
          <a:lstStyle/>
          <a:p>
            <a:r>
              <a:rPr lang="es-MX"/>
              <a:t>José Juan Rincón Pasaye. FIE-UMSNH</a:t>
            </a:r>
          </a:p>
        </p:txBody>
      </p:sp>
      <p:sp>
        <p:nvSpPr>
          <p:cNvPr id="56325" name="Rectangle 5"/>
          <p:cNvSpPr>
            <a:spLocks noGrp="1" noChangeArrowheads="1"/>
          </p:cNvSpPr>
          <p:nvPr>
            <p:ph type="subTitle" idx="1"/>
          </p:nvPr>
        </p:nvSpPr>
        <p:spPr>
          <a:xfrm>
            <a:off x="179512" y="1196752"/>
            <a:ext cx="8784976" cy="4536504"/>
          </a:xfrm>
          <a:noFill/>
          <a:ln/>
        </p:spPr>
        <p:txBody>
          <a:bodyPr>
            <a:normAutofit/>
          </a:bodyPr>
          <a:lstStyle/>
          <a:p>
            <a:pPr algn="just"/>
            <a:r>
              <a:rPr lang="es-ES" b="1" dirty="0" smtClean="0">
                <a:latin typeface="Calibri" pitchFamily="34" charset="0"/>
              </a:rPr>
              <a:t>Condición para transmisión sin distorsión</a:t>
            </a:r>
          </a:p>
          <a:p>
            <a:pPr algn="just"/>
            <a:endParaRPr lang="es-ES" sz="1000" dirty="0">
              <a:effectLst/>
              <a:latin typeface="Calibri" pitchFamily="34" charset="0"/>
            </a:endParaRPr>
          </a:p>
          <a:p>
            <a:pPr algn="just"/>
            <a:r>
              <a:rPr lang="es-ES" sz="2800" dirty="0" smtClean="0">
                <a:effectLst/>
                <a:latin typeface="Calibri" pitchFamily="34" charset="0"/>
              </a:rPr>
              <a:t>El canal debe </a:t>
            </a:r>
            <a:r>
              <a:rPr lang="es-ES" sz="2800" dirty="0">
                <a:effectLst/>
                <a:latin typeface="Calibri" pitchFamily="34" charset="0"/>
              </a:rPr>
              <a:t>ser lo suficientemente </a:t>
            </a:r>
            <a:r>
              <a:rPr lang="es-ES" sz="2800" dirty="0" smtClean="0">
                <a:effectLst/>
                <a:latin typeface="Calibri" pitchFamily="34" charset="0"/>
              </a:rPr>
              <a:t>amplio para pasar toda la información de la señal sin distorsión, es decir:</a:t>
            </a:r>
          </a:p>
          <a:p>
            <a:r>
              <a:rPr lang="es-ES" dirty="0" smtClean="0">
                <a:latin typeface="Calibri" pitchFamily="34" charset="0"/>
              </a:rPr>
              <a:t>Vs  </a:t>
            </a:r>
            <a:r>
              <a:rPr lang="es-ES" dirty="0" smtClean="0">
                <a:latin typeface="Symbol" pitchFamily="18" charset="2"/>
              </a:rPr>
              <a:t>£ </a:t>
            </a:r>
            <a:r>
              <a:rPr lang="es-ES" dirty="0" err="1" smtClean="0">
                <a:latin typeface="Calibri" pitchFamily="34" charset="0"/>
              </a:rPr>
              <a:t>Vcc</a:t>
            </a:r>
            <a:endParaRPr lang="es-ES" sz="2800" dirty="0">
              <a:effectLst/>
              <a:latin typeface="Calibri" pitchFamily="34" charset="0"/>
            </a:endParaRPr>
          </a:p>
        </p:txBody>
      </p:sp>
      <p:sp>
        <p:nvSpPr>
          <p:cNvPr id="56330" name="Oval 10"/>
          <p:cNvSpPr>
            <a:spLocks noChangeArrowheads="1"/>
          </p:cNvSpPr>
          <p:nvPr/>
        </p:nvSpPr>
        <p:spPr bwMode="auto">
          <a:xfrm>
            <a:off x="1475235" y="4221559"/>
            <a:ext cx="576064" cy="576089"/>
          </a:xfrm>
          <a:prstGeom prst="ellipse">
            <a:avLst/>
          </a:prstGeom>
          <a:gradFill rotWithShape="1">
            <a:gsLst>
              <a:gs pos="0">
                <a:srgbClr val="FF3300"/>
              </a:gs>
              <a:gs pos="100000">
                <a:srgbClr val="FF3300">
                  <a:gamma/>
                  <a:shade val="26275"/>
                  <a:invGamma/>
                </a:srgbClr>
              </a:gs>
            </a:gsLst>
            <a:lin ang="5400000" scaled="1"/>
          </a:gradFill>
          <a:ln w="9525">
            <a:solidFill>
              <a:srgbClr val="000099"/>
            </a:solidFill>
            <a:round/>
            <a:headEnd/>
            <a:tailEnd/>
          </a:ln>
          <a:effectLst/>
        </p:spPr>
        <p:txBody>
          <a:bodyPr wrap="none" anchor="ctr"/>
          <a:lstStyle/>
          <a:p>
            <a:endParaRPr lang="es-ES"/>
          </a:p>
        </p:txBody>
      </p:sp>
      <p:sp>
        <p:nvSpPr>
          <p:cNvPr id="56332" name="Text Box 12"/>
          <p:cNvSpPr txBox="1">
            <a:spLocks noChangeArrowheads="1"/>
          </p:cNvSpPr>
          <p:nvPr/>
        </p:nvSpPr>
        <p:spPr bwMode="auto">
          <a:xfrm>
            <a:off x="1387207" y="4869160"/>
            <a:ext cx="736099" cy="369332"/>
          </a:xfrm>
          <a:prstGeom prst="rect">
            <a:avLst/>
          </a:prstGeom>
          <a:noFill/>
          <a:ln w="9525">
            <a:noFill/>
            <a:miter lim="800000"/>
            <a:headEnd/>
            <a:tailEnd/>
          </a:ln>
          <a:effectLst/>
        </p:spPr>
        <p:txBody>
          <a:bodyPr wrap="none">
            <a:spAutoFit/>
          </a:bodyPr>
          <a:lstStyle/>
          <a:p>
            <a:r>
              <a:rPr lang="es-MX" dirty="0" smtClean="0">
                <a:solidFill>
                  <a:srgbClr val="C00000"/>
                </a:solidFill>
                <a:effectLst>
                  <a:outerShdw blurRad="38100" dist="38100" dir="2700000" algn="tl">
                    <a:srgbClr val="000000">
                      <a:alpha val="43137"/>
                    </a:srgbClr>
                  </a:outerShdw>
                </a:effectLst>
              </a:rPr>
              <a:t>señal</a:t>
            </a:r>
            <a:endParaRPr lang="es-MX" dirty="0">
              <a:solidFill>
                <a:srgbClr val="C00000"/>
              </a:solidFill>
              <a:effectLst>
                <a:outerShdw blurRad="38100" dist="38100" dir="2700000" algn="tl">
                  <a:srgbClr val="000000">
                    <a:alpha val="43137"/>
                  </a:srgbClr>
                </a:outerShdw>
              </a:effectLst>
            </a:endParaRPr>
          </a:p>
        </p:txBody>
      </p:sp>
      <p:sp>
        <p:nvSpPr>
          <p:cNvPr id="56328" name="Oval 8"/>
          <p:cNvSpPr>
            <a:spLocks noChangeArrowheads="1"/>
          </p:cNvSpPr>
          <p:nvPr/>
        </p:nvSpPr>
        <p:spPr bwMode="auto">
          <a:xfrm>
            <a:off x="6876628" y="3933056"/>
            <a:ext cx="647700" cy="1152525"/>
          </a:xfrm>
          <a:prstGeom prst="ellipse">
            <a:avLst/>
          </a:prstGeom>
          <a:gradFill rotWithShape="1">
            <a:gsLst>
              <a:gs pos="0">
                <a:schemeClr val="accent1">
                  <a:gamma/>
                  <a:shade val="6275"/>
                  <a:invGamma/>
                </a:schemeClr>
              </a:gs>
              <a:gs pos="50000">
                <a:schemeClr val="accent1"/>
              </a:gs>
              <a:gs pos="100000">
                <a:schemeClr val="accent1">
                  <a:gamma/>
                  <a:shade val="6275"/>
                  <a:invGamma/>
                </a:schemeClr>
              </a:gs>
            </a:gsLst>
            <a:lin ang="5400000" scaled="1"/>
          </a:gradFill>
          <a:ln w="9525" algn="ctr">
            <a:solidFill>
              <a:schemeClr val="tx1"/>
            </a:solidFill>
            <a:round/>
            <a:headEnd/>
            <a:tailEnd/>
          </a:ln>
          <a:effectLst/>
        </p:spPr>
        <p:txBody>
          <a:bodyPr wrap="none" anchor="ctr"/>
          <a:lstStyle/>
          <a:p>
            <a:endParaRPr lang="es-ES"/>
          </a:p>
        </p:txBody>
      </p:sp>
      <p:sp>
        <p:nvSpPr>
          <p:cNvPr id="56329" name="Oval 9"/>
          <p:cNvSpPr>
            <a:spLocks noChangeArrowheads="1"/>
          </p:cNvSpPr>
          <p:nvPr/>
        </p:nvSpPr>
        <p:spPr bwMode="auto">
          <a:xfrm>
            <a:off x="6876628" y="3933056"/>
            <a:ext cx="647700" cy="1152525"/>
          </a:xfrm>
          <a:prstGeom prst="ellipse">
            <a:avLst/>
          </a:prstGeom>
          <a:gradFill rotWithShape="1">
            <a:gsLst>
              <a:gs pos="0">
                <a:schemeClr val="accent1">
                  <a:gamma/>
                  <a:shade val="6275"/>
                  <a:invGamma/>
                  <a:alpha val="94000"/>
                </a:schemeClr>
              </a:gs>
              <a:gs pos="50000">
                <a:schemeClr val="accent1">
                  <a:alpha val="85000"/>
                </a:schemeClr>
              </a:gs>
              <a:gs pos="100000">
                <a:schemeClr val="accent1">
                  <a:gamma/>
                  <a:shade val="6275"/>
                  <a:invGamma/>
                  <a:alpha val="65000"/>
                </a:schemeClr>
              </a:gs>
            </a:gsLst>
            <a:lin ang="5400000" scaled="1"/>
          </a:gradFill>
          <a:ln w="9525" algn="ctr">
            <a:noFill/>
            <a:round/>
            <a:headEnd/>
            <a:tailEnd/>
          </a:ln>
          <a:effectLst/>
        </p:spPr>
        <p:txBody>
          <a:bodyPr wrap="none" anchor="ctr"/>
          <a:lstStyle/>
          <a:p>
            <a:endParaRPr lang="es-ES"/>
          </a:p>
        </p:txBody>
      </p:sp>
      <p:sp>
        <p:nvSpPr>
          <p:cNvPr id="16" name="15 Disco magnético"/>
          <p:cNvSpPr/>
          <p:nvPr/>
        </p:nvSpPr>
        <p:spPr>
          <a:xfrm rot="16200000">
            <a:off x="5975734" y="3537508"/>
            <a:ext cx="1152128" cy="1944216"/>
          </a:xfrm>
          <a:prstGeom prst="flowChartMagneticDisk">
            <a:avLst/>
          </a:prstGeom>
          <a:gradFill flip="none" rotWithShape="1">
            <a:gsLst>
              <a:gs pos="0">
                <a:schemeClr val="accent6">
                  <a:lumMod val="75000"/>
                </a:schemeClr>
              </a:gs>
              <a:gs pos="50000">
                <a:schemeClr val="accent6">
                  <a:lumMod val="20000"/>
                  <a:lumOff val="80000"/>
                </a:schemeClr>
              </a:gs>
              <a:gs pos="100000">
                <a:schemeClr val="accent6">
                  <a:lumMod val="50000"/>
                </a:schemeClr>
              </a:gs>
            </a:gsLst>
            <a:lin ang="0" scaled="1"/>
            <a:tileRect/>
          </a:gradFill>
          <a:ln w="9525">
            <a:noFill/>
            <a:miter lim="800000"/>
            <a:headEnd/>
            <a:tailEnd/>
          </a:ln>
          <a:effectLst/>
        </p:spPr>
        <p:txBody>
          <a:bodyPr wrap="none" anchor="ctr"/>
          <a:lstStyle/>
          <a:p>
            <a:endParaRPr lang="es-ES">
              <a:solidFill>
                <a:schemeClr val="tx1"/>
              </a:solidFill>
              <a:latin typeface="Arial" charset="0"/>
              <a:cs typeface="Arial" charset="0"/>
            </a:endParaRPr>
          </a:p>
        </p:txBody>
      </p:sp>
      <p:sp>
        <p:nvSpPr>
          <p:cNvPr id="18" name="17 Disco magnético"/>
          <p:cNvSpPr/>
          <p:nvPr/>
        </p:nvSpPr>
        <p:spPr>
          <a:xfrm rot="16200000">
            <a:off x="4752020" y="3537012"/>
            <a:ext cx="1152128" cy="1944216"/>
          </a:xfrm>
          <a:prstGeom prst="flowChartMagneticDisk">
            <a:avLst/>
          </a:prstGeom>
          <a:gradFill flip="none" rotWithShape="1">
            <a:gsLst>
              <a:gs pos="0">
                <a:schemeClr val="accent6">
                  <a:lumMod val="75000"/>
                </a:schemeClr>
              </a:gs>
              <a:gs pos="50000">
                <a:schemeClr val="accent6">
                  <a:lumMod val="20000"/>
                  <a:lumOff val="80000"/>
                </a:schemeClr>
              </a:gs>
              <a:gs pos="100000">
                <a:schemeClr val="accent6">
                  <a:lumMod val="50000"/>
                </a:schemeClr>
              </a:gs>
            </a:gsLst>
            <a:lin ang="0" scaled="1"/>
            <a:tileRect/>
          </a:gradFill>
          <a:ln w="9525">
            <a:noFill/>
            <a:miter lim="800000"/>
            <a:headEnd/>
            <a:tailEnd/>
          </a:ln>
          <a:effectLst/>
        </p:spPr>
        <p:txBody>
          <a:bodyPr wrap="none" anchor="ctr"/>
          <a:lstStyle/>
          <a:p>
            <a:endParaRPr lang="es-ES" dirty="0">
              <a:solidFill>
                <a:schemeClr val="tx1"/>
              </a:solidFill>
              <a:latin typeface="Arial" charset="0"/>
              <a:cs typeface="Arial" charset="0"/>
            </a:endParaRPr>
          </a:p>
        </p:txBody>
      </p:sp>
      <p:sp>
        <p:nvSpPr>
          <p:cNvPr id="17" name="Text Box 13"/>
          <p:cNvSpPr txBox="1">
            <a:spLocks noChangeArrowheads="1"/>
          </p:cNvSpPr>
          <p:nvPr/>
        </p:nvSpPr>
        <p:spPr bwMode="auto">
          <a:xfrm>
            <a:off x="755576" y="4221088"/>
            <a:ext cx="1008112" cy="523220"/>
          </a:xfrm>
          <a:prstGeom prst="rect">
            <a:avLst/>
          </a:prstGeom>
          <a:noFill/>
          <a:ln w="9525">
            <a:noFill/>
            <a:miter lim="800000"/>
            <a:headEnd/>
            <a:tailEnd/>
          </a:ln>
          <a:effectLst/>
        </p:spPr>
        <p:txBody>
          <a:bodyPr wrap="square">
            <a:spAutoFit/>
          </a:bodyPr>
          <a:lstStyle/>
          <a:p>
            <a:pPr algn="r"/>
            <a:r>
              <a:rPr lang="es-MX" sz="1400" dirty="0" smtClean="0">
                <a:solidFill>
                  <a:srgbClr val="00B0F0"/>
                </a:solidFill>
                <a:effectLst>
                  <a:outerShdw blurRad="38100" dist="38100" dir="2700000" algn="tl">
                    <a:srgbClr val="000000">
                      <a:alpha val="43137"/>
                    </a:srgbClr>
                  </a:outerShdw>
                </a:effectLst>
                <a:latin typeface="Calibri" pitchFamily="34" charset="0"/>
              </a:rPr>
              <a:t>Volumen de la señal</a:t>
            </a:r>
            <a:endParaRPr lang="es-MX" sz="1400" dirty="0">
              <a:solidFill>
                <a:srgbClr val="00B0F0"/>
              </a:solidFill>
              <a:effectLst>
                <a:outerShdw blurRad="38100" dist="38100" dir="2700000" algn="tl">
                  <a:srgbClr val="000000">
                    <a:alpha val="43137"/>
                  </a:srgbClr>
                </a:outerShdw>
              </a:effectLst>
              <a:latin typeface="Calibri" pitchFamily="34" charset="0"/>
            </a:endParaRPr>
          </a:p>
        </p:txBody>
      </p:sp>
      <p:sp>
        <p:nvSpPr>
          <p:cNvPr id="56331" name="AutoShape 11"/>
          <p:cNvSpPr>
            <a:spLocks noChangeArrowheads="1"/>
          </p:cNvSpPr>
          <p:nvPr/>
        </p:nvSpPr>
        <p:spPr bwMode="auto">
          <a:xfrm>
            <a:off x="2123728" y="4077072"/>
            <a:ext cx="5976664" cy="864096"/>
          </a:xfrm>
          <a:prstGeom prst="rightArrow">
            <a:avLst>
              <a:gd name="adj1" fmla="val 56938"/>
              <a:gd name="adj2" fmla="val 43708"/>
            </a:avLst>
          </a:prstGeom>
          <a:gradFill rotWithShape="1">
            <a:gsLst>
              <a:gs pos="0">
                <a:srgbClr val="FF3300">
                  <a:alpha val="50000"/>
                </a:srgbClr>
              </a:gs>
              <a:gs pos="100000">
                <a:srgbClr val="FF3300">
                  <a:gamma/>
                  <a:shade val="26275"/>
                  <a:invGamma/>
                  <a:alpha val="50000"/>
                </a:srgbClr>
              </a:gs>
            </a:gsLst>
            <a:lin ang="5400000" scaled="1"/>
          </a:gradFill>
          <a:ln w="9525" algn="ctr">
            <a:solidFill>
              <a:srgbClr val="000099"/>
            </a:solidFill>
            <a:miter lim="800000"/>
            <a:headEnd/>
            <a:tailEnd/>
          </a:ln>
          <a:effectLst/>
        </p:spPr>
        <p:txBody>
          <a:bodyPr wrap="none" anchor="ctr"/>
          <a:lstStyle/>
          <a:p>
            <a:endParaRPr lang="es-ES"/>
          </a:p>
        </p:txBody>
      </p:sp>
      <p:sp>
        <p:nvSpPr>
          <p:cNvPr id="20" name="Line 14"/>
          <p:cNvSpPr>
            <a:spLocks noChangeShapeType="1"/>
          </p:cNvSpPr>
          <p:nvPr/>
        </p:nvSpPr>
        <p:spPr bwMode="auto">
          <a:xfrm>
            <a:off x="1763688" y="4221088"/>
            <a:ext cx="0" cy="576064"/>
          </a:xfrm>
          <a:prstGeom prst="line">
            <a:avLst/>
          </a:prstGeom>
          <a:noFill/>
          <a:ln w="25400">
            <a:solidFill>
              <a:schemeClr val="accent3">
                <a:lumMod val="60000"/>
                <a:lumOff val="40000"/>
              </a:schemeClr>
            </a:solidFill>
            <a:prstDash val="dash"/>
            <a:round/>
            <a:headEnd type="triangle" w="med" len="med"/>
            <a:tailEnd type="triangle" w="med" len="med"/>
          </a:ln>
          <a:effectLst/>
        </p:spPr>
        <p:txBody>
          <a:bodyPr/>
          <a:lstStyle/>
          <a:p>
            <a:endParaRPr lang="es-ES"/>
          </a:p>
        </p:txBody>
      </p:sp>
      <p:sp>
        <p:nvSpPr>
          <p:cNvPr id="21" name="Text Box 13"/>
          <p:cNvSpPr txBox="1">
            <a:spLocks noChangeArrowheads="1"/>
          </p:cNvSpPr>
          <p:nvPr/>
        </p:nvSpPr>
        <p:spPr bwMode="auto">
          <a:xfrm>
            <a:off x="4932040" y="4685074"/>
            <a:ext cx="864096" cy="400110"/>
          </a:xfrm>
          <a:prstGeom prst="rect">
            <a:avLst/>
          </a:prstGeom>
          <a:noFill/>
          <a:ln w="9525">
            <a:noFill/>
            <a:miter lim="800000"/>
            <a:headEnd/>
            <a:tailEnd/>
          </a:ln>
          <a:effectLst/>
        </p:spPr>
        <p:txBody>
          <a:bodyPr wrap="square">
            <a:spAutoFit/>
          </a:bodyPr>
          <a:lstStyle/>
          <a:p>
            <a:pPr algn="ctr"/>
            <a:r>
              <a:rPr lang="es-MX" sz="2000" dirty="0" smtClean="0">
                <a:effectLst>
                  <a:outerShdw blurRad="38100" dist="38100" dir="2700000" algn="tl">
                    <a:srgbClr val="000000">
                      <a:alpha val="43137"/>
                    </a:srgbClr>
                  </a:outerShdw>
                </a:effectLst>
                <a:latin typeface="Calibri" pitchFamily="34" charset="0"/>
              </a:rPr>
              <a:t>Canal</a:t>
            </a:r>
            <a:endParaRPr lang="es-MX" sz="2000" dirty="0">
              <a:effectLst>
                <a:outerShdw blurRad="38100" dist="38100" dir="2700000" algn="tl">
                  <a:srgbClr val="000000">
                    <a:alpha val="43137"/>
                  </a:srgbClr>
                </a:outerShdw>
              </a:effectLst>
              <a:latin typeface="Calibri" pitchFamily="34" charset="0"/>
            </a:endParaRPr>
          </a:p>
        </p:txBody>
      </p:sp>
      <p:sp>
        <p:nvSpPr>
          <p:cNvPr id="56326" name="Oval 6"/>
          <p:cNvSpPr>
            <a:spLocks noChangeArrowheads="1"/>
          </p:cNvSpPr>
          <p:nvPr/>
        </p:nvSpPr>
        <p:spPr bwMode="auto">
          <a:xfrm>
            <a:off x="2988196" y="3933056"/>
            <a:ext cx="647700" cy="1152525"/>
          </a:xfrm>
          <a:prstGeom prst="ellipse">
            <a:avLst/>
          </a:prstGeom>
          <a:solidFill>
            <a:schemeClr val="accent6">
              <a:lumMod val="50000"/>
              <a:alpha val="75000"/>
            </a:schemeClr>
          </a:solidFill>
          <a:ln w="9525">
            <a:solidFill>
              <a:schemeClr val="tx1"/>
            </a:solidFill>
            <a:round/>
            <a:headEnd/>
            <a:tailEnd/>
          </a:ln>
          <a:effectLst/>
        </p:spPr>
        <p:txBody>
          <a:bodyPr wrap="none" anchor="ctr"/>
          <a:lstStyle/>
          <a:p>
            <a:endParaRPr lang="es-ES"/>
          </a:p>
        </p:txBody>
      </p:sp>
      <p:sp>
        <p:nvSpPr>
          <p:cNvPr id="56334" name="Line 14"/>
          <p:cNvSpPr>
            <a:spLocks noChangeShapeType="1"/>
          </p:cNvSpPr>
          <p:nvPr/>
        </p:nvSpPr>
        <p:spPr bwMode="auto">
          <a:xfrm>
            <a:off x="3275856" y="3933056"/>
            <a:ext cx="0" cy="1152525"/>
          </a:xfrm>
          <a:prstGeom prst="line">
            <a:avLst/>
          </a:prstGeom>
          <a:noFill/>
          <a:ln w="25400">
            <a:solidFill>
              <a:schemeClr val="accent3">
                <a:lumMod val="60000"/>
                <a:lumOff val="40000"/>
              </a:schemeClr>
            </a:solidFill>
            <a:prstDash val="dash"/>
            <a:round/>
            <a:headEnd type="triangle" w="med" len="med"/>
            <a:tailEnd type="triangle" w="med" len="med"/>
          </a:ln>
          <a:effectLst/>
        </p:spPr>
        <p:txBody>
          <a:bodyPr/>
          <a:lstStyle/>
          <a:p>
            <a:endParaRPr lang="es-ES"/>
          </a:p>
        </p:txBody>
      </p:sp>
      <p:sp>
        <p:nvSpPr>
          <p:cNvPr id="56333" name="Text Box 13"/>
          <p:cNvSpPr txBox="1">
            <a:spLocks noChangeArrowheads="1"/>
          </p:cNvSpPr>
          <p:nvPr/>
        </p:nvSpPr>
        <p:spPr bwMode="auto">
          <a:xfrm>
            <a:off x="3236168" y="4221088"/>
            <a:ext cx="975792" cy="584775"/>
          </a:xfrm>
          <a:prstGeom prst="rect">
            <a:avLst/>
          </a:prstGeom>
          <a:noFill/>
          <a:ln w="9525">
            <a:noFill/>
            <a:miter lim="800000"/>
            <a:headEnd/>
            <a:tailEnd/>
          </a:ln>
          <a:effectLst/>
        </p:spPr>
        <p:txBody>
          <a:bodyPr wrap="square">
            <a:spAutoFit/>
          </a:bodyPr>
          <a:lstStyle/>
          <a:p>
            <a:r>
              <a:rPr lang="es-MX" sz="1600" dirty="0" smtClean="0">
                <a:solidFill>
                  <a:srgbClr val="00B0F0"/>
                </a:solidFill>
                <a:effectLst>
                  <a:outerShdw blurRad="38100" dist="38100" dir="2700000" algn="tl">
                    <a:srgbClr val="000000">
                      <a:alpha val="43137"/>
                    </a:srgbClr>
                  </a:outerShdw>
                </a:effectLst>
                <a:latin typeface="Calibri" pitchFamily="34" charset="0"/>
              </a:rPr>
              <a:t>Volumen del canal</a:t>
            </a:r>
            <a:endParaRPr lang="es-MX" sz="1600" dirty="0">
              <a:solidFill>
                <a:srgbClr val="00B0F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93187" name="Rectangle 3"/>
          <p:cNvSpPr>
            <a:spLocks noGrp="1" noChangeArrowheads="1"/>
          </p:cNvSpPr>
          <p:nvPr>
            <p:ph type="subTitle" idx="1"/>
          </p:nvPr>
        </p:nvSpPr>
        <p:spPr>
          <a:xfrm>
            <a:off x="251520" y="1196752"/>
            <a:ext cx="8640960" cy="4104456"/>
          </a:xfrm>
          <a:noFill/>
          <a:ln/>
        </p:spPr>
        <p:txBody>
          <a:bodyPr>
            <a:normAutofit/>
          </a:bodyPr>
          <a:lstStyle/>
          <a:p>
            <a:pPr algn="just"/>
            <a:r>
              <a:rPr lang="es-ES" sz="2800" dirty="0">
                <a:effectLst/>
                <a:latin typeface="Calibri" pitchFamily="34" charset="0"/>
              </a:rPr>
              <a:t>Por ejemplo, para transmitir señales telefónicas de voz con buena calidad se requiere un ancho de banda </a:t>
            </a:r>
            <a:r>
              <a:rPr lang="es-ES" sz="2800" dirty="0" smtClean="0">
                <a:effectLst/>
                <a:latin typeface="Calibri" pitchFamily="34" charset="0"/>
              </a:rPr>
              <a:t>de canal mínimo </a:t>
            </a:r>
            <a:r>
              <a:rPr lang="es-ES" sz="2800" dirty="0">
                <a:effectLst/>
                <a:latin typeface="Calibri" pitchFamily="34" charset="0"/>
              </a:rPr>
              <a:t>de 3 </a:t>
            </a:r>
            <a:r>
              <a:rPr lang="es-ES" sz="2800" dirty="0" err="1">
                <a:effectLst/>
                <a:latin typeface="Calibri" pitchFamily="34" charset="0"/>
              </a:rPr>
              <a:t>KHz.</a:t>
            </a:r>
            <a:endParaRPr lang="es-ES" sz="2800" dirty="0">
              <a:effectLst/>
              <a:latin typeface="Calibri" pitchFamily="34" charset="0"/>
            </a:endParaRPr>
          </a:p>
          <a:p>
            <a:pPr algn="just"/>
            <a:endParaRPr lang="es-ES" sz="1000" dirty="0">
              <a:effectLst/>
              <a:latin typeface="Calibri" pitchFamily="34" charset="0"/>
            </a:endParaRPr>
          </a:p>
          <a:p>
            <a:pPr algn="just"/>
            <a:r>
              <a:rPr lang="es-ES" sz="2800" dirty="0">
                <a:effectLst/>
                <a:latin typeface="Calibri" pitchFamily="34" charset="0"/>
              </a:rPr>
              <a:t>Para transmitir señales de música de alta fidelidad por radio comercial FM se requieren 200 </a:t>
            </a:r>
            <a:r>
              <a:rPr lang="es-ES" sz="2800" dirty="0" err="1">
                <a:effectLst/>
                <a:latin typeface="Calibri" pitchFamily="34" charset="0"/>
              </a:rPr>
              <a:t>Khz</a:t>
            </a:r>
            <a:r>
              <a:rPr lang="es-ES" sz="2800" dirty="0">
                <a:effectLst/>
                <a:latin typeface="Calibri" pitchFamily="34" charset="0"/>
              </a:rPr>
              <a:t> de ancho de banda.</a:t>
            </a:r>
          </a:p>
          <a:p>
            <a:pPr algn="just"/>
            <a:endParaRPr lang="es-ES" sz="1000" dirty="0">
              <a:effectLst/>
              <a:latin typeface="Calibri" pitchFamily="34" charset="0"/>
            </a:endParaRPr>
          </a:p>
          <a:p>
            <a:pPr algn="just"/>
            <a:r>
              <a:rPr lang="es-ES" sz="2800" dirty="0">
                <a:effectLst/>
                <a:latin typeface="Calibri" pitchFamily="34" charset="0"/>
              </a:rPr>
              <a:t>Para señales de TV se requiere un acho de banda </a:t>
            </a:r>
            <a:r>
              <a:rPr lang="es-ES" sz="2800" dirty="0" smtClean="0">
                <a:effectLst/>
                <a:latin typeface="Calibri" pitchFamily="34" charset="0"/>
              </a:rPr>
              <a:t>de canal de </a:t>
            </a:r>
            <a:r>
              <a:rPr lang="es-ES" sz="2800" dirty="0">
                <a:effectLst/>
                <a:latin typeface="Calibri" pitchFamily="34" charset="0"/>
              </a:rPr>
              <a:t>casi 6 </a:t>
            </a:r>
            <a:r>
              <a:rPr lang="es-ES" sz="2800" dirty="0" err="1">
                <a:effectLst/>
                <a:latin typeface="Calibri" pitchFamily="34" charset="0"/>
              </a:rPr>
              <a:t>Mhz.</a:t>
            </a:r>
            <a:r>
              <a:rPr lang="es-ES" sz="2800" dirty="0">
                <a:effectLst/>
                <a:latin typeface="Calibri" pitchFamily="34" charset="0"/>
              </a:rPr>
              <a:t> </a:t>
            </a: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sz="2400" b="1" dirty="0" err="1">
                <a:effectLst>
                  <a:outerShdw blurRad="38100" dist="38100" dir="2700000" algn="tl">
                    <a:srgbClr val="000000">
                      <a:alpha val="43137"/>
                    </a:srgbClr>
                  </a:outerShdw>
                </a:effectLst>
                <a:latin typeface="Calibri" pitchFamily="34" charset="0"/>
              </a:rPr>
              <a:t>Multicanalización</a:t>
            </a:r>
            <a:endParaRPr lang="es-ES" sz="2400" b="1" dirty="0">
              <a:effectLst>
                <a:outerShdw blurRad="38100" dist="38100" dir="2700000" algn="tl">
                  <a:srgbClr val="000000">
                    <a:alpha val="43137"/>
                  </a:srgbClr>
                </a:outerShdw>
              </a:effectLst>
              <a:latin typeface="Calibri" pitchFamily="34" charset="0"/>
            </a:endParaRPr>
          </a:p>
          <a:p>
            <a:pPr algn="just">
              <a:lnSpc>
                <a:spcPct val="80000"/>
              </a:lnSpc>
            </a:pPr>
            <a:r>
              <a:rPr lang="es-ES" sz="2400" dirty="0" smtClean="0">
                <a:effectLst/>
                <a:latin typeface="Calibri" pitchFamily="34" charset="0"/>
              </a:rPr>
              <a:t>Si la capacidad del canal es mucho mayor que la producción de mensajes de la fuente, se pueden combinar </a:t>
            </a:r>
            <a:r>
              <a:rPr lang="es-ES" sz="2400" dirty="0">
                <a:effectLst/>
                <a:latin typeface="Calibri" pitchFamily="34" charset="0"/>
              </a:rPr>
              <a:t>varios mensajes provenientes de diversas fuentes para </a:t>
            </a:r>
            <a:r>
              <a:rPr lang="es-ES" sz="2400" dirty="0" smtClean="0">
                <a:effectLst/>
                <a:latin typeface="Calibri" pitchFamily="34" charset="0"/>
              </a:rPr>
              <a:t>aprovechar la capacidad del canal.</a:t>
            </a:r>
            <a:endParaRPr lang="es-ES" sz="2400" dirty="0">
              <a:effectLst/>
              <a:latin typeface="Calibri" pitchFamily="34" charset="0"/>
            </a:endParaRPr>
          </a:p>
          <a:p>
            <a:pPr algn="just">
              <a:lnSpc>
                <a:spcPct val="80000"/>
              </a:lnSpc>
            </a:pPr>
            <a:endParaRPr lang="es-ES" sz="2400" dirty="0" smtClean="0">
              <a:effectLst/>
              <a:latin typeface="Calibri" pitchFamily="34" charset="0"/>
            </a:endParaRPr>
          </a:p>
          <a:p>
            <a:pPr algn="just">
              <a:lnSpc>
                <a:spcPct val="80000"/>
              </a:lnSpc>
            </a:pPr>
            <a:endParaRPr lang="es-ES" sz="2400" dirty="0">
              <a:effectLst/>
              <a:latin typeface="Calibri" pitchFamily="34" charset="0"/>
            </a:endParaRPr>
          </a:p>
          <a:p>
            <a:pPr algn="just">
              <a:lnSpc>
                <a:spcPct val="80000"/>
              </a:lnSpc>
            </a:pPr>
            <a:endParaRPr lang="es-ES" sz="2400" dirty="0">
              <a:effectLst/>
              <a:latin typeface="Calibri" pitchFamily="34" charset="0"/>
            </a:endParaRPr>
          </a:p>
          <a:p>
            <a:pPr algn="just">
              <a:lnSpc>
                <a:spcPct val="80000"/>
              </a:lnSpc>
            </a:pPr>
            <a:endParaRPr lang="es-ES" sz="2400" dirty="0" smtClean="0">
              <a:effectLst/>
              <a:latin typeface="Calibri" pitchFamily="34" charset="0"/>
            </a:endParaRPr>
          </a:p>
          <a:p>
            <a:pPr algn="just">
              <a:lnSpc>
                <a:spcPct val="80000"/>
              </a:lnSpc>
            </a:pPr>
            <a:endParaRPr lang="es-ES" sz="2400" dirty="0">
              <a:effectLst/>
              <a:latin typeface="Calibri" pitchFamily="34" charset="0"/>
            </a:endParaRPr>
          </a:p>
          <a:p>
            <a:pPr algn="just">
              <a:lnSpc>
                <a:spcPct val="80000"/>
              </a:lnSpc>
            </a:pPr>
            <a:endParaRPr lang="es-ES" sz="2400" dirty="0">
              <a:effectLst/>
              <a:latin typeface="Calibri" pitchFamily="34" charset="0"/>
            </a:endParaRPr>
          </a:p>
          <a:p>
            <a:pPr algn="just">
              <a:lnSpc>
                <a:spcPct val="80000"/>
              </a:lnSpc>
            </a:pPr>
            <a:endParaRPr lang="es-ES" sz="2400" dirty="0">
              <a:effectLst/>
              <a:latin typeface="Calibri" pitchFamily="34" charset="0"/>
            </a:endParaRPr>
          </a:p>
          <a:p>
            <a:pPr algn="just">
              <a:lnSpc>
                <a:spcPct val="80000"/>
              </a:lnSpc>
            </a:pPr>
            <a:r>
              <a:rPr lang="es-ES" sz="2400" dirty="0">
                <a:effectLst/>
                <a:latin typeface="Calibri" pitchFamily="34" charset="0"/>
              </a:rPr>
              <a:t>Al proceso de separar la información se le llama </a:t>
            </a:r>
            <a:r>
              <a:rPr lang="es-ES" sz="2400" i="1" dirty="0" err="1">
                <a:latin typeface="Calibri" pitchFamily="34" charset="0"/>
              </a:rPr>
              <a:t>desmulticanalización</a:t>
            </a:r>
            <a:r>
              <a:rPr lang="es-ES" sz="2400" dirty="0">
                <a:effectLst/>
                <a:latin typeface="Calibri" pitchFamily="34" charset="0"/>
              </a:rPr>
              <a:t>.</a:t>
            </a:r>
          </a:p>
        </p:txBody>
      </p:sp>
      <p:sp>
        <p:nvSpPr>
          <p:cNvPr id="101380" name="Text Box 4"/>
          <p:cNvSpPr txBox="1">
            <a:spLocks noChangeArrowheads="1"/>
          </p:cNvSpPr>
          <p:nvPr/>
        </p:nvSpPr>
        <p:spPr bwMode="auto">
          <a:xfrm>
            <a:off x="467544" y="3141663"/>
            <a:ext cx="1512887" cy="346075"/>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dirty="0" smtClean="0"/>
              <a:t>Fuente 1</a:t>
            </a:r>
            <a:endParaRPr lang="es-MX" sz="1600" b="1" dirty="0"/>
          </a:p>
        </p:txBody>
      </p:sp>
      <p:sp>
        <p:nvSpPr>
          <p:cNvPr id="101381" name="Text Box 5"/>
          <p:cNvSpPr txBox="1">
            <a:spLocks noChangeArrowheads="1"/>
          </p:cNvSpPr>
          <p:nvPr/>
        </p:nvSpPr>
        <p:spPr bwMode="auto">
          <a:xfrm>
            <a:off x="7164288" y="3212976"/>
            <a:ext cx="1512168" cy="338554"/>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wrap="square">
            <a:spAutoFit/>
          </a:bodyPr>
          <a:lstStyle/>
          <a:p>
            <a:pPr algn="ctr">
              <a:spcBef>
                <a:spcPct val="50000"/>
              </a:spcBef>
            </a:pPr>
            <a:r>
              <a:rPr lang="es-MX" sz="1600" b="1" dirty="0" smtClean="0"/>
              <a:t>Receptor 1</a:t>
            </a:r>
            <a:endParaRPr lang="es-MX" sz="1600" b="1" dirty="0"/>
          </a:p>
        </p:txBody>
      </p:sp>
      <p:sp>
        <p:nvSpPr>
          <p:cNvPr id="101382" name="Line 6"/>
          <p:cNvSpPr>
            <a:spLocks noChangeShapeType="1"/>
          </p:cNvSpPr>
          <p:nvPr/>
        </p:nvSpPr>
        <p:spPr bwMode="auto">
          <a:xfrm flipV="1">
            <a:off x="3924672" y="4077072"/>
            <a:ext cx="1296144" cy="0"/>
          </a:xfrm>
          <a:prstGeom prst="line">
            <a:avLst/>
          </a:prstGeom>
          <a:noFill/>
          <a:ln w="152400">
            <a:solidFill>
              <a:srgbClr val="9900FF"/>
            </a:solidFill>
            <a:round/>
            <a:headEnd/>
            <a:tailEnd type="triangle" w="sm" len="sm"/>
          </a:ln>
          <a:effectLst/>
        </p:spPr>
        <p:txBody>
          <a:bodyPr/>
          <a:lstStyle/>
          <a:p>
            <a:endParaRPr lang="es-ES"/>
          </a:p>
        </p:txBody>
      </p:sp>
      <p:sp>
        <p:nvSpPr>
          <p:cNvPr id="101383" name="Text Box 7"/>
          <p:cNvSpPr txBox="1">
            <a:spLocks noChangeArrowheads="1"/>
          </p:cNvSpPr>
          <p:nvPr/>
        </p:nvSpPr>
        <p:spPr bwMode="auto">
          <a:xfrm>
            <a:off x="3780656" y="4149080"/>
            <a:ext cx="1458912" cy="369332"/>
          </a:xfrm>
          <a:prstGeom prst="rect">
            <a:avLst/>
          </a:prstGeom>
          <a:noFill/>
          <a:ln w="9525">
            <a:noFill/>
            <a:miter lim="800000"/>
            <a:headEnd/>
            <a:tailEnd/>
          </a:ln>
          <a:effectLst/>
        </p:spPr>
        <p:txBody>
          <a:bodyPr>
            <a:spAutoFit/>
          </a:bodyPr>
          <a:lstStyle/>
          <a:p>
            <a:pPr algn="ctr"/>
            <a:r>
              <a:rPr lang="es-MX" b="1" dirty="0" smtClean="0">
                <a:solidFill>
                  <a:schemeClr val="accent2">
                    <a:lumMod val="75000"/>
                  </a:schemeClr>
                </a:solidFill>
              </a:rPr>
              <a:t>Canal</a:t>
            </a:r>
            <a:endParaRPr lang="es-MX" dirty="0">
              <a:solidFill>
                <a:schemeClr val="accent2">
                  <a:lumMod val="75000"/>
                </a:schemeClr>
              </a:solidFill>
            </a:endParaRPr>
          </a:p>
        </p:txBody>
      </p:sp>
      <p:sp>
        <p:nvSpPr>
          <p:cNvPr id="101384" name="Line 8"/>
          <p:cNvSpPr>
            <a:spLocks noChangeShapeType="1"/>
          </p:cNvSpPr>
          <p:nvPr/>
        </p:nvSpPr>
        <p:spPr bwMode="auto">
          <a:xfrm>
            <a:off x="1980456" y="3356992"/>
            <a:ext cx="1008112" cy="1"/>
          </a:xfrm>
          <a:prstGeom prst="line">
            <a:avLst/>
          </a:prstGeom>
          <a:noFill/>
          <a:ln w="38100">
            <a:solidFill>
              <a:srgbClr val="9900FF"/>
            </a:solidFill>
            <a:round/>
            <a:headEnd/>
            <a:tailEnd type="triangle" w="med" len="med"/>
          </a:ln>
          <a:effectLst/>
        </p:spPr>
        <p:txBody>
          <a:bodyPr/>
          <a:lstStyle/>
          <a:p>
            <a:endParaRPr lang="es-ES"/>
          </a:p>
        </p:txBody>
      </p:sp>
      <p:sp>
        <p:nvSpPr>
          <p:cNvPr id="101385" name="Text Box 9"/>
          <p:cNvSpPr txBox="1">
            <a:spLocks noChangeArrowheads="1"/>
          </p:cNvSpPr>
          <p:nvPr/>
        </p:nvSpPr>
        <p:spPr bwMode="auto">
          <a:xfrm>
            <a:off x="467544" y="3644900"/>
            <a:ext cx="1512887" cy="346075"/>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dirty="0" smtClean="0"/>
              <a:t>Fuente 2</a:t>
            </a:r>
            <a:endParaRPr lang="es-MX" sz="1600" b="1" dirty="0"/>
          </a:p>
        </p:txBody>
      </p:sp>
      <p:sp>
        <p:nvSpPr>
          <p:cNvPr id="101386" name="Text Box 10"/>
          <p:cNvSpPr txBox="1">
            <a:spLocks noChangeArrowheads="1"/>
          </p:cNvSpPr>
          <p:nvPr/>
        </p:nvSpPr>
        <p:spPr bwMode="auto">
          <a:xfrm>
            <a:off x="467544" y="4652963"/>
            <a:ext cx="1512887" cy="346075"/>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a:spAutoFit/>
          </a:bodyPr>
          <a:lstStyle/>
          <a:p>
            <a:pPr algn="ctr">
              <a:spcBef>
                <a:spcPct val="50000"/>
              </a:spcBef>
            </a:pPr>
            <a:r>
              <a:rPr lang="es-MX" sz="1600" b="1" dirty="0" smtClean="0"/>
              <a:t>Fuente n</a:t>
            </a:r>
            <a:endParaRPr lang="es-MX" sz="1600" b="1" dirty="0"/>
          </a:p>
        </p:txBody>
      </p:sp>
      <p:sp>
        <p:nvSpPr>
          <p:cNvPr id="101390" name="Text Box 14"/>
          <p:cNvSpPr txBox="1">
            <a:spLocks noChangeArrowheads="1"/>
          </p:cNvSpPr>
          <p:nvPr/>
        </p:nvSpPr>
        <p:spPr bwMode="auto">
          <a:xfrm>
            <a:off x="972369" y="4149725"/>
            <a:ext cx="504825" cy="366713"/>
          </a:xfrm>
          <a:prstGeom prst="rect">
            <a:avLst/>
          </a:prstGeom>
          <a:noFill/>
          <a:ln w="9525">
            <a:noFill/>
            <a:miter lim="800000"/>
            <a:headEnd/>
            <a:tailEnd/>
          </a:ln>
          <a:effectLst/>
        </p:spPr>
        <p:txBody>
          <a:bodyPr>
            <a:spAutoFit/>
          </a:bodyPr>
          <a:lstStyle/>
          <a:p>
            <a:pPr>
              <a:spcBef>
                <a:spcPct val="50000"/>
              </a:spcBef>
            </a:pPr>
            <a:r>
              <a:rPr lang="es-MX" b="1" dirty="0">
                <a:effectLst>
                  <a:outerShdw blurRad="38100" dist="38100" dir="2700000" algn="tl">
                    <a:srgbClr val="000000"/>
                  </a:outerShdw>
                </a:effectLst>
              </a:rPr>
              <a:t>. . .</a:t>
            </a:r>
          </a:p>
        </p:txBody>
      </p:sp>
      <p:sp>
        <p:nvSpPr>
          <p:cNvPr id="17" name="Text Box 4"/>
          <p:cNvSpPr txBox="1">
            <a:spLocks noChangeArrowheads="1"/>
          </p:cNvSpPr>
          <p:nvPr/>
        </p:nvSpPr>
        <p:spPr bwMode="auto">
          <a:xfrm>
            <a:off x="2988568" y="3212976"/>
            <a:ext cx="936104" cy="181588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wrap="square">
            <a:spAutoFit/>
          </a:bodyPr>
          <a:lstStyle/>
          <a:p>
            <a:pPr algn="ctr">
              <a:spcBef>
                <a:spcPct val="50000"/>
              </a:spcBef>
            </a:pPr>
            <a:endParaRPr lang="es-MX" sz="1600" b="1" dirty="0" smtClean="0"/>
          </a:p>
          <a:p>
            <a:pPr algn="ctr">
              <a:spcBef>
                <a:spcPct val="50000"/>
              </a:spcBef>
            </a:pPr>
            <a:endParaRPr lang="es-MX" sz="1600" b="1" dirty="0" smtClean="0"/>
          </a:p>
          <a:p>
            <a:pPr algn="ctr">
              <a:spcBef>
                <a:spcPct val="50000"/>
              </a:spcBef>
            </a:pPr>
            <a:r>
              <a:rPr lang="es-MX" sz="1600" b="1" dirty="0" err="1" smtClean="0"/>
              <a:t>Mux</a:t>
            </a:r>
            <a:endParaRPr lang="es-MX" sz="1600" b="1" dirty="0" smtClean="0"/>
          </a:p>
          <a:p>
            <a:pPr algn="ctr">
              <a:spcBef>
                <a:spcPct val="50000"/>
              </a:spcBef>
            </a:pPr>
            <a:endParaRPr lang="es-MX" sz="1600" b="1" dirty="0" smtClean="0"/>
          </a:p>
          <a:p>
            <a:pPr algn="ctr">
              <a:spcBef>
                <a:spcPct val="50000"/>
              </a:spcBef>
            </a:pPr>
            <a:endParaRPr lang="es-MX" sz="1600" b="1" dirty="0"/>
          </a:p>
        </p:txBody>
      </p:sp>
      <p:sp>
        <p:nvSpPr>
          <p:cNvPr id="18" name="Line 8"/>
          <p:cNvSpPr>
            <a:spLocks noChangeShapeType="1"/>
          </p:cNvSpPr>
          <p:nvPr/>
        </p:nvSpPr>
        <p:spPr bwMode="auto">
          <a:xfrm>
            <a:off x="1980456" y="4869160"/>
            <a:ext cx="1008112" cy="0"/>
          </a:xfrm>
          <a:prstGeom prst="line">
            <a:avLst/>
          </a:prstGeom>
          <a:noFill/>
          <a:ln w="38100">
            <a:solidFill>
              <a:srgbClr val="9900FF"/>
            </a:solidFill>
            <a:round/>
            <a:headEnd/>
            <a:tailEnd type="triangle" w="med" len="med"/>
          </a:ln>
          <a:effectLst/>
        </p:spPr>
        <p:txBody>
          <a:bodyPr/>
          <a:lstStyle/>
          <a:p>
            <a:endParaRPr lang="es-ES"/>
          </a:p>
        </p:txBody>
      </p:sp>
      <p:sp>
        <p:nvSpPr>
          <p:cNvPr id="19" name="Line 8"/>
          <p:cNvSpPr>
            <a:spLocks noChangeShapeType="1"/>
          </p:cNvSpPr>
          <p:nvPr/>
        </p:nvSpPr>
        <p:spPr bwMode="auto">
          <a:xfrm>
            <a:off x="1980456" y="3861048"/>
            <a:ext cx="1008112" cy="0"/>
          </a:xfrm>
          <a:prstGeom prst="line">
            <a:avLst/>
          </a:prstGeom>
          <a:noFill/>
          <a:ln w="38100">
            <a:solidFill>
              <a:srgbClr val="9900FF"/>
            </a:solidFill>
            <a:round/>
            <a:headEnd/>
            <a:tailEnd type="triangle" w="med" len="med"/>
          </a:ln>
          <a:effectLst/>
        </p:spPr>
        <p:txBody>
          <a:bodyPr/>
          <a:lstStyle/>
          <a:p>
            <a:endParaRPr lang="es-ES"/>
          </a:p>
        </p:txBody>
      </p:sp>
      <p:sp>
        <p:nvSpPr>
          <p:cNvPr id="20" name="Text Box 4"/>
          <p:cNvSpPr txBox="1">
            <a:spLocks noChangeArrowheads="1"/>
          </p:cNvSpPr>
          <p:nvPr/>
        </p:nvSpPr>
        <p:spPr bwMode="auto">
          <a:xfrm>
            <a:off x="5220816" y="3197294"/>
            <a:ext cx="936104" cy="1815882"/>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wrap="square">
            <a:spAutoFit/>
          </a:bodyPr>
          <a:lstStyle/>
          <a:p>
            <a:pPr algn="ctr">
              <a:spcBef>
                <a:spcPct val="50000"/>
              </a:spcBef>
            </a:pPr>
            <a:endParaRPr lang="es-MX" sz="1600" b="1" dirty="0" smtClean="0"/>
          </a:p>
          <a:p>
            <a:pPr algn="ctr">
              <a:spcBef>
                <a:spcPct val="50000"/>
              </a:spcBef>
            </a:pPr>
            <a:endParaRPr lang="es-MX" sz="1600" b="1" dirty="0" smtClean="0"/>
          </a:p>
          <a:p>
            <a:pPr algn="ctr">
              <a:spcBef>
                <a:spcPct val="50000"/>
              </a:spcBef>
            </a:pPr>
            <a:r>
              <a:rPr lang="es-MX" sz="1600" b="1" dirty="0" err="1" smtClean="0"/>
              <a:t>Demux</a:t>
            </a:r>
            <a:endParaRPr lang="es-MX" sz="1600" b="1" dirty="0" smtClean="0"/>
          </a:p>
          <a:p>
            <a:pPr algn="ctr">
              <a:spcBef>
                <a:spcPct val="50000"/>
              </a:spcBef>
            </a:pPr>
            <a:endParaRPr lang="es-MX" sz="1600" b="1" dirty="0" smtClean="0"/>
          </a:p>
          <a:p>
            <a:pPr algn="ctr">
              <a:spcBef>
                <a:spcPct val="50000"/>
              </a:spcBef>
            </a:pPr>
            <a:endParaRPr lang="es-MX" sz="1600" b="1" dirty="0"/>
          </a:p>
        </p:txBody>
      </p:sp>
      <p:sp>
        <p:nvSpPr>
          <p:cNvPr id="21" name="Text Box 5"/>
          <p:cNvSpPr txBox="1">
            <a:spLocks noChangeArrowheads="1"/>
          </p:cNvSpPr>
          <p:nvPr/>
        </p:nvSpPr>
        <p:spPr bwMode="auto">
          <a:xfrm>
            <a:off x="7164288" y="3717032"/>
            <a:ext cx="1512168" cy="338554"/>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wrap="square">
            <a:spAutoFit/>
          </a:bodyPr>
          <a:lstStyle/>
          <a:p>
            <a:pPr algn="ctr">
              <a:spcBef>
                <a:spcPct val="50000"/>
              </a:spcBef>
            </a:pPr>
            <a:r>
              <a:rPr lang="es-MX" sz="1600" b="1" dirty="0" smtClean="0"/>
              <a:t>Receptor 2</a:t>
            </a:r>
            <a:endParaRPr lang="es-MX" sz="1600" b="1" dirty="0"/>
          </a:p>
        </p:txBody>
      </p:sp>
      <p:sp>
        <p:nvSpPr>
          <p:cNvPr id="22" name="Text Box 5"/>
          <p:cNvSpPr txBox="1">
            <a:spLocks noChangeArrowheads="1"/>
          </p:cNvSpPr>
          <p:nvPr/>
        </p:nvSpPr>
        <p:spPr bwMode="auto">
          <a:xfrm>
            <a:off x="7164288" y="4581128"/>
            <a:ext cx="1512168" cy="338554"/>
          </a:xfrm>
          <a:prstGeom prst="rect">
            <a:avLst/>
          </a:prstGeom>
          <a:solidFill>
            <a:schemeClr val="bg2"/>
          </a:solidFill>
          <a:ln w="9525">
            <a:solidFill>
              <a:srgbClr val="9900FF"/>
            </a:solidFill>
            <a:miter lim="800000"/>
            <a:headEnd/>
            <a:tailEnd/>
          </a:ln>
          <a:effectLst>
            <a:outerShdw dist="89803" dir="2700000" algn="ctr" rotWithShape="0">
              <a:schemeClr val="bg2">
                <a:alpha val="50000"/>
              </a:schemeClr>
            </a:outerShdw>
          </a:effectLst>
        </p:spPr>
        <p:txBody>
          <a:bodyPr wrap="square">
            <a:spAutoFit/>
          </a:bodyPr>
          <a:lstStyle/>
          <a:p>
            <a:pPr algn="ctr">
              <a:spcBef>
                <a:spcPct val="50000"/>
              </a:spcBef>
            </a:pPr>
            <a:r>
              <a:rPr lang="es-MX" sz="1600" b="1" dirty="0" smtClean="0"/>
              <a:t>Receptor n</a:t>
            </a:r>
            <a:endParaRPr lang="es-MX" sz="1600" b="1" dirty="0"/>
          </a:p>
        </p:txBody>
      </p:sp>
      <p:sp>
        <p:nvSpPr>
          <p:cNvPr id="23" name="Line 8"/>
          <p:cNvSpPr>
            <a:spLocks noChangeShapeType="1"/>
          </p:cNvSpPr>
          <p:nvPr/>
        </p:nvSpPr>
        <p:spPr bwMode="auto">
          <a:xfrm>
            <a:off x="6156176" y="3356992"/>
            <a:ext cx="1008112" cy="1"/>
          </a:xfrm>
          <a:prstGeom prst="line">
            <a:avLst/>
          </a:prstGeom>
          <a:noFill/>
          <a:ln w="38100">
            <a:solidFill>
              <a:srgbClr val="9900FF"/>
            </a:solidFill>
            <a:round/>
            <a:headEnd/>
            <a:tailEnd type="triangle" w="med" len="med"/>
          </a:ln>
          <a:effectLst/>
        </p:spPr>
        <p:txBody>
          <a:bodyPr/>
          <a:lstStyle/>
          <a:p>
            <a:endParaRPr lang="es-ES"/>
          </a:p>
        </p:txBody>
      </p:sp>
      <p:sp>
        <p:nvSpPr>
          <p:cNvPr id="24" name="Line 8"/>
          <p:cNvSpPr>
            <a:spLocks noChangeShapeType="1"/>
          </p:cNvSpPr>
          <p:nvPr/>
        </p:nvSpPr>
        <p:spPr bwMode="auto">
          <a:xfrm>
            <a:off x="6156176" y="3861048"/>
            <a:ext cx="1008112" cy="1"/>
          </a:xfrm>
          <a:prstGeom prst="line">
            <a:avLst/>
          </a:prstGeom>
          <a:noFill/>
          <a:ln w="38100">
            <a:solidFill>
              <a:srgbClr val="9900FF"/>
            </a:solidFill>
            <a:round/>
            <a:headEnd/>
            <a:tailEnd type="triangle" w="med" len="med"/>
          </a:ln>
          <a:effectLst/>
        </p:spPr>
        <p:txBody>
          <a:bodyPr/>
          <a:lstStyle/>
          <a:p>
            <a:endParaRPr lang="es-ES"/>
          </a:p>
        </p:txBody>
      </p:sp>
      <p:sp>
        <p:nvSpPr>
          <p:cNvPr id="25" name="Line 8"/>
          <p:cNvSpPr>
            <a:spLocks noChangeShapeType="1"/>
          </p:cNvSpPr>
          <p:nvPr/>
        </p:nvSpPr>
        <p:spPr bwMode="auto">
          <a:xfrm>
            <a:off x="6156176" y="4797152"/>
            <a:ext cx="1008112" cy="1"/>
          </a:xfrm>
          <a:prstGeom prst="line">
            <a:avLst/>
          </a:prstGeom>
          <a:noFill/>
          <a:ln w="38100">
            <a:solidFill>
              <a:srgbClr val="9900FF"/>
            </a:solidFill>
            <a:round/>
            <a:headEnd/>
            <a:tailEnd type="triangle" w="med" len="med"/>
          </a:ln>
          <a:effectLst/>
        </p:spPr>
        <p:txBody>
          <a:bodyPr/>
          <a:lstStyle/>
          <a:p>
            <a:endParaRPr lang="es-ES"/>
          </a:p>
        </p:txBody>
      </p:sp>
      <p:sp>
        <p:nvSpPr>
          <p:cNvPr id="26" name="Text Box 14"/>
          <p:cNvSpPr txBox="1">
            <a:spLocks noChangeArrowheads="1"/>
          </p:cNvSpPr>
          <p:nvPr/>
        </p:nvSpPr>
        <p:spPr bwMode="auto">
          <a:xfrm>
            <a:off x="6372200" y="4149080"/>
            <a:ext cx="504825" cy="366713"/>
          </a:xfrm>
          <a:prstGeom prst="rect">
            <a:avLst/>
          </a:prstGeom>
          <a:noFill/>
          <a:ln w="9525">
            <a:noFill/>
            <a:miter lim="800000"/>
            <a:headEnd/>
            <a:tailEnd/>
          </a:ln>
          <a:effectLst/>
        </p:spPr>
        <p:txBody>
          <a:bodyPr>
            <a:spAutoFit/>
          </a:bodyPr>
          <a:lstStyle/>
          <a:p>
            <a:pPr>
              <a:spcBef>
                <a:spcPct val="50000"/>
              </a:spcBef>
            </a:pPr>
            <a:r>
              <a:rPr lang="es-MX" b="1" dirty="0">
                <a:effectLst>
                  <a:outerShdw blurRad="38100" dist="38100" dir="2700000" algn="tl">
                    <a:srgbClr val="000000"/>
                  </a:outerShdw>
                </a:effectLst>
              </a:rPr>
              <a:t>. . .</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40963" name="Rectangle 3"/>
          <p:cNvSpPr>
            <a:spLocks noGrp="1" noChangeArrowheads="1"/>
          </p:cNvSpPr>
          <p:nvPr>
            <p:ph type="subTitle" idx="1"/>
          </p:nvPr>
        </p:nvSpPr>
        <p:spPr>
          <a:xfrm>
            <a:off x="179388" y="1196975"/>
            <a:ext cx="8785225" cy="4824413"/>
          </a:xfrm>
        </p:spPr>
        <p:txBody>
          <a:bodyPr/>
          <a:lstStyle/>
          <a:p>
            <a:pPr algn="just"/>
            <a:r>
              <a:rPr lang="es-MX" sz="2800" dirty="0">
                <a:effectLst/>
                <a:latin typeface="Calibri" pitchFamily="34" charset="0"/>
              </a:rPr>
              <a:t>Durante largo tiempo el </a:t>
            </a:r>
            <a:r>
              <a:rPr lang="es-MX" sz="2800" b="1" dirty="0">
                <a:solidFill>
                  <a:srgbClr val="FFC000"/>
                </a:solidFill>
                <a:effectLst>
                  <a:outerShdw blurRad="38100" dist="38100" dir="2700000" algn="tl">
                    <a:srgbClr val="000000">
                      <a:alpha val="43137"/>
                    </a:srgbClr>
                  </a:outerShdw>
                </a:effectLst>
                <a:latin typeface="Calibri" pitchFamily="34" charset="0"/>
              </a:rPr>
              <a:t>correo</a:t>
            </a:r>
            <a:r>
              <a:rPr lang="es-MX" sz="2800" dirty="0">
                <a:effectLst/>
                <a:latin typeface="Calibri" pitchFamily="34" charset="0"/>
              </a:rPr>
              <a:t>  fue la única forma de comunicación a </a:t>
            </a:r>
            <a:r>
              <a:rPr lang="es-MX" sz="2800" dirty="0" smtClean="0">
                <a:effectLst/>
                <a:latin typeface="Calibri" pitchFamily="34" charset="0"/>
              </a:rPr>
              <a:t>larga distancia</a:t>
            </a:r>
            <a:r>
              <a:rPr lang="es-MX" sz="2800" dirty="0">
                <a:effectLst/>
                <a:latin typeface="Calibri" pitchFamily="34" charset="0"/>
              </a:rPr>
              <a:t>, </a:t>
            </a:r>
            <a:r>
              <a:rPr lang="es-MX" sz="2800" dirty="0" smtClean="0">
                <a:effectLst/>
                <a:latin typeface="Calibri" pitchFamily="34" charset="0"/>
              </a:rPr>
              <a:t>fortaleciéndose con los adelantos </a:t>
            </a:r>
            <a:r>
              <a:rPr lang="es-MX" sz="2800" dirty="0">
                <a:effectLst/>
                <a:latin typeface="Calibri" pitchFamily="34" charset="0"/>
              </a:rPr>
              <a:t>tecnológicos: del caballo se pasó a los barcos y los ferrocarriles, después a los automóviles y por último a los aviones.</a:t>
            </a:r>
          </a:p>
          <a:p>
            <a:pPr algn="just"/>
            <a:endParaRPr lang="es-MX" sz="1000" dirty="0">
              <a:effectLst/>
              <a:latin typeface="Calibri" pitchFamily="34" charset="0"/>
            </a:endParaRPr>
          </a:p>
          <a:p>
            <a:pPr algn="just"/>
            <a:r>
              <a:rPr lang="es-MX" sz="2800" dirty="0" smtClean="0">
                <a:effectLst/>
                <a:latin typeface="Calibri" pitchFamily="34" charset="0"/>
              </a:rPr>
              <a:t>Hasta que se logra el control de </a:t>
            </a:r>
            <a:r>
              <a:rPr lang="es-MX" sz="2800" dirty="0">
                <a:effectLst/>
                <a:latin typeface="Calibri" pitchFamily="34" charset="0"/>
              </a:rPr>
              <a:t>fenómenos </a:t>
            </a:r>
            <a:r>
              <a:rPr lang="es-MX" sz="2800" dirty="0" smtClean="0">
                <a:effectLst/>
                <a:latin typeface="Calibri" pitchFamily="34" charset="0"/>
              </a:rPr>
              <a:t>como </a:t>
            </a:r>
            <a:r>
              <a:rPr lang="es-MX" sz="2800" dirty="0">
                <a:effectLst/>
                <a:latin typeface="Calibri" pitchFamily="34" charset="0"/>
              </a:rPr>
              <a:t>la </a:t>
            </a:r>
            <a:r>
              <a:rPr lang="es-MX" b="1" dirty="0">
                <a:solidFill>
                  <a:srgbClr val="FFC000"/>
                </a:solidFill>
                <a:effectLst>
                  <a:outerShdw blurRad="38100" dist="38100" dir="2700000" algn="tl">
                    <a:srgbClr val="000000">
                      <a:alpha val="43137"/>
                    </a:srgbClr>
                  </a:outerShdw>
                </a:effectLst>
                <a:latin typeface="Calibri" pitchFamily="34" charset="0"/>
              </a:rPr>
              <a:t>electricidad</a:t>
            </a:r>
            <a:r>
              <a:rPr lang="es-MX" sz="2800" dirty="0">
                <a:effectLst/>
                <a:latin typeface="Calibri" pitchFamily="34" charset="0"/>
              </a:rPr>
              <a:t> y el </a:t>
            </a:r>
            <a:r>
              <a:rPr lang="es-MX" b="1" dirty="0">
                <a:solidFill>
                  <a:srgbClr val="FFC000"/>
                </a:solidFill>
                <a:effectLst>
                  <a:outerShdw blurRad="38100" dist="38100" dir="2700000" algn="tl">
                    <a:srgbClr val="000000">
                      <a:alpha val="43137"/>
                    </a:srgbClr>
                  </a:outerShdw>
                </a:effectLst>
                <a:latin typeface="Calibri" pitchFamily="34" charset="0"/>
              </a:rPr>
              <a:t>magnetismo</a:t>
            </a:r>
            <a:r>
              <a:rPr lang="es-MX" sz="2800" dirty="0">
                <a:effectLst/>
                <a:latin typeface="Calibri" pitchFamily="34" charset="0"/>
              </a:rPr>
              <a:t>, </a:t>
            </a:r>
            <a:r>
              <a:rPr lang="es-MX" sz="2800" dirty="0" smtClean="0">
                <a:effectLst/>
                <a:latin typeface="Calibri" pitchFamily="34" charset="0"/>
              </a:rPr>
              <a:t>(siglo XIX) surge </a:t>
            </a:r>
            <a:r>
              <a:rPr lang="es-MX" sz="2800" dirty="0">
                <a:effectLst/>
                <a:latin typeface="Calibri" pitchFamily="34" charset="0"/>
              </a:rPr>
              <a:t>una competencia real para el sistema postal</a:t>
            </a:r>
            <a:r>
              <a:rPr lang="es-MX" sz="2800" dirty="0">
                <a:latin typeface="Calibri" pitchFamily="34" charset="0"/>
              </a:rPr>
              <a:t> </a:t>
            </a:r>
            <a:endParaRPr lang="es-ES" sz="2800" dirty="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b="1" dirty="0" err="1">
                <a:latin typeface="Calibri" pitchFamily="34" charset="0"/>
              </a:rPr>
              <a:t>Multicanalización</a:t>
            </a:r>
            <a:endParaRPr lang="es-ES" b="1" dirty="0">
              <a:latin typeface="Calibri" pitchFamily="34" charset="0"/>
            </a:endParaRPr>
          </a:p>
          <a:p>
            <a:pPr algn="just">
              <a:lnSpc>
                <a:spcPct val="80000"/>
              </a:lnSpc>
            </a:pPr>
            <a:r>
              <a:rPr lang="es-ES" dirty="0" smtClean="0">
                <a:effectLst/>
                <a:latin typeface="Calibri" pitchFamily="34" charset="0"/>
              </a:rPr>
              <a:t>La </a:t>
            </a:r>
            <a:r>
              <a:rPr lang="es-ES" dirty="0" err="1" smtClean="0">
                <a:effectLst/>
                <a:latin typeface="Calibri" pitchFamily="34" charset="0"/>
              </a:rPr>
              <a:t>multicanalización</a:t>
            </a:r>
            <a:r>
              <a:rPr lang="es-ES" dirty="0" smtClean="0">
                <a:effectLst/>
                <a:latin typeface="Calibri" pitchFamily="34" charset="0"/>
              </a:rPr>
              <a:t> se suele llamar </a:t>
            </a:r>
            <a:r>
              <a:rPr lang="es-ES" dirty="0" err="1" smtClean="0">
                <a:effectLst/>
                <a:latin typeface="Calibri" pitchFamily="34" charset="0"/>
              </a:rPr>
              <a:t>multiplexaje</a:t>
            </a:r>
            <a:r>
              <a:rPr lang="es-ES" dirty="0" smtClean="0">
                <a:effectLst/>
                <a:latin typeface="Calibri" pitchFamily="34" charset="0"/>
              </a:rPr>
              <a:t> y se puede realizar empleando diversas técnicas:</a:t>
            </a:r>
          </a:p>
          <a:p>
            <a:pPr algn="just">
              <a:lnSpc>
                <a:spcPct val="80000"/>
              </a:lnSpc>
            </a:pPr>
            <a:endParaRPr lang="es-ES" dirty="0" smtClean="0">
              <a:effectLst/>
              <a:latin typeface="Calibri" pitchFamily="34" charset="0"/>
            </a:endParaRPr>
          </a:p>
          <a:p>
            <a:pPr algn="just">
              <a:lnSpc>
                <a:spcPct val="80000"/>
              </a:lnSpc>
              <a:buBlip>
                <a:blip r:embed="rId2"/>
              </a:buBlip>
            </a:pPr>
            <a:r>
              <a:rPr lang="es-ES" dirty="0" smtClean="0">
                <a:latin typeface="Calibri" pitchFamily="34" charset="0"/>
              </a:rPr>
              <a:t> Por división de tiempo (TDMA).</a:t>
            </a:r>
          </a:p>
          <a:p>
            <a:pPr algn="just">
              <a:lnSpc>
                <a:spcPct val="80000"/>
              </a:lnSpc>
              <a:buBlip>
                <a:blip r:embed="rId2"/>
              </a:buBlip>
            </a:pPr>
            <a:endParaRPr lang="es-ES" sz="800" dirty="0" smtClean="0">
              <a:latin typeface="Calibri" pitchFamily="34" charset="0"/>
            </a:endParaRPr>
          </a:p>
          <a:p>
            <a:pPr algn="just">
              <a:lnSpc>
                <a:spcPct val="80000"/>
              </a:lnSpc>
              <a:buBlip>
                <a:blip r:embed="rId2"/>
              </a:buBlip>
            </a:pPr>
            <a:r>
              <a:rPr lang="es-ES" dirty="0" smtClean="0">
                <a:effectLst/>
                <a:latin typeface="Calibri" pitchFamily="34" charset="0"/>
              </a:rPr>
              <a:t> Por división de frecuencia (FDMA).</a:t>
            </a:r>
          </a:p>
          <a:p>
            <a:pPr algn="just">
              <a:lnSpc>
                <a:spcPct val="80000"/>
              </a:lnSpc>
              <a:buBlip>
                <a:blip r:embed="rId2"/>
              </a:buBlip>
            </a:pPr>
            <a:endParaRPr lang="es-ES" sz="800" dirty="0" smtClean="0">
              <a:effectLst/>
              <a:latin typeface="Calibri" pitchFamily="34" charset="0"/>
            </a:endParaRPr>
          </a:p>
          <a:p>
            <a:pPr algn="just">
              <a:lnSpc>
                <a:spcPct val="80000"/>
              </a:lnSpc>
              <a:buBlip>
                <a:blip r:embed="rId2"/>
              </a:buBlip>
            </a:pPr>
            <a:r>
              <a:rPr lang="es-ES" dirty="0" smtClean="0">
                <a:latin typeface="Calibri" pitchFamily="34" charset="0"/>
              </a:rPr>
              <a:t> Por división de código (CDMA).</a:t>
            </a:r>
            <a:endParaRPr lang="es-ES" dirty="0" smtClean="0">
              <a:effectLst/>
              <a:latin typeface="Calibri" pitchFamily="34" charset="0"/>
            </a:endParaRPr>
          </a:p>
          <a:p>
            <a:pPr algn="just">
              <a:lnSpc>
                <a:spcPct val="80000"/>
              </a:lnSpc>
            </a:pPr>
            <a:endParaRPr lang="es-ES"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b="1" dirty="0" smtClean="0">
                <a:effectLst>
                  <a:outerShdw blurRad="38100" dist="38100" dir="2700000" algn="tl">
                    <a:srgbClr val="000000">
                      <a:alpha val="43137"/>
                    </a:srgbClr>
                  </a:outerShdw>
                </a:effectLst>
                <a:latin typeface="Calibri" pitchFamily="34" charset="0"/>
              </a:rPr>
              <a:t>Desempeño</a:t>
            </a:r>
            <a:r>
              <a:rPr lang="es-ES" b="1" dirty="0" smtClean="0">
                <a:latin typeface="Calibri" pitchFamily="34" charset="0"/>
              </a:rPr>
              <a:t> de los sistemas de comunicación</a:t>
            </a:r>
            <a:endParaRPr lang="es-ES" b="1" dirty="0">
              <a:latin typeface="Calibri" pitchFamily="34" charset="0"/>
            </a:endParaRPr>
          </a:p>
          <a:p>
            <a:pPr algn="just">
              <a:lnSpc>
                <a:spcPct val="80000"/>
              </a:lnSpc>
            </a:pPr>
            <a:endParaRPr lang="es-ES" dirty="0" smtClean="0">
              <a:effectLst/>
              <a:latin typeface="Calibri" pitchFamily="34" charset="0"/>
            </a:endParaRPr>
          </a:p>
          <a:p>
            <a:pPr algn="just">
              <a:lnSpc>
                <a:spcPct val="80000"/>
              </a:lnSpc>
            </a:pPr>
            <a:r>
              <a:rPr lang="es-ES" dirty="0" smtClean="0">
                <a:effectLst/>
                <a:latin typeface="Calibri" pitchFamily="34" charset="0"/>
              </a:rPr>
              <a:t>Un sistema de comunicación </a:t>
            </a:r>
            <a:r>
              <a:rPr lang="es-ES" dirty="0" smtClean="0">
                <a:effectLst>
                  <a:outerShdw blurRad="38100" dist="38100" dir="2700000" algn="tl">
                    <a:srgbClr val="000000">
                      <a:alpha val="43137"/>
                    </a:srgbClr>
                  </a:outerShdw>
                </a:effectLst>
                <a:latin typeface="Calibri" pitchFamily="34" charset="0"/>
              </a:rPr>
              <a:t>analógico</a:t>
            </a:r>
            <a:r>
              <a:rPr lang="es-ES" dirty="0" smtClean="0">
                <a:effectLst/>
                <a:latin typeface="Calibri" pitchFamily="34" charset="0"/>
              </a:rPr>
              <a:t> transmite formas de onda de un conjunto infinito (continuo) de posibles formas. El receptor tiene que decidir cual forma de onda es la correcta dentro de una infinidad de formas de onda.</a:t>
            </a:r>
          </a:p>
          <a:p>
            <a:pPr algn="just">
              <a:lnSpc>
                <a:spcPct val="80000"/>
              </a:lnSpc>
            </a:pPr>
            <a:endParaRPr lang="es-ES" dirty="0" smtClean="0">
              <a:effectLst/>
              <a:latin typeface="Calibri" pitchFamily="34" charset="0"/>
            </a:endParaRPr>
          </a:p>
          <a:p>
            <a:pPr algn="just">
              <a:lnSpc>
                <a:spcPct val="80000"/>
              </a:lnSpc>
            </a:pPr>
            <a:r>
              <a:rPr lang="es-ES" dirty="0" smtClean="0">
                <a:latin typeface="Calibri" pitchFamily="34" charset="0"/>
              </a:rPr>
              <a:t>Un sistema de comunicación </a:t>
            </a:r>
            <a:r>
              <a:rPr lang="es-ES" dirty="0" smtClean="0">
                <a:effectLst>
                  <a:outerShdw blurRad="38100" dist="38100" dir="2700000" algn="tl">
                    <a:srgbClr val="000000">
                      <a:alpha val="43137"/>
                    </a:srgbClr>
                  </a:outerShdw>
                </a:effectLst>
                <a:latin typeface="Calibri" pitchFamily="34" charset="0"/>
              </a:rPr>
              <a:t>digital</a:t>
            </a:r>
            <a:r>
              <a:rPr lang="es-ES" dirty="0" smtClean="0">
                <a:latin typeface="Calibri" pitchFamily="34" charset="0"/>
              </a:rPr>
              <a:t> (DCS) transmite símbolos de un conjunto finito. Este conjunto forma aun alfabeto finito que es </a:t>
            </a:r>
            <a:r>
              <a:rPr lang="es-ES" i="1" dirty="0" smtClean="0">
                <a:latin typeface="Calibri" pitchFamily="34" charset="0"/>
              </a:rPr>
              <a:t>conocido </a:t>
            </a:r>
            <a:r>
              <a:rPr lang="es-ES" i="1" dirty="0" smtClean="0">
                <a:effectLst>
                  <a:outerShdw blurRad="38100" dist="38100" dir="2700000" algn="tl">
                    <a:srgbClr val="000000">
                      <a:alpha val="43137"/>
                    </a:srgbClr>
                  </a:outerShdw>
                </a:effectLst>
                <a:latin typeface="Calibri" pitchFamily="34" charset="0"/>
              </a:rPr>
              <a:t>a priori </a:t>
            </a:r>
            <a:r>
              <a:rPr lang="es-ES" dirty="0" smtClean="0">
                <a:latin typeface="Calibri" pitchFamily="34" charset="0"/>
              </a:rPr>
              <a:t>por el receptor.</a:t>
            </a:r>
            <a:endParaRPr lang="es-ES" dirty="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b="1" dirty="0" smtClean="0">
                <a:effectLst>
                  <a:outerShdw blurRad="38100" dist="38100" dir="2700000" algn="tl">
                    <a:srgbClr val="000000">
                      <a:alpha val="43137"/>
                    </a:srgbClr>
                  </a:outerShdw>
                </a:effectLst>
                <a:latin typeface="Calibri" pitchFamily="34" charset="0"/>
              </a:rPr>
              <a:t>Desempeño</a:t>
            </a:r>
            <a:r>
              <a:rPr lang="es-ES" b="1" dirty="0" smtClean="0">
                <a:latin typeface="Calibri" pitchFamily="34" charset="0"/>
              </a:rPr>
              <a:t> de los sistemas de comunicación</a:t>
            </a:r>
            <a:endParaRPr lang="es-ES" b="1" dirty="0">
              <a:latin typeface="Calibri" pitchFamily="34" charset="0"/>
            </a:endParaRPr>
          </a:p>
          <a:p>
            <a:pPr algn="just">
              <a:lnSpc>
                <a:spcPct val="80000"/>
              </a:lnSpc>
            </a:pPr>
            <a:endParaRPr lang="es-ES" dirty="0" smtClean="0">
              <a:effectLst/>
              <a:latin typeface="Calibri" pitchFamily="34" charset="0"/>
            </a:endParaRPr>
          </a:p>
          <a:p>
            <a:pPr algn="just">
              <a:lnSpc>
                <a:spcPct val="80000"/>
              </a:lnSpc>
            </a:pPr>
            <a:r>
              <a:rPr lang="es-ES" dirty="0" smtClean="0">
                <a:effectLst/>
                <a:latin typeface="Calibri" pitchFamily="34" charset="0"/>
              </a:rPr>
              <a:t>El desempeño de un sistema de comunicación </a:t>
            </a:r>
            <a:r>
              <a:rPr lang="es-ES" dirty="0" smtClean="0">
                <a:effectLst>
                  <a:outerShdw blurRad="38100" dist="38100" dir="2700000" algn="tl">
                    <a:srgbClr val="000000">
                      <a:alpha val="43137"/>
                    </a:srgbClr>
                  </a:outerShdw>
                </a:effectLst>
                <a:latin typeface="Calibri" pitchFamily="34" charset="0"/>
              </a:rPr>
              <a:t>analógico</a:t>
            </a:r>
            <a:r>
              <a:rPr lang="es-ES" dirty="0" smtClean="0">
                <a:effectLst/>
                <a:latin typeface="Calibri" pitchFamily="34" charset="0"/>
              </a:rPr>
              <a:t> se mide mediante un  criterio de </a:t>
            </a:r>
            <a:r>
              <a:rPr lang="es-ES" b="1" dirty="0" smtClean="0">
                <a:effectLst>
                  <a:outerShdw blurRad="38100" dist="38100" dir="2700000" algn="tl">
                    <a:srgbClr val="000000">
                      <a:alpha val="43137"/>
                    </a:srgbClr>
                  </a:outerShdw>
                </a:effectLst>
                <a:latin typeface="Calibri" pitchFamily="34" charset="0"/>
              </a:rPr>
              <a:t>fidelidad</a:t>
            </a:r>
            <a:r>
              <a:rPr lang="es-ES" dirty="0" smtClean="0">
                <a:effectLst/>
                <a:latin typeface="Calibri" pitchFamily="34" charset="0"/>
              </a:rPr>
              <a:t>, por ejemplo:</a:t>
            </a:r>
          </a:p>
          <a:p>
            <a:pPr algn="just">
              <a:lnSpc>
                <a:spcPct val="80000"/>
              </a:lnSpc>
            </a:pPr>
            <a:endParaRPr lang="es-ES" dirty="0" smtClean="0">
              <a:effectLst/>
              <a:latin typeface="Calibri" pitchFamily="34" charset="0"/>
            </a:endParaRPr>
          </a:p>
          <a:p>
            <a:pPr algn="just">
              <a:lnSpc>
                <a:spcPct val="80000"/>
              </a:lnSpc>
              <a:buBlip>
                <a:blip r:embed="rId2"/>
              </a:buBlip>
            </a:pPr>
            <a:r>
              <a:rPr lang="es-ES" dirty="0" smtClean="0">
                <a:effectLst/>
                <a:latin typeface="Calibri" pitchFamily="34" charset="0"/>
              </a:rPr>
              <a:t> Razón señal/ruido</a:t>
            </a:r>
          </a:p>
          <a:p>
            <a:pPr algn="just">
              <a:lnSpc>
                <a:spcPct val="80000"/>
              </a:lnSpc>
              <a:buBlip>
                <a:blip r:embed="rId2"/>
              </a:buBlip>
            </a:pPr>
            <a:endParaRPr lang="es-ES" sz="800" dirty="0" smtClean="0">
              <a:effectLst/>
              <a:latin typeface="Calibri" pitchFamily="34" charset="0"/>
            </a:endParaRPr>
          </a:p>
          <a:p>
            <a:pPr algn="just">
              <a:lnSpc>
                <a:spcPct val="80000"/>
              </a:lnSpc>
              <a:buBlip>
                <a:blip r:embed="rId2"/>
              </a:buBlip>
            </a:pPr>
            <a:r>
              <a:rPr lang="es-ES" dirty="0" smtClean="0">
                <a:effectLst/>
                <a:latin typeface="Calibri" pitchFamily="34" charset="0"/>
              </a:rPr>
              <a:t> Porcentaje de distorsión</a:t>
            </a:r>
          </a:p>
          <a:p>
            <a:pPr algn="just">
              <a:lnSpc>
                <a:spcPct val="80000"/>
              </a:lnSpc>
              <a:buBlip>
                <a:blip r:embed="rId2"/>
              </a:buBlip>
            </a:pPr>
            <a:endParaRPr lang="es-ES" sz="800" dirty="0" smtClean="0">
              <a:effectLst/>
              <a:latin typeface="Calibri" pitchFamily="34" charset="0"/>
            </a:endParaRPr>
          </a:p>
          <a:p>
            <a:pPr algn="just">
              <a:lnSpc>
                <a:spcPct val="80000"/>
              </a:lnSpc>
              <a:buBlip>
                <a:blip r:embed="rId2"/>
              </a:buBlip>
            </a:pPr>
            <a:r>
              <a:rPr lang="es-ES" dirty="0" smtClean="0">
                <a:effectLst/>
                <a:latin typeface="Calibri" pitchFamily="34" charset="0"/>
              </a:rPr>
              <a:t> Valor esperado del error cuadrático entre la señal transmitida y la recibida.</a:t>
            </a:r>
          </a:p>
          <a:p>
            <a:pPr algn="just">
              <a:lnSpc>
                <a:spcPct val="80000"/>
              </a:lnSpc>
            </a:pPr>
            <a:endParaRPr lang="es-ES" dirty="0" smtClean="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b="1" dirty="0" smtClean="0">
                <a:effectLst>
                  <a:outerShdw blurRad="38100" dist="38100" dir="2700000" algn="tl">
                    <a:srgbClr val="000000">
                      <a:alpha val="43137"/>
                    </a:srgbClr>
                  </a:outerShdw>
                </a:effectLst>
                <a:latin typeface="Calibri" pitchFamily="34" charset="0"/>
              </a:rPr>
              <a:t>Desempeño</a:t>
            </a:r>
            <a:r>
              <a:rPr lang="es-ES" b="1" dirty="0" smtClean="0">
                <a:latin typeface="Calibri" pitchFamily="34" charset="0"/>
              </a:rPr>
              <a:t> de los sistemas de comunicación</a:t>
            </a:r>
            <a:endParaRPr lang="es-ES" b="1" dirty="0">
              <a:latin typeface="Calibri" pitchFamily="34" charset="0"/>
            </a:endParaRPr>
          </a:p>
          <a:p>
            <a:pPr algn="just">
              <a:lnSpc>
                <a:spcPct val="80000"/>
              </a:lnSpc>
            </a:pPr>
            <a:endParaRPr lang="es-ES" dirty="0" smtClean="0">
              <a:effectLst/>
              <a:latin typeface="Calibri" pitchFamily="34" charset="0"/>
            </a:endParaRPr>
          </a:p>
          <a:p>
            <a:pPr algn="just">
              <a:lnSpc>
                <a:spcPct val="80000"/>
              </a:lnSpc>
            </a:pPr>
            <a:r>
              <a:rPr lang="es-ES" dirty="0" smtClean="0">
                <a:effectLst/>
                <a:latin typeface="Calibri" pitchFamily="34" charset="0"/>
              </a:rPr>
              <a:t>El desempeño de un sistema de comunicación </a:t>
            </a:r>
            <a:r>
              <a:rPr lang="es-ES" dirty="0" smtClean="0">
                <a:effectLst>
                  <a:outerShdw blurRad="38100" dist="38100" dir="2700000" algn="tl">
                    <a:srgbClr val="000000">
                      <a:alpha val="43137"/>
                    </a:srgbClr>
                  </a:outerShdw>
                </a:effectLst>
                <a:latin typeface="Calibri" pitchFamily="34" charset="0"/>
              </a:rPr>
              <a:t>digital </a:t>
            </a:r>
            <a:r>
              <a:rPr lang="es-ES" dirty="0" smtClean="0">
                <a:effectLst/>
                <a:latin typeface="Calibri" pitchFamily="34" charset="0"/>
              </a:rPr>
              <a:t>se mide mediante un  criterio de probabilidad de error, por ejemplo:</a:t>
            </a:r>
          </a:p>
          <a:p>
            <a:pPr algn="just">
              <a:lnSpc>
                <a:spcPct val="80000"/>
              </a:lnSpc>
            </a:pPr>
            <a:endParaRPr lang="es-ES" dirty="0" smtClean="0">
              <a:effectLst/>
              <a:latin typeface="Calibri" pitchFamily="34" charset="0"/>
            </a:endParaRPr>
          </a:p>
          <a:p>
            <a:pPr algn="just">
              <a:lnSpc>
                <a:spcPct val="80000"/>
              </a:lnSpc>
              <a:buBlip>
                <a:blip r:embed="rId2"/>
              </a:buBlip>
            </a:pPr>
            <a:r>
              <a:rPr lang="es-ES" dirty="0" smtClean="0">
                <a:effectLst/>
                <a:latin typeface="Calibri" pitchFamily="34" charset="0"/>
              </a:rPr>
              <a:t> Probabilidad de detectar un bit en forma errónea.</a:t>
            </a:r>
          </a:p>
          <a:p>
            <a:pPr algn="just">
              <a:lnSpc>
                <a:spcPct val="80000"/>
              </a:lnSpc>
              <a:buBlip>
                <a:blip r:embed="rId2"/>
              </a:buBlip>
            </a:pPr>
            <a:endParaRPr lang="es-ES" sz="800" dirty="0" smtClean="0">
              <a:effectLst/>
              <a:latin typeface="Calibri" pitchFamily="34" charset="0"/>
            </a:endParaRPr>
          </a:p>
          <a:p>
            <a:pPr algn="just">
              <a:lnSpc>
                <a:spcPct val="80000"/>
              </a:lnSpc>
              <a:buBlip>
                <a:blip r:embed="rId2"/>
              </a:buBlip>
            </a:pPr>
            <a:r>
              <a:rPr lang="es-ES" dirty="0" smtClean="0">
                <a:effectLst/>
                <a:latin typeface="Calibri" pitchFamily="34" charset="0"/>
              </a:rPr>
              <a:t> Tasa de bits erróneos (BER) que llegan al receptor.</a:t>
            </a:r>
          </a:p>
          <a:p>
            <a:pPr algn="just">
              <a:lnSpc>
                <a:spcPct val="80000"/>
              </a:lnSpc>
            </a:pPr>
            <a:endParaRPr lang="es-ES" dirty="0" smtClean="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Comunicaciones Digitales</a:t>
            </a:r>
            <a:endParaRPr lang="es-MX" cap="none" dirty="0" smtClean="0"/>
          </a:p>
        </p:txBody>
      </p:sp>
      <p:sp>
        <p:nvSpPr>
          <p:cNvPr id="16" name="Rectangle 221"/>
          <p:cNvSpPr>
            <a:spLocks noGrp="1" noChangeArrowheads="1"/>
          </p:cNvSpPr>
          <p:nvPr>
            <p:ph type="ftr" sz="quarter" idx="11"/>
          </p:nvPr>
        </p:nvSpPr>
        <p:spPr/>
        <p:txBody>
          <a:bodyPr/>
          <a:lstStyle/>
          <a:p>
            <a:r>
              <a:rPr lang="es-MX"/>
              <a:t>José Juan Rincón Pasaye. FIE-UMSNH</a:t>
            </a:r>
          </a:p>
        </p:txBody>
      </p:sp>
      <p:sp>
        <p:nvSpPr>
          <p:cNvPr id="101379" name="Rectangle 3"/>
          <p:cNvSpPr>
            <a:spLocks noGrp="1" noChangeArrowheads="1"/>
          </p:cNvSpPr>
          <p:nvPr>
            <p:ph type="subTitle" idx="1"/>
          </p:nvPr>
        </p:nvSpPr>
        <p:spPr>
          <a:xfrm>
            <a:off x="179388" y="1196975"/>
            <a:ext cx="8785225" cy="4824413"/>
          </a:xfrm>
        </p:spPr>
        <p:txBody>
          <a:bodyPr>
            <a:noAutofit/>
          </a:bodyPr>
          <a:lstStyle/>
          <a:p>
            <a:pPr>
              <a:lnSpc>
                <a:spcPct val="80000"/>
              </a:lnSpc>
            </a:pPr>
            <a:r>
              <a:rPr lang="es-ES" b="1" dirty="0" smtClean="0">
                <a:effectLst>
                  <a:outerShdw blurRad="38100" dist="38100" dir="2700000" algn="tl">
                    <a:srgbClr val="000000">
                      <a:alpha val="43137"/>
                    </a:srgbClr>
                  </a:outerShdw>
                </a:effectLst>
                <a:latin typeface="Calibri" pitchFamily="34" charset="0"/>
              </a:rPr>
              <a:t>Desempeño</a:t>
            </a:r>
            <a:r>
              <a:rPr lang="es-ES" b="1" dirty="0" smtClean="0">
                <a:latin typeface="Calibri" pitchFamily="34" charset="0"/>
              </a:rPr>
              <a:t> de los sistemas de comunicación</a:t>
            </a:r>
            <a:endParaRPr lang="es-ES" b="1" dirty="0">
              <a:latin typeface="Calibri" pitchFamily="34" charset="0"/>
            </a:endParaRPr>
          </a:p>
          <a:p>
            <a:pPr algn="just">
              <a:lnSpc>
                <a:spcPct val="80000"/>
              </a:lnSpc>
            </a:pPr>
            <a:endParaRPr lang="es-ES" sz="800" dirty="0" smtClean="0">
              <a:effectLst/>
              <a:latin typeface="Calibri" pitchFamily="34" charset="0"/>
            </a:endParaRPr>
          </a:p>
          <a:p>
            <a:pPr algn="just">
              <a:lnSpc>
                <a:spcPct val="80000"/>
              </a:lnSpc>
            </a:pPr>
            <a:r>
              <a:rPr lang="es-ES" dirty="0" smtClean="0">
                <a:effectLst/>
                <a:latin typeface="Calibri" pitchFamily="34" charset="0"/>
              </a:rPr>
              <a:t>Otras medidas de desempeño son:</a:t>
            </a:r>
          </a:p>
          <a:p>
            <a:pPr algn="just">
              <a:lnSpc>
                <a:spcPct val="80000"/>
              </a:lnSpc>
            </a:pPr>
            <a:endParaRPr lang="es-ES" sz="800" dirty="0" smtClean="0">
              <a:effectLst/>
              <a:latin typeface="Calibri" pitchFamily="34" charset="0"/>
            </a:endParaRPr>
          </a:p>
          <a:p>
            <a:pPr algn="just">
              <a:lnSpc>
                <a:spcPct val="80000"/>
              </a:lnSpc>
            </a:pPr>
            <a:endParaRPr lang="es-ES" sz="800" dirty="0" smtClean="0">
              <a:effectLst/>
              <a:latin typeface="Calibri" pitchFamily="34" charset="0"/>
            </a:endParaRPr>
          </a:p>
          <a:p>
            <a:pPr algn="just">
              <a:lnSpc>
                <a:spcPct val="80000"/>
              </a:lnSpc>
              <a:buBlip>
                <a:blip r:embed="rId2"/>
              </a:buBlip>
            </a:pPr>
            <a:r>
              <a:rPr lang="es-ES" dirty="0" smtClean="0">
                <a:effectLst/>
                <a:latin typeface="Calibri" pitchFamily="34" charset="0"/>
              </a:rPr>
              <a:t> La tasa de datos (R) definida previamente.</a:t>
            </a:r>
          </a:p>
          <a:p>
            <a:pPr algn="just">
              <a:lnSpc>
                <a:spcPct val="80000"/>
              </a:lnSpc>
              <a:buBlip>
                <a:blip r:embed="rId2"/>
              </a:buBlip>
            </a:pPr>
            <a:endParaRPr lang="es-ES" sz="800" dirty="0" smtClean="0">
              <a:effectLst/>
              <a:latin typeface="Calibri" pitchFamily="34" charset="0"/>
            </a:endParaRPr>
          </a:p>
          <a:p>
            <a:pPr algn="just">
              <a:lnSpc>
                <a:spcPct val="80000"/>
              </a:lnSpc>
              <a:buBlip>
                <a:blip r:embed="rId2"/>
              </a:buBlip>
            </a:pPr>
            <a:r>
              <a:rPr lang="es-ES" dirty="0" smtClean="0">
                <a:effectLst/>
                <a:latin typeface="Calibri" pitchFamily="34" charset="0"/>
              </a:rPr>
              <a:t> El retardo de transmisi</a:t>
            </a:r>
            <a:r>
              <a:rPr lang="es-ES" dirty="0" smtClean="0">
                <a:latin typeface="Calibri" pitchFamily="34" charset="0"/>
              </a:rPr>
              <a:t>ón = retardo en el medio de transmisión + retardo de procesamiento.</a:t>
            </a:r>
          </a:p>
          <a:p>
            <a:pPr algn="just">
              <a:lnSpc>
                <a:spcPct val="80000"/>
              </a:lnSpc>
              <a:buBlip>
                <a:blip r:embed="rId2"/>
              </a:buBlip>
            </a:pPr>
            <a:endParaRPr lang="es-ES" sz="800" dirty="0" smtClean="0">
              <a:latin typeface="Calibri" pitchFamily="34" charset="0"/>
            </a:endParaRPr>
          </a:p>
          <a:p>
            <a:pPr algn="just">
              <a:lnSpc>
                <a:spcPct val="80000"/>
              </a:lnSpc>
              <a:buBlip>
                <a:blip r:embed="rId2"/>
              </a:buBlip>
            </a:pPr>
            <a:r>
              <a:rPr lang="es-ES" dirty="0" smtClean="0">
                <a:latin typeface="Calibri" pitchFamily="34" charset="0"/>
              </a:rPr>
              <a:t> Probabilidad de falla (Probabilidad de que la amplitud de la señal caiga debajo de un valor crítico).</a:t>
            </a:r>
          </a:p>
          <a:p>
            <a:pPr algn="just">
              <a:lnSpc>
                <a:spcPct val="80000"/>
              </a:lnSpc>
            </a:pPr>
            <a:endParaRPr lang="es-ES" dirty="0" smtClean="0">
              <a:effectLst/>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vert="horz" lIns="45720" tIns="0" rIns="45720" bIns="0" anchor="b">
            <a:noAutofit/>
            <a:scene3d>
              <a:camera prst="orthographicFront"/>
              <a:lightRig rig="soft" dir="t">
                <a:rot lat="0" lon="0" rev="17220000"/>
              </a:lightRig>
            </a:scene3d>
            <a:sp3d prstMaterial="softEdge">
              <a:bevelT w="38100" h="38100"/>
            </a:sp3d>
          </a:bodyPr>
          <a:lstStyle/>
          <a:p>
            <a:r>
              <a:rPr lang="es-ES" cap="none" dirty="0" smtClean="0"/>
              <a:t>Digital vs. analógico</a:t>
            </a:r>
            <a:endParaRPr lang="es-MX" cap="none" dirty="0"/>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71683" name="Rectangle 3"/>
          <p:cNvSpPr>
            <a:spLocks noGrp="1" noChangeArrowheads="1"/>
          </p:cNvSpPr>
          <p:nvPr>
            <p:ph type="subTitle" idx="1"/>
          </p:nvPr>
        </p:nvSpPr>
        <p:spPr>
          <a:xfrm>
            <a:off x="323528" y="1052736"/>
            <a:ext cx="4176464" cy="5256584"/>
          </a:xfrm>
        </p:spPr>
        <p:txBody>
          <a:bodyPr>
            <a:noAutofit/>
          </a:bodyPr>
          <a:lstStyle/>
          <a:p>
            <a:r>
              <a:rPr lang="es-ES" sz="2000" b="1" dirty="0" smtClean="0">
                <a:effectLst>
                  <a:outerShdw blurRad="38100" dist="38100" dir="2700000" algn="tl">
                    <a:srgbClr val="000000">
                      <a:alpha val="43137"/>
                    </a:srgbClr>
                  </a:outerShdw>
                </a:effectLst>
                <a:latin typeface="Calibri" pitchFamily="34" charset="0"/>
              </a:rPr>
              <a:t>Analógico</a:t>
            </a:r>
          </a:p>
          <a:p>
            <a:pPr algn="just">
              <a:buSzPct val="110000"/>
              <a:buFont typeface="Wingdings" pitchFamily="2" charset="2"/>
              <a:buChar char=""/>
            </a:pPr>
            <a:r>
              <a:rPr lang="es-ES" sz="2000" dirty="0" smtClean="0">
                <a:effectLst/>
                <a:latin typeface="Calibri" pitchFamily="34" charset="0"/>
              </a:rPr>
              <a:t> Sistemas sencillos de comunicación de </a:t>
            </a:r>
            <a:r>
              <a:rPr lang="es-ES" sz="2000" b="1" i="1" dirty="0" smtClean="0">
                <a:effectLst/>
                <a:latin typeface="Calibri" pitchFamily="34" charset="0"/>
              </a:rPr>
              <a:t>audio</a:t>
            </a:r>
            <a:r>
              <a:rPr lang="es-ES" sz="2000" dirty="0" smtClean="0">
                <a:effectLst/>
                <a:latin typeface="Calibri" pitchFamily="34" charset="0"/>
              </a:rPr>
              <a:t> aún son fáciles de construir.</a:t>
            </a:r>
          </a:p>
          <a:p>
            <a:pPr algn="just">
              <a:buSzPct val="110000"/>
              <a:buFont typeface="Wingdings" pitchFamily="2" charset="2"/>
              <a:buChar char=""/>
            </a:pPr>
            <a:r>
              <a:rPr lang="es-ES" sz="2000" dirty="0" smtClean="0">
                <a:latin typeface="Calibri" pitchFamily="34" charset="0"/>
              </a:rPr>
              <a:t> </a:t>
            </a:r>
            <a:r>
              <a:rPr lang="es-ES" sz="2000" b="1" i="1" dirty="0" smtClean="0">
                <a:latin typeface="Calibri" pitchFamily="34" charset="0"/>
              </a:rPr>
              <a:t>Análisis matemático </a:t>
            </a:r>
            <a:r>
              <a:rPr lang="es-ES" sz="2000" dirty="0" smtClean="0">
                <a:latin typeface="Calibri" pitchFamily="34" charset="0"/>
              </a:rPr>
              <a:t>directo y bien establecido (Fourier)</a:t>
            </a:r>
          </a:p>
          <a:p>
            <a:pPr algn="just">
              <a:buSzPct val="110000"/>
            </a:pPr>
            <a:endParaRPr lang="es-ES" sz="2000" dirty="0" smtClean="0">
              <a:latin typeface="Calibri" pitchFamily="34" charset="0"/>
            </a:endParaRPr>
          </a:p>
          <a:p>
            <a:pPr algn="just">
              <a:buSzPct val="110000"/>
              <a:buFont typeface="Wingdings" pitchFamily="2" charset="2"/>
              <a:buChar char=""/>
            </a:pPr>
            <a:r>
              <a:rPr lang="es-ES" sz="2000" dirty="0" smtClean="0">
                <a:effectLst/>
                <a:latin typeface="Calibri" pitchFamily="34" charset="0"/>
              </a:rPr>
              <a:t> </a:t>
            </a:r>
            <a:r>
              <a:rPr lang="es-ES" sz="2000" dirty="0" smtClean="0">
                <a:solidFill>
                  <a:schemeClr val="accent2">
                    <a:lumMod val="75000"/>
                  </a:schemeClr>
                </a:solidFill>
                <a:effectLst/>
                <a:latin typeface="Calibri" pitchFamily="34" charset="0"/>
              </a:rPr>
              <a:t>Cualquier cambio al sistema requiere modificación del hardware por lo tanto es caro conforme el sistema es más grande.</a:t>
            </a:r>
          </a:p>
          <a:p>
            <a:pPr algn="just">
              <a:buSzPct val="110000"/>
              <a:buFont typeface="Wingdings" pitchFamily="2" charset="2"/>
              <a:buChar char=""/>
            </a:pPr>
            <a:r>
              <a:rPr lang="es-ES" sz="2000" dirty="0" smtClean="0">
                <a:solidFill>
                  <a:schemeClr val="accent2">
                    <a:lumMod val="75000"/>
                  </a:schemeClr>
                </a:solidFill>
                <a:latin typeface="Calibri" pitchFamily="34" charset="0"/>
              </a:rPr>
              <a:t> Fácil de contaminar la información de manera irreversible.</a:t>
            </a:r>
          </a:p>
          <a:p>
            <a:pPr algn="just">
              <a:buSzPct val="110000"/>
              <a:buFont typeface="Wingdings" pitchFamily="2" charset="2"/>
              <a:buChar char=""/>
            </a:pPr>
            <a:r>
              <a:rPr lang="es-ES" sz="2000" dirty="0" smtClean="0">
                <a:solidFill>
                  <a:schemeClr val="accent2">
                    <a:lumMod val="75000"/>
                  </a:schemeClr>
                </a:solidFill>
                <a:effectLst/>
                <a:latin typeface="Calibri" pitchFamily="34" charset="0"/>
              </a:rPr>
              <a:t> Manipulación y control de señales complicada.</a:t>
            </a:r>
          </a:p>
          <a:p>
            <a:pPr algn="just">
              <a:buSzPct val="110000"/>
              <a:buFont typeface="Wingdings" pitchFamily="2" charset="2"/>
              <a:buChar char=""/>
            </a:pPr>
            <a:r>
              <a:rPr lang="es-ES" sz="2000" dirty="0" smtClean="0">
                <a:solidFill>
                  <a:schemeClr val="accent2">
                    <a:lumMod val="75000"/>
                  </a:schemeClr>
                </a:solidFill>
                <a:latin typeface="Calibri" pitchFamily="34" charset="0"/>
              </a:rPr>
              <a:t> Circuitos integrados sensibles y caros.</a:t>
            </a:r>
            <a:endParaRPr lang="es-ES" sz="2000" dirty="0">
              <a:solidFill>
                <a:schemeClr val="accent2">
                  <a:lumMod val="75000"/>
                </a:schemeClr>
              </a:solidFill>
              <a:effectLst/>
              <a:latin typeface="Calibri" pitchFamily="34" charset="0"/>
            </a:endParaRPr>
          </a:p>
        </p:txBody>
      </p:sp>
      <p:sp>
        <p:nvSpPr>
          <p:cNvPr id="7" name="Rectangle 3"/>
          <p:cNvSpPr txBox="1">
            <a:spLocks noChangeArrowheads="1"/>
          </p:cNvSpPr>
          <p:nvPr/>
        </p:nvSpPr>
        <p:spPr>
          <a:xfrm>
            <a:off x="4644008" y="1052736"/>
            <a:ext cx="4248472" cy="5256584"/>
          </a:xfrm>
          <a:prstGeom prst="rect">
            <a:avLst/>
          </a:prstGeom>
        </p:spPr>
        <p:txBody>
          <a:bodyPr vert="horz">
            <a:normAutofit fontScale="92500" lnSpcReduction="1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s-E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Digital</a:t>
            </a: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110000"/>
              <a:buFont typeface="Wingdings" pitchFamily="2" charset="2"/>
              <a:buChar char=""/>
              <a:tabLst/>
              <a:defRPr/>
            </a:pPr>
            <a:r>
              <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rPr>
              <a:t> Sistemas sencillos de comunicación de </a:t>
            </a:r>
            <a:r>
              <a:rPr kumimoji="0" lang="es-ES" sz="2000" b="1" i="1" u="none" strike="noStrike" kern="1200" cap="none" spc="0" normalizeH="0" baseline="0" noProof="0" dirty="0" smtClean="0">
                <a:ln>
                  <a:noFill/>
                </a:ln>
                <a:solidFill>
                  <a:schemeClr val="tx1"/>
                </a:solidFill>
                <a:effectLst/>
                <a:uLnTx/>
                <a:uFillTx/>
                <a:latin typeface="Calibri" pitchFamily="34" charset="0"/>
                <a:ea typeface="+mn-ea"/>
                <a:cs typeface="+mn-cs"/>
              </a:rPr>
              <a:t>datos </a:t>
            </a:r>
            <a:r>
              <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rPr>
              <a:t>son fáciles de construir (Ejemplo: </a:t>
            </a:r>
            <a:r>
              <a:rPr kumimoji="0" lang="es-ES" sz="2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telégrafo</a:t>
            </a:r>
            <a:r>
              <a:rPr lang="es-ES" sz="2000" dirty="0" smtClean="0">
                <a:latin typeface="Calibri" pitchFamily="34" charset="0"/>
                <a:cs typeface="+mn-cs"/>
              </a:rPr>
              <a:t>)</a:t>
            </a:r>
            <a:r>
              <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rPr>
              <a:t>.</a:t>
            </a:r>
          </a:p>
          <a:p>
            <a:pPr lvl="0" algn="just" fontAlgn="auto">
              <a:spcBef>
                <a:spcPct val="20000"/>
              </a:spcBef>
              <a:spcAft>
                <a:spcPts val="0"/>
              </a:spcAft>
              <a:buClr>
                <a:schemeClr val="tx1">
                  <a:shade val="95000"/>
                </a:schemeClr>
              </a:buClr>
              <a:buSzPct val="110000"/>
              <a:buFont typeface="Wingdings" pitchFamily="2" charset="2"/>
              <a:buChar char=""/>
            </a:pPr>
            <a:r>
              <a:rPr lang="es-ES" sz="2000" dirty="0" smtClean="0">
                <a:latin typeface="Calibri" pitchFamily="34" charset="0"/>
              </a:rPr>
              <a:t> Los cambios al sistema se pueden hacer por software por lo tanto se economiza más conforme el sistema es más grande.</a:t>
            </a:r>
          </a:p>
          <a:p>
            <a:pPr lvl="0" algn="just" fontAlgn="auto">
              <a:spcBef>
                <a:spcPct val="20000"/>
              </a:spcBef>
              <a:spcAft>
                <a:spcPts val="0"/>
              </a:spcAft>
              <a:buClr>
                <a:schemeClr val="tx1">
                  <a:shade val="95000"/>
                </a:schemeClr>
              </a:buClr>
              <a:buSzPct val="110000"/>
              <a:buFont typeface="Wingdings" pitchFamily="2" charset="2"/>
              <a:buChar char=""/>
            </a:pPr>
            <a:r>
              <a:rPr lang="es-ES" sz="2000" dirty="0" smtClean="0">
                <a:latin typeface="Calibri" pitchFamily="34" charset="0"/>
              </a:rPr>
              <a:t> Fácil de regenerar información distorsionada (un ‘1’ es fácil de distinguir de un ‘0’ a menos que la distorsión sea extrema).</a:t>
            </a:r>
          </a:p>
          <a:p>
            <a:pPr lvl="0" algn="just" fontAlgn="auto">
              <a:spcBef>
                <a:spcPct val="20000"/>
              </a:spcBef>
              <a:spcAft>
                <a:spcPts val="0"/>
              </a:spcAft>
              <a:buClr>
                <a:schemeClr val="tx1">
                  <a:shade val="95000"/>
                </a:schemeClr>
              </a:buClr>
              <a:buSzPct val="110000"/>
              <a:buFont typeface="Wingdings" pitchFamily="2" charset="2"/>
              <a:buChar char=""/>
            </a:pPr>
            <a:r>
              <a:rPr lang="es-ES" sz="2000" dirty="0" smtClean="0">
                <a:latin typeface="Calibri" pitchFamily="34" charset="0"/>
              </a:rPr>
              <a:t> Manipulación y control de señales relativamente fácil.</a:t>
            </a:r>
          </a:p>
          <a:p>
            <a:pPr lvl="0" algn="just" fontAlgn="auto">
              <a:spcBef>
                <a:spcPct val="20000"/>
              </a:spcBef>
              <a:spcAft>
                <a:spcPts val="0"/>
              </a:spcAft>
              <a:buClr>
                <a:schemeClr val="tx1">
                  <a:shade val="95000"/>
                </a:schemeClr>
              </a:buClr>
              <a:buSzPct val="110000"/>
              <a:buFont typeface="Wingdings" pitchFamily="2" charset="2"/>
              <a:buChar char=""/>
            </a:pPr>
            <a:r>
              <a:rPr lang="es-ES" sz="2000" dirty="0" smtClean="0">
                <a:latin typeface="Calibri" pitchFamily="34" charset="0"/>
              </a:rPr>
              <a:t>Circuitos integrados más confiables y baratos</a:t>
            </a:r>
          </a:p>
          <a:p>
            <a:pPr lvl="0" algn="just" fontAlgn="auto">
              <a:spcBef>
                <a:spcPct val="20000"/>
              </a:spcBef>
              <a:spcAft>
                <a:spcPts val="0"/>
              </a:spcAft>
              <a:buClr>
                <a:schemeClr val="tx1">
                  <a:shade val="95000"/>
                </a:schemeClr>
              </a:buClr>
              <a:buSzPct val="110000"/>
              <a:buFont typeface="Wingdings" pitchFamily="2" charset="2"/>
              <a:buChar char=""/>
            </a:pPr>
            <a:endPar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110000"/>
              <a:buFont typeface="Wingdings" pitchFamily="2" charset="2"/>
              <a:buChar char=""/>
              <a:tabLst/>
              <a:defRPr/>
            </a:pPr>
            <a:r>
              <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es-ES" sz="2000" b="1" i="1" u="none" strike="noStrike" kern="1200" cap="none" spc="0" normalizeH="0" baseline="0" noProof="0" dirty="0" smtClean="0">
                <a:ln>
                  <a:noFill/>
                </a:ln>
                <a:solidFill>
                  <a:schemeClr val="accent2">
                    <a:lumMod val="75000"/>
                  </a:schemeClr>
                </a:solidFill>
                <a:effectLst/>
                <a:uLnTx/>
                <a:uFillTx/>
                <a:latin typeface="Calibri" pitchFamily="34" charset="0"/>
                <a:ea typeface="+mn-ea"/>
                <a:cs typeface="+mn-cs"/>
              </a:rPr>
              <a:t>Análisis matemático </a:t>
            </a:r>
            <a:r>
              <a:rPr kumimoji="0" lang="es-ES" sz="2000" b="0" i="0" u="none" strike="noStrike" kern="1200" cap="none" spc="0" normalizeH="0" baseline="0" noProof="0" dirty="0" smtClean="0">
                <a:ln>
                  <a:noFill/>
                </a:ln>
                <a:solidFill>
                  <a:schemeClr val="accent2">
                    <a:lumMod val="75000"/>
                  </a:schemeClr>
                </a:solidFill>
                <a:effectLst/>
                <a:uLnTx/>
                <a:uFillTx/>
                <a:latin typeface="Calibri" pitchFamily="34" charset="0"/>
                <a:ea typeface="+mn-ea"/>
                <a:cs typeface="+mn-cs"/>
              </a:rPr>
              <a:t>no tan sencillo</a:t>
            </a:r>
            <a:r>
              <a:rPr kumimoji="0" lang="es-ES" sz="2000" b="0" i="0" u="none" strike="noStrike" kern="1200" cap="none" spc="0" normalizeH="0" baseline="0" noProof="0" dirty="0" smtClean="0">
                <a:ln>
                  <a:noFill/>
                </a:ln>
                <a:solidFill>
                  <a:schemeClr val="tx1"/>
                </a:solidFill>
                <a:effectLst/>
                <a:uLnTx/>
                <a:uFillTx/>
                <a:latin typeface="Calibri" pitchFamily="34" charset="0"/>
                <a:ea typeface="+mn-ea"/>
                <a:cs typeface="+mn-cs"/>
              </a:rPr>
              <a:t>.</a:t>
            </a:r>
            <a:endParaRPr kumimoji="0" lang="es-E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323850" y="0"/>
            <a:ext cx="8496300" cy="720725"/>
          </a:xfrm>
        </p:spPr>
        <p:txBody>
          <a:bodyPr vert="horz" lIns="45720" tIns="0" rIns="45720" bIns="0" anchor="b">
            <a:normAutofit/>
            <a:scene3d>
              <a:camera prst="orthographicFront"/>
              <a:lightRig rig="soft" dir="t">
                <a:rot lat="0" lon="0" rev="17220000"/>
              </a:lightRig>
            </a:scene3d>
            <a:sp3d prstMaterial="softEdge">
              <a:bevelT w="38100" h="38100"/>
            </a:sp3d>
          </a:bodyPr>
          <a:lstStyle/>
          <a:p>
            <a:r>
              <a:rPr lang="es-ES" sz="4000" cap="none"/>
              <a:t>Perspectiva Histórica</a:t>
            </a:r>
            <a:endParaRPr lang="es-MX" sz="4000" cap="none"/>
          </a:p>
        </p:txBody>
      </p:sp>
      <p:sp>
        <p:nvSpPr>
          <p:cNvPr id="5" name="Rectangle 221"/>
          <p:cNvSpPr>
            <a:spLocks noGrp="1" noChangeArrowheads="1"/>
          </p:cNvSpPr>
          <p:nvPr>
            <p:ph type="ftr" sz="quarter" idx="11"/>
          </p:nvPr>
        </p:nvSpPr>
        <p:spPr/>
        <p:txBody>
          <a:bodyPr/>
          <a:lstStyle/>
          <a:p>
            <a:r>
              <a:rPr lang="es-MX"/>
              <a:t>José Juan Rincón Pasaye. FIE-UMSNH</a:t>
            </a:r>
          </a:p>
        </p:txBody>
      </p:sp>
      <p:sp>
        <p:nvSpPr>
          <p:cNvPr id="41987" name="Rectangle 3"/>
          <p:cNvSpPr>
            <a:spLocks noGrp="1" noChangeArrowheads="1"/>
          </p:cNvSpPr>
          <p:nvPr>
            <p:ph type="subTitle" idx="1"/>
          </p:nvPr>
        </p:nvSpPr>
        <p:spPr>
          <a:xfrm>
            <a:off x="179388" y="1196975"/>
            <a:ext cx="8785225" cy="4824413"/>
          </a:xfrm>
        </p:spPr>
        <p:txBody>
          <a:bodyPr/>
          <a:lstStyle/>
          <a:p>
            <a:pPr algn="just"/>
            <a:r>
              <a:rPr lang="es-MX" sz="2800" b="1" dirty="0">
                <a:latin typeface="Calibri" pitchFamily="34" charset="0"/>
              </a:rPr>
              <a:t>Las Comunicaciones Electrónicas</a:t>
            </a:r>
          </a:p>
          <a:p>
            <a:pPr algn="just"/>
            <a:endParaRPr lang="es-MX" sz="1000" b="1" dirty="0">
              <a:latin typeface="Calibri" pitchFamily="34" charset="0"/>
            </a:endParaRPr>
          </a:p>
          <a:p>
            <a:pPr algn="just"/>
            <a:r>
              <a:rPr lang="es-ES" sz="2800" dirty="0">
                <a:latin typeface="Calibri" pitchFamily="34" charset="0"/>
              </a:rPr>
              <a:t>1865</a:t>
            </a:r>
            <a:r>
              <a:rPr lang="es-ES" sz="2800" dirty="0" smtClean="0">
                <a:effectLst/>
                <a:latin typeface="Calibri" pitchFamily="34" charset="0"/>
              </a:rPr>
              <a:t>: </a:t>
            </a:r>
            <a:r>
              <a:rPr lang="es-ES" sz="2800" dirty="0">
                <a:latin typeface="Calibri" pitchFamily="34" charset="0"/>
              </a:rPr>
              <a:t>James </a:t>
            </a:r>
            <a:r>
              <a:rPr lang="es-ES" sz="2800" dirty="0" err="1">
                <a:latin typeface="Calibri" pitchFamily="34" charset="0"/>
              </a:rPr>
              <a:t>Clerk</a:t>
            </a:r>
            <a:r>
              <a:rPr lang="es-ES" sz="2800" dirty="0">
                <a:latin typeface="Calibri" pitchFamily="34" charset="0"/>
              </a:rPr>
              <a:t> </a:t>
            </a:r>
            <a:r>
              <a:rPr lang="es-ES" sz="2800" b="1" dirty="0">
                <a:latin typeface="Calibri" pitchFamily="34" charset="0"/>
              </a:rPr>
              <a:t>Maxwell</a:t>
            </a:r>
            <a:r>
              <a:rPr lang="es-ES" sz="2800" dirty="0">
                <a:effectLst/>
                <a:latin typeface="Calibri" pitchFamily="34" charset="0"/>
              </a:rPr>
              <a:t> predice con sus ecuaciones que la energía electromagnética puede viajar por el espacio libre en forma de ondas o radiación  en forma similar a como lo hace la luz.</a:t>
            </a:r>
          </a:p>
          <a:p>
            <a:pPr algn="just"/>
            <a:endParaRPr lang="es-ES" sz="1000" dirty="0">
              <a:effectLst/>
              <a:latin typeface="Calibri" pitchFamily="34" charset="0"/>
            </a:endParaRPr>
          </a:p>
          <a:p>
            <a:pPr algn="just"/>
            <a:r>
              <a:rPr lang="es-ES" sz="2800" dirty="0">
                <a:latin typeface="Calibri" pitchFamily="34" charset="0"/>
              </a:rPr>
              <a:t>1888</a:t>
            </a:r>
            <a:r>
              <a:rPr lang="es-ES" sz="2800" dirty="0">
                <a:effectLst/>
                <a:latin typeface="Calibri" pitchFamily="34" charset="0"/>
              </a:rPr>
              <a:t>: </a:t>
            </a:r>
            <a:r>
              <a:rPr lang="es-ES" sz="2800" dirty="0" err="1">
                <a:latin typeface="Calibri" pitchFamily="34" charset="0"/>
              </a:rPr>
              <a:t>Heinrich</a:t>
            </a:r>
            <a:r>
              <a:rPr lang="es-ES" sz="2800" dirty="0">
                <a:latin typeface="Calibri" pitchFamily="34" charset="0"/>
              </a:rPr>
              <a:t> </a:t>
            </a:r>
            <a:r>
              <a:rPr lang="es-ES" sz="2800" b="1" dirty="0" err="1">
                <a:latin typeface="Calibri" pitchFamily="34" charset="0"/>
              </a:rPr>
              <a:t>Hertz</a:t>
            </a:r>
            <a:r>
              <a:rPr lang="es-ES" sz="2800" dirty="0">
                <a:effectLst/>
                <a:latin typeface="Calibri" pitchFamily="34" charset="0"/>
              </a:rPr>
              <a:t> comprueba en forma experimental las ecuaciones de Maxwell</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2803</TotalTime>
  <Words>5050</Words>
  <Application>Microsoft Office PowerPoint</Application>
  <PresentationFormat>Presentación en pantalla (4:3)</PresentationFormat>
  <Paragraphs>816</Paragraphs>
  <Slides>85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85</vt:i4>
      </vt:variant>
    </vt:vector>
  </HeadingPairs>
  <TitlesOfParts>
    <vt:vector size="87" baseType="lpstr">
      <vt:lpstr>Vértice</vt:lpstr>
      <vt:lpstr>Equation</vt:lpstr>
      <vt:lpstr>Comunicaciones II</vt:lpstr>
      <vt:lpstr>Introducción</vt:lpstr>
      <vt:lpstr>Introducción</vt:lpstr>
      <vt:lpstr>Diapositiva 4</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Perspectiva Histórica</vt:lpstr>
      <vt:lpstr>Conceptos generales</vt:lpstr>
      <vt:lpstr>Conceptos generales</vt:lpstr>
      <vt:lpstr>Conceptos generales</vt:lpstr>
      <vt:lpstr>Conceptos generales</vt:lpstr>
      <vt:lpstr>Conceptos generales</vt:lpstr>
      <vt:lpstr>Conceptos generales</vt:lpstr>
      <vt:lpstr>Conceptos generales</vt:lpstr>
      <vt:lpstr>Conceptos generales</vt:lpstr>
      <vt:lpstr>Conceptos generales</vt:lpstr>
      <vt:lpstr>Conceptos generales</vt:lpstr>
      <vt:lpstr>Conceptos generales  Modulación y demodulación</vt:lpstr>
      <vt:lpstr>Modulación y demodulación</vt:lpstr>
      <vt:lpstr>Modulación y demodulación</vt:lpstr>
      <vt:lpstr>Modulación y demodulación</vt:lpstr>
      <vt:lpstr>Modulación y demodulación</vt:lpstr>
      <vt:lpstr>Modulación y demodulación</vt:lpstr>
      <vt:lpstr>Conceptos generales  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El espectro electromagnético</vt:lpstr>
      <vt:lpstr>Frecuencias de transmisión</vt:lpstr>
      <vt:lpstr>Frecuencias de transmisión</vt:lpstr>
      <vt:lpstr>Frecuencias de transmisión</vt:lpstr>
      <vt:lpstr>Frecuencias de transmisión</vt:lpstr>
      <vt:lpstr>Frecuencias de transmisión</vt:lpstr>
      <vt:lpstr>Frecuencias de transmisión</vt:lpstr>
      <vt:lpstr>Tipos de sistemas de comunicaciones</vt:lpstr>
      <vt:lpstr>Tipos de sistemas de comunicaciones</vt:lpstr>
      <vt:lpstr>Tipos de sistemas de comunicaciones</vt:lpstr>
      <vt:lpstr>Tipos de sistemas de comunicaciones</vt:lpstr>
      <vt:lpstr>Tipos de sistemas de comunicaciones</vt:lpstr>
      <vt:lpstr>Sistemas de  comunicación  digital</vt:lpstr>
      <vt:lpstr>¿Porqué comunicación digital?</vt:lpstr>
      <vt:lpstr>¿Porqué comunicación digital?</vt:lpstr>
      <vt:lpstr>Sistemas de 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Comunicaciones Digitales</vt:lpstr>
      <vt:lpstr>Digital vs. analógico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I</dc:title>
  <dc:creator>JJRP</dc:creator>
  <cp:lastModifiedBy>José Juan Rincón Pasaye</cp:lastModifiedBy>
  <cp:revision>867</cp:revision>
  <dcterms:created xsi:type="dcterms:W3CDTF">2009-08-21T03:03:15Z</dcterms:created>
  <dcterms:modified xsi:type="dcterms:W3CDTF">2015-02-07T19:14:04Z</dcterms:modified>
</cp:coreProperties>
</file>