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1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6" name="Shape 1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8" name="Shape 1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0" name="Shape 1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6901800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 flipH="1">
            <a:off y="16052" x="-3832"/>
            <a:ext cy="6881034" cx="10925833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flipH="1">
            <a:off y="881" x="14659"/>
            <a:ext cy="6881034" cx="10500940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-881" x="-846666"/>
            <a:ext cy="6906895" cx="2167466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 rot="10800000" flipH="1">
            <a:off y="-4974" x="-524933"/>
            <a:ext cy="6906895" cx="1403434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r" indent="152400" marL="0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algn="r" indent="152400" marL="0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658990" x="457200"/>
            <a:ext cy="4840199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y="1658990" x="4648200"/>
            <a:ext cy="4840199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4" name="Shape 34"/>
          <p:cNvGrpSpPr/>
          <p:nvPr/>
        </p:nvGrpSpPr>
        <p:grpSpPr>
          <a:xfrm>
            <a:off y="4933386" x="-6264"/>
            <a:ext cy="3100650" cx="9150267"/>
            <a:chOff y="4933386" x="-6264"/>
            <a:chExt cy="3100650" cx="9150267"/>
          </a:xfrm>
        </p:grpSpPr>
        <p:sp>
          <p:nvSpPr>
            <p:cNvPr id="35" name="Shape 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w="9144009" extrusionOk="0" h="1257301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w="8053639" extrusionOk="0" h="6879900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%" r="100%"/>
              </a:path>
              <a:tileRect b="-100%" l="-100%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w="9144011" extrusionOk="0" h="125730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8" name="Shape 38"/>
          <p:cNvSpPr txBox="1"/>
          <p:nvPr>
            <p:ph idx="1" type="body"/>
          </p:nvPr>
        </p:nvSpPr>
        <p:spPr>
          <a:xfrm>
            <a:off y="5367337" x="1792288"/>
            <a:ext cy="804899" cx="5486399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indent="152400" marL="0">
              <a:buSzPct val="100000"/>
              <a:buNone/>
              <a:defRPr sz="24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727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07950" marL="742950"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01600" marL="16002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01600" marL="20574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01600" marL="2514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01600" marL="29718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01600" marL="34290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01600" marL="38862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4"/><Relationship Target="../media/image03.gif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10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4"/><Relationship Target="../media/image17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8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07.jpg" Type="http://schemas.openxmlformats.org/officeDocument/2006/relationships/image" Id="rId3"/><Relationship Target="../media/image06.jpg" Type="http://schemas.openxmlformats.org/officeDocument/2006/relationships/image" Id="rId5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cvc.cervantes.es/ensenanza/default.htm" Type="http://schemas.openxmlformats.org/officeDocument/2006/relationships/hyperlink" TargetMode="External" Id="rId4"/><Relationship Target="http://www.uco.es/~ma1marea/Recursos/Recursos.html" Type="http://schemas.openxmlformats.org/officeDocument/2006/relationships/hyperlink" TargetMode="External" Id="rId3"/><Relationship Target="http://www.educarm.es/admin/webForm.php?mode=visualizaAplicacionWeb&amp;aplicacion=ALUMNOS&amp;web=91" Type="http://schemas.openxmlformats.org/officeDocument/2006/relationships/hyperlink" TargetMode="External" Id="rId5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vedoque.com/" Type="http://schemas.openxmlformats.org/officeDocument/2006/relationships/hyperlink" TargetMode="External" Id="rId4"/><Relationship Target="http://sitios-educativos.wikispaces.com/Sitios+Web-Matem%C3%A1ticas" Type="http://schemas.openxmlformats.org/officeDocument/2006/relationships/hyperlink" TargetMode="External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4"/><Relationship Target="../media/image08.jpg" Type="http://schemas.openxmlformats.org/officeDocument/2006/relationships/image" Id="rId3"/><Relationship Target="../media/image04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4"/><Relationship Target="../media/image15.jpg" Type="http://schemas.openxmlformats.org/officeDocument/2006/relationships/image" Id="rId3"/><Relationship Target="../media/image09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4"/><Relationship Target="../media/image05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Recursos didácticos en la WEB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M.I. Moisés García Villanueva</a:t>
            </a:r>
          </a:p>
        </p:txBody>
      </p:sp>
      <p:sp>
        <p:nvSpPr>
          <p:cNvPr id="43" name="Shape 43"/>
          <p:cNvSpPr txBox="1"/>
          <p:nvPr/>
        </p:nvSpPr>
        <p:spPr>
          <a:xfrm>
            <a:off y="489850" x="3918825"/>
            <a:ext cy="979799" cx="5009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3000" lang="en">
                <a:solidFill>
                  <a:srgbClr val="0000FF"/>
                </a:solidFill>
              </a:rPr>
              <a:t>CIENCIA EN TU ESCUELA</a:t>
            </a:r>
          </a:p>
        </p:txBody>
      </p:sp>
      <p:sp>
        <p:nvSpPr>
          <p:cNvPr id="44" name="Shape 44"/>
          <p:cNvSpPr txBox="1"/>
          <p:nvPr/>
        </p:nvSpPr>
        <p:spPr>
          <a:xfrm>
            <a:off y="5799275" x="5491150"/>
            <a:ext cy="679500" cx="3057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2400" lang="en"/>
              <a:t>Octubre de 2013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Transformaciones en el modelo de enseñanza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88888"/>
              <a:buFont typeface="Trebuchet MS"/>
              <a:buAutoNum type="arabicPeriod"/>
            </a:pPr>
            <a:r>
              <a:rPr sz="3600" lang="en"/>
              <a:t>Cambio en el proceso educativo</a:t>
            </a:r>
          </a:p>
          <a:p>
            <a:r>
              <a:t/>
            </a:r>
          </a:p>
        </p:txBody>
      </p:sp>
      <p:sp>
        <p:nvSpPr>
          <p:cNvPr id="112" name="Shape 112"/>
          <p:cNvSpPr/>
          <p:nvPr/>
        </p:nvSpPr>
        <p:spPr>
          <a:xfrm>
            <a:off y="2921700" x="964325"/>
            <a:ext cy="3251200" cx="31623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3" name="Shape 113"/>
          <p:cNvSpPr/>
          <p:nvPr/>
        </p:nvSpPr>
        <p:spPr>
          <a:xfrm>
            <a:off y="2576112" x="5096700"/>
            <a:ext cy="3942374" cx="28162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y="274651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 indent="-482600" marL="457200">
              <a:lnSpc>
                <a:spcPct val="115000"/>
              </a:lnSpc>
              <a:buClr>
                <a:srgbClr val="00387E"/>
              </a:buClr>
              <a:buSzPct val="100000"/>
              <a:buFont typeface="Trebuchet MS"/>
              <a:buAutoNum startAt="2" type="arabicPeriod"/>
            </a:pPr>
            <a:r>
              <a:rPr lang="en">
                <a:solidFill>
                  <a:srgbClr val="000000"/>
                </a:solidFill>
              </a:rPr>
              <a:t>Cambio en el objeto de la enseñanza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48148"/>
              <a:buFont typeface="Arial"/>
              <a:buChar char="•"/>
            </a:pPr>
            <a:r>
              <a:rPr sz="3600" lang="en"/>
              <a:t>Transmitir capacidades o habilidades que permitan adaptarse a una sociedad en constante evolución.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Enseñar a Aprender a lo largo de la vida.</a:t>
            </a:r>
          </a:p>
        </p:txBody>
      </p:sp>
      <p:sp>
        <p:nvSpPr>
          <p:cNvPr id="120" name="Shape 120"/>
          <p:cNvSpPr/>
          <p:nvPr/>
        </p:nvSpPr>
        <p:spPr>
          <a:xfrm>
            <a:off y="3436575" x="6020750"/>
            <a:ext cy="2682724" cx="26660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1" name="Shape 121"/>
          <p:cNvSpPr/>
          <p:nvPr/>
        </p:nvSpPr>
        <p:spPr>
          <a:xfrm>
            <a:off y="3559500" x="225200"/>
            <a:ext cy="2436875" cx="55635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3. Cambio en los Objetivos Educativos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Crear conocimiento “de valor”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Aprender “de por vida”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Procesar la información efectivamente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Solucionar problemas eficazmente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Usar la información responsablemente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4. Cambio en los centros escolares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48148"/>
              <a:buFont typeface="Arial"/>
              <a:buChar char="•"/>
            </a:pPr>
            <a:r>
              <a:rPr b="1" sz="3600" lang="en"/>
              <a:t>Infraestructuras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48148"/>
              <a:buFont typeface="Arial"/>
              <a:buChar char="•"/>
            </a:pPr>
            <a:r>
              <a:rPr b="1" sz="3600" lang="en"/>
              <a:t>Equipos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48148"/>
              <a:buFont typeface="Arial"/>
              <a:buChar char="•"/>
            </a:pPr>
            <a:r>
              <a:rPr b="1" sz="3600" lang="en"/>
              <a:t>Gestión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48148"/>
              <a:buFont typeface="Arial"/>
              <a:buChar char="•"/>
            </a:pPr>
            <a:r>
              <a:rPr b="1" sz="3600" lang="en"/>
              <a:t>Formación del profesorado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48148"/>
              <a:buFont typeface="Arial"/>
              <a:buChar char="•"/>
            </a:pPr>
            <a:r>
              <a:rPr b="1" sz="3600" lang="en"/>
              <a:t>Ampliación del entorno educativo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-30162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en"/>
              <a:t>5. Cambio en las formas pedagógicas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12954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Rol del profesor</a:t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sz="2400" lang="en"/>
              <a:t>La utilización de las TIC depende en gran medida de la actitud que tenga el docente hacia las mismas, de su creatividad y sobre todo de su formación, tecnológica y pedagógica, que le debe hacer sentirse bien enseñando a unos alumnos que casi siempre se manejan en el ciberespacio con más soltura que él.</a:t>
            </a:r>
          </a:p>
          <a:p>
            <a:pPr rtl="0"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Rol del Alumno</a:t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sz="2400" lang="en"/>
              <a:t>El alumno, desde una posición más crítica y autónoma, ya sea de forma individual o en grupo, debe aprender a buscar la información, a procesarla, es decir, seleccionarla, evaluarla y convertirla, en última instancia, en conocimiento.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y="274642" x="457200"/>
            <a:ext cy="454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en"/>
              <a:t>6. Cambios en los contenidos didácticos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703650" x="457200"/>
            <a:ext cy="5940300" cx="445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sz="2400" lang="en"/>
              <a:t>La creación de contenidos no es tan sencilla como transponer un libro a una pantalla, sino que la dificultad radica en ofrecer algún valor añadido, como</a:t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sz="2400" lang="en"/>
              <a:t>la </a:t>
            </a:r>
            <a:r>
              <a:rPr b="1" sz="2400" lang="en"/>
              <a:t>posibilidad de interactuar o presentar simulaciones o realidad virtual o incluso adaptaciones de los materiales a las características nacionales, regionales e incluso locales.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46" name="Shape 146"/>
          <p:cNvSpPr/>
          <p:nvPr/>
        </p:nvSpPr>
        <p:spPr>
          <a:xfrm>
            <a:off y="1102850" x="4910450"/>
            <a:ext cy="2823150" cx="394357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7" name="Shape 147"/>
          <p:cNvSpPr/>
          <p:nvPr/>
        </p:nvSpPr>
        <p:spPr>
          <a:xfrm>
            <a:off y="4238150" x="4910450"/>
            <a:ext cy="2203874" cx="39435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Elementos esenciales de los Recursos Didácticos Interactivos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2286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b="1" sz="2400" lang="en" i="1">
                <a:latin typeface="Cambria"/>
                <a:ea typeface="Cambria"/>
                <a:cs typeface="Cambria"/>
                <a:sym typeface="Cambria"/>
              </a:rPr>
              <a:t>1. Estar especificado en el programa del curso que desarrolla.</a:t>
            </a:r>
          </a:p>
          <a:p>
            <a:pPr algn="just" rtl="0" lvl="0" indent="-2286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b="1" sz="2400" lang="en" i="1">
                <a:latin typeface="Cambria"/>
                <a:ea typeface="Cambria"/>
                <a:cs typeface="Cambria"/>
                <a:sym typeface="Cambria"/>
              </a:rPr>
              <a:t>2. Ir evaluando el avance de la actividad por individuo y grupo.</a:t>
            </a:r>
          </a:p>
          <a:p>
            <a:pPr algn="just" rtl="0" lvl="0" indent="-2286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b="1" sz="2400" lang="en" i="1">
                <a:latin typeface="Cambria"/>
                <a:ea typeface="Cambria"/>
                <a:cs typeface="Cambria"/>
                <a:sym typeface="Cambria"/>
              </a:rPr>
              <a:t>3. Permitir integrar elementos del contexto local dentro de sus actividades.</a:t>
            </a:r>
          </a:p>
          <a:p>
            <a:pPr algn="just" rtl="0" lvl="0" indent="-2286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b="1" sz="2400" lang="en" i="1">
                <a:latin typeface="Cambria"/>
                <a:ea typeface="Cambria"/>
                <a:cs typeface="Cambria"/>
                <a:sym typeface="Cambria"/>
              </a:rPr>
              <a:t>4. Proporcionar la relación temática con otras áreas.</a:t>
            </a:r>
          </a:p>
          <a:p>
            <a:pPr algn="just" rtl="0" lvl="0" indent="-228600" marL="457200">
              <a:lnSpc>
                <a:spcPct val="150000"/>
              </a:lnSpc>
              <a:spcBef>
                <a:spcPts val="0"/>
              </a:spcBef>
              <a:buNone/>
            </a:pPr>
            <a:r>
              <a:rPr b="1" sz="2400" lang="en" i="1">
                <a:latin typeface="Cambria"/>
                <a:ea typeface="Cambria"/>
                <a:cs typeface="Cambria"/>
                <a:sym typeface="Cambria"/>
              </a:rPr>
              <a:t>5. Diversidad en las actividades temáticas.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PROPUESTA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en">
                <a:latin typeface="Cambria"/>
                <a:ea typeface="Cambria"/>
                <a:cs typeface="Cambria"/>
                <a:sym typeface="Cambria"/>
              </a:rPr>
              <a:t>Se propone iniciar el desarrollo de Juegos como parte de los módulos que componen todo un Recurso Didáctico Interactivo.</a:t>
            </a:r>
          </a:p>
          <a:p>
            <a:r>
              <a:t/>
            </a:r>
          </a:p>
          <a:p>
            <a:pPr rtl="0" lvl="0">
              <a:buNone/>
            </a:pPr>
            <a:r>
              <a:rPr b="1" lang="en">
                <a:latin typeface="Cambria"/>
                <a:ea typeface="Cambria"/>
                <a:cs typeface="Cambria"/>
                <a:sym typeface="Cambria"/>
              </a:rPr>
              <a:t>Estudios sobre el uso de los juegos, muestran que estos proporcionan en los estudiantes una mayor motivación y deseo de involucrarse en el aprendizaje.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/>
          <p:nvPr/>
        </p:nvSpPr>
        <p:spPr>
          <a:xfrm>
            <a:off y="1266825" x="1019175"/>
            <a:ext cy="5391150" cx="74104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65" name="Shape 165"/>
          <p:cNvSpPr txBox="1"/>
          <p:nvPr>
            <p:ph type="title"/>
          </p:nvPr>
        </p:nvSpPr>
        <p:spPr>
          <a:xfrm>
            <a:off y="-182562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Diagrama General MRDI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69" name="Shape 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y="-106362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Conclusiones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y="12954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87350" marL="45720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500" lang="en">
                <a:latin typeface="Times New Roman"/>
                <a:ea typeface="Times New Roman"/>
                <a:cs typeface="Times New Roman"/>
                <a:sym typeface="Times New Roman"/>
              </a:rPr>
              <a:t>Como conclusión se expresa la necesidad por incluir en el proceso de aprendizaje los recursos didácticos interactivos que gracias a las TIC, nos presenta una oportunidad de replantear nuestra metodología didáctica. </a:t>
            </a:r>
          </a:p>
          <a:p>
            <a:pPr algn="just" rtl="0" lvl="0" indent="-387350" marL="45720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b="1" sz="2500" lang="en">
                <a:latin typeface="Times New Roman"/>
                <a:ea typeface="Times New Roman"/>
                <a:cs typeface="Times New Roman"/>
                <a:sym typeface="Times New Roman"/>
              </a:rPr>
              <a:t>Incluir elementos tecnológicos de áreas de la computación como: visión computacional y aprendizaje de máquina en el desarrollo de nuevos recursos didácticos interactivos.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Nuevas Tecnologías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600200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Aparecen en las ÚLTIMAS DÉCADAS del SIGLO XX. </a:t>
            </a:r>
          </a:p>
        </p:txBody>
      </p:sp>
      <p:sp>
        <p:nvSpPr>
          <p:cNvPr id="51" name="Shape 51"/>
          <p:cNvSpPr/>
          <p:nvPr/>
        </p:nvSpPr>
        <p:spPr>
          <a:xfrm>
            <a:off y="2935862" x="2644575"/>
            <a:ext cy="2753575" cx="38548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2" name="Shape 52"/>
          <p:cNvSpPr txBox="1"/>
          <p:nvPr/>
        </p:nvSpPr>
        <p:spPr>
          <a:xfrm>
            <a:off y="5689450" x="415050"/>
            <a:ext cy="767699" cx="83139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sz="3000" lang="en"/>
              <a:t>REVOLUCIÓN DIGITAL</a:t>
            </a:r>
          </a:p>
        </p:txBody>
      </p:sp>
      <p:sp>
        <p:nvSpPr>
          <p:cNvPr id="53" name="Shape 53"/>
          <p:cNvSpPr/>
          <p:nvPr/>
        </p:nvSpPr>
        <p:spPr>
          <a:xfrm>
            <a:off y="3505962" x="7073400"/>
            <a:ext cy="1613399" cx="16133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4" name="Shape 54"/>
          <p:cNvSpPr/>
          <p:nvPr/>
        </p:nvSpPr>
        <p:spPr>
          <a:xfrm>
            <a:off y="3380075" x="415050"/>
            <a:ext cy="1865174" cx="194067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Conclusiones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El desarrollo de juegos didácticos es una tarea docente muy importante, grandes ventajas se obtienen al motivar y despertar un interés en el aprendizaje.</a:t>
            </a:r>
          </a:p>
          <a:p>
            <a:r>
              <a:t/>
            </a:r>
          </a:p>
          <a:p>
            <a:pPr rtl="0"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La evolución tecnológica nos da la oportunidad de desarrollar recursos didácticos para el contexto actual y local.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Recursos didácticos interactivos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y="1663425" x="28337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http://www.uco.es/~ma1marea/Recursos/Recursos.html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4"/>
              </a:rPr>
              <a:t>http://cvc.cervantes.es/ensenanza/default.htm</a:t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u="sng" sz="2400" lang="en">
                <a:solidFill>
                  <a:schemeClr val="hlink"/>
                </a:solidFill>
                <a:hlinkClick r:id="rId5"/>
              </a:rPr>
              <a:t>http://www.educarm.es/admin/webForm.php?mode=visualizaAplicacionWeb&amp;aplicacion=ALUMNOS&amp;web=91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y="243037" x="757425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Sitios educativos en la Web: Matemáticas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Herramientas para el apoyo docente.</a:t>
            </a:r>
          </a:p>
          <a:p>
            <a:pPr rtl="0" lvl="0">
              <a:buNone/>
            </a:pPr>
            <a:r>
              <a:rPr u="sng" b="1" lang="en">
                <a:solidFill>
                  <a:schemeClr val="hlink"/>
                </a:solidFill>
                <a:hlinkClick r:id="rId3"/>
              </a:rPr>
              <a:t>http://sitios-educativos.wikispaces.com/Sitios+Web-Matem%C3%A1ticas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Juegos didácticos en la educación.</a:t>
            </a:r>
          </a:p>
          <a:p>
            <a:pPr>
              <a:buNone/>
            </a:pPr>
            <a:r>
              <a:rPr u="sng" sz="2400" lang="en">
                <a:solidFill>
                  <a:schemeClr val="hlink"/>
                </a:solidFill>
                <a:hlinkClick r:id="rId4"/>
              </a:rPr>
              <a:t>http://www.vedoque.com/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Tecnologías de la Información y la Comunicación (TIC)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600200" x="457200"/>
            <a:ext cy="2133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en"/>
              <a:t>EN LA ACTUALIDAD LAS TIC's HAN GENERADO </a:t>
            </a:r>
          </a:p>
          <a:p>
            <a:pPr algn="ctr">
              <a:buNone/>
            </a:pPr>
            <a:r>
              <a:rPr lang="en"/>
              <a:t>LAS SOCIEDADES DE LA INFORMACIÓN (SI)</a:t>
            </a:r>
          </a:p>
        </p:txBody>
      </p:sp>
      <p:sp>
        <p:nvSpPr>
          <p:cNvPr id="61" name="Shape 61"/>
          <p:cNvSpPr/>
          <p:nvPr/>
        </p:nvSpPr>
        <p:spPr>
          <a:xfrm>
            <a:off y="4009125" x="6521475"/>
            <a:ext cy="2133000" cx="23582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2" name="Shape 62"/>
          <p:cNvSpPr/>
          <p:nvPr/>
        </p:nvSpPr>
        <p:spPr>
          <a:xfrm>
            <a:off y="4038425" x="232300"/>
            <a:ext cy="2074399" cx="31145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3" name="Shape 63"/>
          <p:cNvSpPr/>
          <p:nvPr/>
        </p:nvSpPr>
        <p:spPr>
          <a:xfrm>
            <a:off y="4038425" x="3489337"/>
            <a:ext cy="2074399" cx="28896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TIC's EN LA EDUCACIÓN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Existe un gran retraso, por que supone no sólo invertir en equipamiento y en formación, implica un cambio de actitud o de mentalidad, y este proceso lleva su tiempo.</a:t>
            </a:r>
          </a:p>
          <a:p>
            <a:r>
              <a:t/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Es una necesidad para que los jóvenes puedan desenvolverse sin problemas dentro de la nueva sociedad.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-77362" x="399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Nuevas Oportunidades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066800" x="457200"/>
            <a:ext cy="4967700" cx="548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sz="2600" lang="en"/>
              <a:t>Las TIC son no sólo una oportunidad sino también la excusa perfecta para introducir en la educación nuevos elementos que realicen una transformación profunda de la práctica educativa.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76" name="Shape 76"/>
          <p:cNvSpPr/>
          <p:nvPr/>
        </p:nvSpPr>
        <p:spPr>
          <a:xfrm>
            <a:off y="4192700" x="859775"/>
            <a:ext cy="2222799" cx="3843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7" name="Shape 77"/>
          <p:cNvSpPr/>
          <p:nvPr/>
        </p:nvSpPr>
        <p:spPr>
          <a:xfrm>
            <a:off y="3792650" x="5944900"/>
            <a:ext cy="2318050" cx="29676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8" name="Shape 78"/>
          <p:cNvSpPr/>
          <p:nvPr/>
        </p:nvSpPr>
        <p:spPr>
          <a:xfrm>
            <a:off y="1355050" x="6084037"/>
            <a:ext cy="2148200" cx="268934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Utilizar las TIC's en el AULA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Reconocer que el uso de las TIC mejora la calidad de la educación.</a:t>
            </a:r>
          </a:p>
          <a:p>
            <a:r>
              <a:t/>
            </a:r>
          </a:p>
          <a:p>
            <a:pPr rtl="0" lvl="0" indent="-4318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Se trata, no ya de enseñar sobre TIC, es decir de formar en las habilidades y destrezas que son necesarias para desenvolverse con soltura en la SI;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85" name="Shape 85"/>
          <p:cNvSpPr/>
          <p:nvPr/>
        </p:nvSpPr>
        <p:spPr>
          <a:xfrm>
            <a:off y="4984100" x="3016100"/>
            <a:ext cy="1721499" cx="25704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Dar un paso más y entender que utilizar las TIC en el aula significa seleccionar algunas de las herramientas que ofrecen las TIC y usarlas desde una perspectiva pedagógica.</a:t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No como un complemento a la enseñanza</a:t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SzPct val="34375"/>
              <a:buNone/>
            </a:pPr>
            <a:r>
              <a:rPr lang="en"/>
              <a:t>tradicional sino como una vía innovadora que, integrando la tecnología en el currículo, consigue mejorar los procesos de enseñanza-aprendizaje.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91" name="Shape 91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Utilizar las TIC's en el AULA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Por lo TANTO!!!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600200" x="152400"/>
            <a:ext cy="4967700" cx="4308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Se trata pues, de enseñar con TIC y </a:t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A través de las TIC, </a:t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Además de sobre TIC o de TIC.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98" name="Shape 98"/>
          <p:cNvSpPr/>
          <p:nvPr/>
        </p:nvSpPr>
        <p:spPr>
          <a:xfrm>
            <a:off y="274650" x="5218100"/>
            <a:ext cy="2930375" cx="38229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9" name="Shape 99"/>
          <p:cNvSpPr/>
          <p:nvPr/>
        </p:nvSpPr>
        <p:spPr>
          <a:xfrm>
            <a:off y="3135675" x="4324450"/>
            <a:ext cy="3432224" cx="4611323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Nuevo Enfoque de la Educación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205128"/>
              <a:buFont typeface="Arial"/>
              <a:buChar char="•"/>
            </a:pPr>
            <a:r>
              <a:rPr sz="2600" lang="en"/>
              <a:t>Se defiende el uso de la tecnología no como un fin sino como un medio para mejorar el proceso de aprendizaje, es fundamental utilizar las nuevas herramientas de forma apropiada.</a:t>
            </a:r>
          </a:p>
          <a:p>
            <a:r>
              <a:t/>
            </a:r>
          </a:p>
          <a:p>
            <a:pPr rtl="0" lvl="0" indent="-4318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El nuevo modelo de enseñanza que propician las nuevas herramientas tecnológicas y que poco a poco se va abriendo camino en los centros escolares, implica muchas transformaciones.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