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738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429556" y="2787031"/>
            <a:ext cx="996824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3.1.- Componentes del</a:t>
            </a:r>
          </a:p>
          <a:p>
            <a:pPr algn="ctr"/>
            <a:r>
              <a:rPr lang="es-ES" sz="54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Computador</a:t>
            </a:r>
            <a:endParaRPr lang="es-ES" sz="5400" b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4156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3679" y="727141"/>
            <a:ext cx="8911687" cy="1280890"/>
          </a:xfrm>
        </p:spPr>
        <p:txBody>
          <a:bodyPr/>
          <a:lstStyle/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La </a:t>
            </a: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arquitetura </a:t>
            </a:r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de von Newumann </a:t>
            </a:r>
            <a:endParaRPr lang="es-MX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181858" y="1596980"/>
            <a:ext cx="5322753" cy="43142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400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Se </a:t>
            </a:r>
            <a:r>
              <a:rPr lang="es-MX" sz="24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basa en tres conceptos clave</a:t>
            </a:r>
            <a:r>
              <a:rPr lang="es-MX" sz="2400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s-MX" sz="2400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Los </a:t>
            </a:r>
            <a:r>
              <a:rPr lang="es-MX" sz="24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datos y las instrucciones se almacenan en la misma memoria. </a:t>
            </a:r>
            <a:endParaRPr lang="es-MX" sz="2400" dirty="0" smtClean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s-MX" sz="2400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Los </a:t>
            </a:r>
            <a:r>
              <a:rPr lang="es-MX" sz="24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contenidos de dicha memoria son </a:t>
            </a:r>
            <a:r>
              <a:rPr lang="es-MX" sz="2400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direccionales </a:t>
            </a:r>
            <a:r>
              <a:rPr lang="es-MX" sz="24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por localidad, sin importar el tipo de información que contienen. </a:t>
            </a:r>
          </a:p>
          <a:p>
            <a:r>
              <a:rPr lang="es-MX" sz="2400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La </a:t>
            </a:r>
            <a:r>
              <a:rPr lang="es-MX" sz="24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ejecución ocurre de manera secuencial de una instrucción a la siguiente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752" y="1367587"/>
            <a:ext cx="5402106" cy="481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0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51731" y="460337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s-ES" sz="4000" b="1" dirty="0">
                <a:solidFill>
                  <a:schemeClr val="accent1">
                    <a:lumMod val="75000"/>
                  </a:schemeClr>
                </a:solidFill>
              </a:rPr>
              <a:t>Características principales</a:t>
            </a:r>
            <a:endParaRPr lang="es-MX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248018" y="1422187"/>
            <a:ext cx="8915400" cy="453765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s-AR" sz="2000" dirty="0">
                <a:latin typeface="Calibri" panose="020F0502020204030204" pitchFamily="34" charset="0"/>
              </a:rPr>
              <a:t>3 componentes principales: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s-AR" sz="2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*CPU</a:t>
            </a:r>
            <a:r>
              <a:rPr lang="es-AR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:</a:t>
            </a:r>
          </a:p>
          <a:p>
            <a:pPr marL="914400" lvl="2" indent="0">
              <a:buNone/>
            </a:pPr>
            <a:r>
              <a:rPr lang="es-AR" sz="2000" dirty="0">
                <a:latin typeface="Calibri" panose="020F0502020204030204" pitchFamily="34" charset="0"/>
              </a:rPr>
              <a:t>Unidad de Control, Unidad aritmético lógica (</a:t>
            </a:r>
            <a:r>
              <a:rPr lang="es-AR" sz="2000" dirty="0" err="1">
                <a:latin typeface="Calibri" panose="020F0502020204030204" pitchFamily="34" charset="0"/>
              </a:rPr>
              <a:t>ALU</a:t>
            </a:r>
            <a:r>
              <a:rPr lang="es-AR" sz="2000" dirty="0">
                <a:latin typeface="Calibri" panose="020F0502020204030204" pitchFamily="34" charset="0"/>
              </a:rPr>
              <a:t>), Registros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s-AR" sz="2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*Memoria </a:t>
            </a:r>
            <a:r>
              <a:rPr lang="es-AR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principal</a:t>
            </a:r>
            <a:r>
              <a:rPr lang="es-AR" sz="2000" dirty="0">
                <a:latin typeface="Calibri" panose="020F0502020204030204" pitchFamily="34" charset="0"/>
              </a:rPr>
              <a:t>:</a:t>
            </a:r>
          </a:p>
          <a:p>
            <a:pPr marL="914400" lvl="2" indent="0">
              <a:buNone/>
            </a:pPr>
            <a:r>
              <a:rPr lang="es-AR" sz="2000" dirty="0" smtClean="0">
                <a:latin typeface="Calibri" panose="020F0502020204030204" pitchFamily="34" charset="0"/>
              </a:rPr>
              <a:t>Almacena </a:t>
            </a:r>
            <a:r>
              <a:rPr lang="es-AR" sz="2000" dirty="0">
                <a:latin typeface="Calibri" panose="020F0502020204030204" pitchFamily="34" charset="0"/>
              </a:rPr>
              <a:t>programas y datos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s-AR" sz="2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*Sistema </a:t>
            </a:r>
            <a:r>
              <a:rPr lang="es-AR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 Entrada/Salida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AR" sz="2000" dirty="0">
                <a:latin typeface="Calibri" panose="020F0502020204030204" pitchFamily="34" charset="0"/>
              </a:rPr>
              <a:t>Procesamiento secuencial de instrucciones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AR" sz="2000" dirty="0">
                <a:latin typeface="Calibri" panose="020F0502020204030204" pitchFamily="34" charset="0"/>
              </a:rPr>
              <a:t>Datos binarios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AR" sz="2000" dirty="0">
                <a:latin typeface="Calibri" panose="020F0502020204030204" pitchFamily="34" charset="0"/>
              </a:rPr>
              <a:t>Un sistema de interconexión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s-AR" sz="2000" dirty="0">
                <a:latin typeface="Calibri" panose="020F0502020204030204" pitchFamily="34" charset="0"/>
              </a:rPr>
              <a:t>Conecta la memoria y unidad de control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s-AR" sz="2000" dirty="0">
                <a:latin typeface="Calibri" panose="020F0502020204030204" pitchFamily="34" charset="0"/>
              </a:rPr>
              <a:t>Fuerza la alternación entre ciclos de lectura y ejecución</a:t>
            </a:r>
          </a:p>
          <a:p>
            <a:pPr>
              <a:buFont typeface="Wingdings" panose="05000000000000000000" pitchFamily="2" charset="2"/>
              <a:buChar char="v"/>
            </a:pPr>
            <a:endParaRPr lang="es-MX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54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08476"/>
          </a:xfrm>
        </p:spPr>
        <p:txBody>
          <a:bodyPr/>
          <a:lstStyle/>
          <a:p>
            <a:r>
              <a:rPr lang="es-MX" b="1" dirty="0">
                <a:solidFill>
                  <a:schemeClr val="accent1">
                    <a:lumMod val="75000"/>
                  </a:schemeClr>
                </a:solidFill>
              </a:rPr>
              <a:t>El razonamiento es el siguiente: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96287" y="1532586"/>
            <a:ext cx="10508325" cy="43786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000" dirty="0">
                <a:latin typeface="Calibri" panose="020F0502020204030204" pitchFamily="34" charset="0"/>
              </a:rPr>
              <a:t>Si se considera el proceso de interconectar los componentes como una forma de programación, entonces el “programa” resultante es la estructura que tiene el hardware y se le conoce como hardwired. </a:t>
            </a:r>
            <a:endParaRPr lang="es-MX" sz="20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2000" dirty="0" smtClean="0">
                <a:latin typeface="Calibri" panose="020F0502020204030204" pitchFamily="34" charset="0"/>
              </a:rPr>
              <a:t>Para </a:t>
            </a:r>
            <a:r>
              <a:rPr lang="es-MX" sz="2000" dirty="0">
                <a:latin typeface="Calibri" panose="020F0502020204030204" pitchFamily="34" charset="0"/>
              </a:rPr>
              <a:t>programar, en lugar de reconectar los componentes para cada programa, únicamente se proveé una nueva secuencia de códigos, cada código representa una instrucción y el hardware interpreta cada instrucción y genera señales de control. A los programas generados con este método se les llamó </a:t>
            </a:r>
            <a:r>
              <a:rPr lang="es-MX" sz="2000" dirty="0" smtClean="0">
                <a:latin typeface="Calibri" panose="020F0502020204030204" pitchFamily="34" charset="0"/>
              </a:rPr>
              <a:t>software.</a:t>
            </a:r>
          </a:p>
          <a:p>
            <a:pPr marL="0" indent="0">
              <a:buNone/>
            </a:pPr>
            <a:r>
              <a:rPr lang="es-MX" sz="2000" dirty="0">
                <a:latin typeface="Calibri" panose="020F0502020204030204" pitchFamily="34" charset="0"/>
              </a:rPr>
              <a:t>Se han definido dos componentes importantes del sistema: un intérprete de instrucciones y un módulo de propósito general que efectúa operaciones aritméticas y lógicas. Estos constituyen al CPU.  Sin embargo aún son necesarios componentes que nos permitan ingresar instrucciones al sistema (módulo de entrada) así como desplegar los resultados (módulo de salida), a éstos módulos se les llama </a:t>
            </a:r>
            <a:r>
              <a:rPr lang="es-MX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componentes I/O</a:t>
            </a:r>
            <a:r>
              <a:rPr lang="es-MX" sz="2000" dirty="0">
                <a:latin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es-MX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29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765577" y="1103727"/>
            <a:ext cx="4148919" cy="45355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000" dirty="0">
                <a:latin typeface="Calibri" panose="020F0502020204030204" pitchFamily="34" charset="0"/>
              </a:rPr>
              <a:t>Adicionalmente, se requiere un módulo que permita almacenar temporalmente las instrucciones y los datos. El </a:t>
            </a:r>
            <a:r>
              <a:rPr lang="es-MX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módulo de memoria </a:t>
            </a:r>
            <a:r>
              <a:rPr lang="es-MX" sz="2000" dirty="0">
                <a:latin typeface="Calibri" panose="020F0502020204030204" pitchFamily="34" charset="0"/>
              </a:rPr>
              <a:t>consiste de un conjunto de localidades, definidas por direcciones numeradas secuencialmente. Cada localidad contiene un número binario que puede ser interpretado como dato o como instrucción. </a:t>
            </a:r>
          </a:p>
          <a:p>
            <a:pPr marL="0" indent="0">
              <a:buNone/>
            </a:pPr>
            <a:endParaRPr lang="es-MX" sz="2000" dirty="0">
              <a:latin typeface="Calibri" panose="020F050202020403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7607" y="1033747"/>
            <a:ext cx="5868536" cy="5230575"/>
          </a:xfrm>
          <a:prstGeom prst="rect">
            <a:avLst/>
          </a:prstGeom>
        </p:spPr>
      </p:pic>
      <p:sp>
        <p:nvSpPr>
          <p:cNvPr id="6" name="Cerrar llave 5"/>
          <p:cNvSpPr/>
          <p:nvPr/>
        </p:nvSpPr>
        <p:spPr>
          <a:xfrm>
            <a:off x="7083188" y="1171967"/>
            <a:ext cx="668741" cy="3099783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73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210936" y="368490"/>
            <a:ext cx="8734567" cy="24156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 smtClean="0"/>
              <a:t>El </a:t>
            </a:r>
            <a:r>
              <a:rPr lang="es-MX" dirty="0"/>
              <a:t>CPU intercambia datos con la memoria, y los módulos I/O transfieren datos entre los dispositivos externos y el CPU y la memoria. Para ello utilizan registros internos: el CPU utiliza el registro de dirección de memoria (MAR) y el registro de búfer de memoria (</a:t>
            </a:r>
            <a:r>
              <a:rPr lang="es-MX" dirty="0" err="1"/>
              <a:t>MBR</a:t>
            </a:r>
            <a:r>
              <a:rPr lang="es-MX" dirty="0"/>
              <a:t>); los módulos I/O utilizan el registro de dirección de I/O (I/</a:t>
            </a:r>
            <a:r>
              <a:rPr lang="es-MX" dirty="0" err="1"/>
              <a:t>OAR</a:t>
            </a:r>
            <a:r>
              <a:rPr lang="es-MX" dirty="0"/>
              <a:t>) y el registro de búfer de I/O (I/</a:t>
            </a:r>
            <a:r>
              <a:rPr lang="es-MX" dirty="0" err="1"/>
              <a:t>OBR</a:t>
            </a:r>
            <a:r>
              <a:rPr lang="es-MX" dirty="0"/>
              <a:t>).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9486" y="2013044"/>
            <a:ext cx="5104262" cy="4844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80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7124132" y="1078174"/>
            <a:ext cx="4790364" cy="48722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MAR </a:t>
            </a:r>
            <a:r>
              <a:rPr lang="es-MX" sz="2000" dirty="0">
                <a:latin typeface="Calibri" panose="020F0502020204030204" pitchFamily="34" charset="0"/>
              </a:rPr>
              <a:t>– especifica la dirección de memoria para la siguiente operación de lectura o </a:t>
            </a:r>
            <a:r>
              <a:rPr lang="es-MX" sz="2000" dirty="0" smtClean="0">
                <a:latin typeface="Calibri" panose="020F0502020204030204" pitchFamily="34" charset="0"/>
              </a:rPr>
              <a:t>escritura</a:t>
            </a:r>
          </a:p>
          <a:p>
            <a:pPr marL="0" indent="0">
              <a:buNone/>
            </a:pPr>
            <a:r>
              <a:rPr lang="es-MX" sz="2000" b="1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MBR</a:t>
            </a:r>
            <a:r>
              <a:rPr lang="es-MX" sz="2000" b="1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s-MX" sz="2000" dirty="0">
                <a:latin typeface="Calibri" panose="020F0502020204030204" pitchFamily="34" charset="0"/>
              </a:rPr>
              <a:t>– contiene los datos a ser escritos en memoria o recibe los datos leídos de la memoria. </a:t>
            </a:r>
            <a:endParaRPr lang="es-MX" sz="20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20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r>
              <a:rPr lang="es-MX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I/</a:t>
            </a:r>
            <a:r>
              <a:rPr lang="es-MX" sz="2000" b="1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OAR</a:t>
            </a:r>
            <a:r>
              <a:rPr lang="es-MX" sz="2000" b="1" dirty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r>
              <a:rPr lang="es-MX" sz="2000" dirty="0">
                <a:latin typeface="Calibri" panose="020F0502020204030204" pitchFamily="34" charset="0"/>
              </a:rPr>
              <a:t>– </a:t>
            </a:r>
            <a:r>
              <a:rPr lang="es-MX" sz="2000" dirty="0" smtClean="0">
                <a:latin typeface="Calibri" panose="020F0502020204030204" pitchFamily="34" charset="0"/>
              </a:rPr>
              <a:t>especifica </a:t>
            </a:r>
            <a:r>
              <a:rPr lang="es-MX" sz="2000" dirty="0">
                <a:latin typeface="Calibri" panose="020F0502020204030204" pitchFamily="34" charset="0"/>
              </a:rPr>
              <a:t>un dispositivo </a:t>
            </a:r>
            <a:r>
              <a:rPr lang="es-MX" sz="2000" dirty="0" smtClean="0">
                <a:latin typeface="Calibri" panose="020F0502020204030204" pitchFamily="34" charset="0"/>
              </a:rPr>
              <a:t>I/O </a:t>
            </a:r>
            <a:r>
              <a:rPr lang="es-MX" sz="2000" dirty="0">
                <a:latin typeface="Calibri" panose="020F0502020204030204" pitchFamily="34" charset="0"/>
              </a:rPr>
              <a:t>en particular. </a:t>
            </a:r>
            <a:endParaRPr lang="es-MX" sz="20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20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 </a:t>
            </a:r>
            <a:r>
              <a:rPr lang="es-MX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I/</a:t>
            </a:r>
            <a:r>
              <a:rPr lang="es-MX" sz="2000" b="1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OBR</a:t>
            </a:r>
            <a:r>
              <a:rPr lang="es-MX" sz="2000" b="1" dirty="0">
                <a:solidFill>
                  <a:srgbClr val="00B050"/>
                </a:solidFill>
                <a:latin typeface="Calibri" panose="020F0502020204030204" pitchFamily="34" charset="0"/>
              </a:rPr>
              <a:t> </a:t>
            </a:r>
            <a:r>
              <a:rPr lang="es-MX" sz="2000" dirty="0">
                <a:latin typeface="Calibri" panose="020F0502020204030204" pitchFamily="34" charset="0"/>
              </a:rPr>
              <a:t>– contiene los datos a ser enviados al dispositivo I/O </a:t>
            </a:r>
            <a:r>
              <a:rPr lang="es-MX" sz="2000" dirty="0" err="1">
                <a:latin typeface="Calibri" panose="020F0502020204030204" pitchFamily="34" charset="0"/>
              </a:rPr>
              <a:t>o</a:t>
            </a:r>
            <a:r>
              <a:rPr lang="es-MX" sz="2000" dirty="0">
                <a:latin typeface="Calibri" panose="020F0502020204030204" pitchFamily="34" charset="0"/>
              </a:rPr>
              <a:t> los datos leídos del dispositivo I/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438" y="825690"/>
            <a:ext cx="5513694" cy="5377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15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53</TotalTime>
  <Words>468</Words>
  <Application>Microsoft Office PowerPoint</Application>
  <PresentationFormat>Panorámica</PresentationFormat>
  <Paragraphs>29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Wingdings</vt:lpstr>
      <vt:lpstr>Wingdings 3</vt:lpstr>
      <vt:lpstr>Espiral</vt:lpstr>
      <vt:lpstr>Presentación de PowerPoint</vt:lpstr>
      <vt:lpstr>La arquitetura de von Newumann </vt:lpstr>
      <vt:lpstr>Características principales</vt:lpstr>
      <vt:lpstr>El razonamiento es el siguiente: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gaby</dc:creator>
  <cp:lastModifiedBy>gaby</cp:lastModifiedBy>
  <cp:revision>9</cp:revision>
  <dcterms:created xsi:type="dcterms:W3CDTF">2018-05-16T15:06:04Z</dcterms:created>
  <dcterms:modified xsi:type="dcterms:W3CDTF">2018-05-16T15:59:38Z</dcterms:modified>
</cp:coreProperties>
</file>