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3"/>
    <p:sldId id="257" r:id="rId4"/>
    <p:sldId id="258" r:id="rId5"/>
    <p:sldId id="259" r:id="rId6"/>
    <p:sldId id="260" r:id="rId7"/>
    <p:sldId id="261" r:id="rId8"/>
    <p:sldId id="262" r:id="rId9"/>
    <p:sldId id="265" r:id="rId10"/>
    <p:sldId id="267"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79" r:id="rId25"/>
    <p:sldId id="281" r:id="rId2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67998" y="0"/>
            <a:ext cx="3188595" cy="574719"/>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242770" y="1431824"/>
            <a:ext cx="6872756" cy="3865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5830" y="5512523"/>
            <a:ext cx="5886637" cy="4510246"/>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10879875"/>
            <a:ext cx="3188595" cy="57471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67998" y="10879875"/>
            <a:ext cx="3188595" cy="574718"/>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10"/>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4.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6.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7.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20.png"/><Relationship Id="rId1"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6.jpeg"/><Relationship Id="rId1" Type="http://schemas.openxmlformats.org/officeDocument/2006/relationships/image" Target="../media/image5.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524000" y="253365"/>
            <a:ext cx="9144000" cy="1252220"/>
          </a:xfrm>
        </p:spPr>
        <p:txBody>
          <a:bodyPr/>
          <a:p>
            <a:pPr algn="ctr"/>
            <a:r>
              <a:rPr lang="es-MX" altLang="en-US" sz="4800">
                <a:solidFill>
                  <a:schemeClr val="bg1"/>
                </a:solidFill>
              </a:rPr>
              <a:t>3.2 COMPUTER FUNCTION</a:t>
            </a:r>
            <a:endParaRPr lang="es-MX" altLang="en-US" sz="4800">
              <a:solidFill>
                <a:schemeClr val="bg1"/>
              </a:solidFill>
            </a:endParaRPr>
          </a:p>
        </p:txBody>
      </p:sp>
      <p:pic>
        <p:nvPicPr>
          <p:cNvPr id="4" name="Picture 3" descr="illustration-computer-symbols-functions-offers-such-as-e-mail-messages-tracing-family-tree-music-weather-forecasts-security-30061145"/>
          <p:cNvPicPr>
            <a:picLocks noChangeAspect="1"/>
          </p:cNvPicPr>
          <p:nvPr/>
        </p:nvPicPr>
        <p:blipFill>
          <a:blip r:embed="rId1"/>
          <a:stretch>
            <a:fillRect/>
          </a:stretch>
        </p:blipFill>
        <p:spPr>
          <a:xfrm>
            <a:off x="2450465" y="1631950"/>
            <a:ext cx="7291705" cy="4111625"/>
          </a:xfrm>
          <a:prstGeom prst="rect">
            <a:avLst/>
          </a:prstGeom>
          <a:effectLst>
            <a:softEdge rad="3175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Content Placeholder 4"/>
          <p:cNvPicPr>
            <a:picLocks noChangeAspect="1"/>
          </p:cNvPicPr>
          <p:nvPr>
            <p:ph sz="half" idx="1"/>
          </p:nvPr>
        </p:nvPicPr>
        <p:blipFill>
          <a:blip r:embed="rId1"/>
          <a:stretch>
            <a:fillRect/>
          </a:stretch>
        </p:blipFill>
        <p:spPr>
          <a:xfrm>
            <a:off x="2809240" y="499110"/>
            <a:ext cx="6573520" cy="585978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838200" y="365125"/>
            <a:ext cx="10515600" cy="1152525"/>
          </a:xfrm>
        </p:spPr>
        <p:txBody>
          <a:bodyPr/>
          <a:p>
            <a:pPr algn="ctr"/>
            <a:r>
              <a:rPr lang="es-MX" altLang="en-US" sz="4000" b="1"/>
              <a:t>Instruction Cycle State Diagram</a:t>
            </a:r>
            <a:endParaRPr lang="es-MX" altLang="en-US" sz="4000" b="1"/>
          </a:p>
        </p:txBody>
      </p:sp>
      <p:sp>
        <p:nvSpPr>
          <p:cNvPr id="6" name="Content Placeholder 5"/>
          <p:cNvSpPr>
            <a:spLocks noGrp="1"/>
          </p:cNvSpPr>
          <p:nvPr>
            <p:ph sz="half" idx="1"/>
          </p:nvPr>
        </p:nvSpPr>
        <p:spPr>
          <a:xfrm>
            <a:off x="838200" y="1517650"/>
            <a:ext cx="10516235" cy="4659630"/>
          </a:xfrm>
        </p:spPr>
        <p:txBody>
          <a:bodyPr/>
          <a:p>
            <a:pPr algn="just"/>
            <a:r>
              <a:rPr lang="es-MX" altLang="en-US"/>
              <a:t>The execution cycle for a particular intruction may involve more than one reference to memory or may specify an I/O operation.</a:t>
            </a:r>
            <a:endParaRPr lang="es-MX" altLang="en-US"/>
          </a:p>
          <a:p>
            <a:endParaRPr lang="es-MX" altLang="en-US"/>
          </a:p>
        </p:txBody>
      </p:sp>
      <p:pic>
        <p:nvPicPr>
          <p:cNvPr id="8" name="Content Placeholder 7"/>
          <p:cNvPicPr>
            <a:picLocks noChangeAspect="1"/>
          </p:cNvPicPr>
          <p:nvPr>
            <p:ph sz="half" idx="2"/>
          </p:nvPr>
        </p:nvPicPr>
        <p:blipFill>
          <a:blip r:embed="rId1"/>
          <a:stretch>
            <a:fillRect/>
          </a:stretch>
        </p:blipFill>
        <p:spPr>
          <a:xfrm>
            <a:off x="3141980" y="3308985"/>
            <a:ext cx="5907405" cy="3190875"/>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610235" y="401320"/>
            <a:ext cx="10972800" cy="680720"/>
          </a:xfrm>
        </p:spPr>
        <p:txBody>
          <a:bodyPr/>
          <a:p>
            <a:pPr algn="ctr"/>
            <a:r>
              <a:rPr lang="es-MX" altLang="en-US" sz="4000" b="1"/>
              <a:t>Interrupts</a:t>
            </a:r>
            <a:endParaRPr lang="es-MX" altLang="en-US" sz="4000" b="1"/>
          </a:p>
        </p:txBody>
      </p:sp>
      <p:sp>
        <p:nvSpPr>
          <p:cNvPr id="6" name="Content Placeholder 5"/>
          <p:cNvSpPr>
            <a:spLocks noGrp="1"/>
          </p:cNvSpPr>
          <p:nvPr>
            <p:ph sz="half" idx="1"/>
          </p:nvPr>
        </p:nvSpPr>
        <p:spPr>
          <a:xfrm>
            <a:off x="838200" y="1326515"/>
            <a:ext cx="10516235" cy="4850765"/>
          </a:xfrm>
        </p:spPr>
        <p:txBody>
          <a:bodyPr/>
          <a:p>
            <a:pPr marL="0" indent="0" algn="just">
              <a:buNone/>
            </a:pPr>
            <a:r>
              <a:rPr lang="es-MX" altLang="en-US"/>
              <a:t>Virtually all computers provide a mechanism by which other modules (I/O, memory) may interrupt the normal processing of the processor.</a:t>
            </a:r>
            <a:endParaRPr lang="es-MX" altLang="en-US"/>
          </a:p>
          <a:p>
            <a:endParaRPr lang="es-MX" altLang="en-US"/>
          </a:p>
        </p:txBody>
      </p:sp>
      <p:pic>
        <p:nvPicPr>
          <p:cNvPr id="7" name="Content Placeholder 6"/>
          <p:cNvPicPr>
            <a:picLocks noChangeAspect="1"/>
          </p:cNvPicPr>
          <p:nvPr>
            <p:ph sz="half" idx="2"/>
          </p:nvPr>
        </p:nvPicPr>
        <p:blipFill>
          <a:blip r:embed="rId1"/>
          <a:stretch>
            <a:fillRect/>
          </a:stretch>
        </p:blipFill>
        <p:spPr>
          <a:xfrm>
            <a:off x="1398905" y="3264535"/>
            <a:ext cx="9393555" cy="312674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Content Placeholder 6"/>
          <p:cNvPicPr>
            <a:picLocks noChangeAspect="1"/>
          </p:cNvPicPr>
          <p:nvPr>
            <p:ph idx="1"/>
          </p:nvPr>
        </p:nvPicPr>
        <p:blipFill>
          <a:blip r:embed="rId1"/>
          <a:stretch>
            <a:fillRect/>
          </a:stretch>
        </p:blipFill>
        <p:spPr>
          <a:xfrm>
            <a:off x="1315720" y="440055"/>
            <a:ext cx="9560560" cy="597789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633730"/>
            <a:ext cx="10515600" cy="5543550"/>
          </a:xfrm>
        </p:spPr>
        <p:txBody>
          <a:bodyPr>
            <a:normAutofit lnSpcReduction="20000"/>
          </a:bodyPr>
          <a:p>
            <a:pPr marL="0" indent="0" algn="just">
              <a:buNone/>
            </a:pPr>
            <a:r>
              <a:rPr lang="es-MX" altLang="en-US"/>
              <a:t>The I/O program consists of three sections:</a:t>
            </a:r>
            <a:endParaRPr lang="es-MX" altLang="en-US"/>
          </a:p>
          <a:p>
            <a:pPr marL="0" indent="0">
              <a:buNone/>
            </a:pPr>
            <a:endParaRPr lang="es-MX" altLang="en-US"/>
          </a:p>
          <a:p>
            <a:pPr algn="just"/>
            <a:r>
              <a:rPr lang="es-MX" altLang="en-US"/>
              <a:t>A sequence of instructions, labeled 4 in the figure, to prepare for the actual I/O operation. </a:t>
            </a:r>
            <a:endParaRPr lang="es-MX" altLang="en-US"/>
          </a:p>
          <a:p>
            <a:endParaRPr lang="es-MX" altLang="en-US"/>
          </a:p>
          <a:p>
            <a:pPr algn="just"/>
            <a:r>
              <a:rPr lang="es-MX" altLang="en-US"/>
              <a:t>The actual I/O command. Without the use of interrupts, once this command is issued, the program must wait for the I/O device to perform the requested function (or periodically poll the device). </a:t>
            </a:r>
            <a:endParaRPr lang="es-MX" altLang="en-US"/>
          </a:p>
          <a:p>
            <a:endParaRPr lang="es-MX" altLang="en-US"/>
          </a:p>
          <a:p>
            <a:pPr algn="just"/>
            <a:r>
              <a:rPr lang="es-MX" altLang="en-US"/>
              <a:t>A sequence of instructions, labeled 5 in the figure, to complete the operation. </a:t>
            </a:r>
            <a:endParaRPr lang="es-MX" altLang="en-US"/>
          </a:p>
        </p:txBody>
      </p:sp>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52170" y="485775"/>
            <a:ext cx="5181600" cy="5529580"/>
          </a:xfrm>
        </p:spPr>
        <p:txBody>
          <a:bodyPr/>
          <a:p>
            <a:pPr marL="0" indent="0" algn="just">
              <a:buNone/>
            </a:pPr>
            <a:endParaRPr lang="es-MX" altLang="en-US"/>
          </a:p>
          <a:p>
            <a:pPr marL="0" indent="0" algn="just">
              <a:buNone/>
            </a:pPr>
            <a:r>
              <a:rPr lang="es-MX" altLang="en-US"/>
              <a:t>In the f</a:t>
            </a:r>
            <a:r>
              <a:rPr lang="en-US"/>
              <a:t>igure </a:t>
            </a:r>
            <a:r>
              <a:rPr lang="es-MX" altLang="en-US"/>
              <a:t>t</a:t>
            </a:r>
            <a:r>
              <a:rPr lang="en-US"/>
              <a:t>he user program performs a series of WRITE calls interleaved with processing </a:t>
            </a:r>
            <a:r>
              <a:rPr lang="es-MX" altLang="en-US"/>
              <a:t>(c</a:t>
            </a:r>
            <a:r>
              <a:rPr lang="en-US"/>
              <a:t>ode segments 1, 2, and 3</a:t>
            </a:r>
            <a:r>
              <a:rPr lang="es-MX" altLang="en-US"/>
              <a:t>)</a:t>
            </a:r>
            <a:r>
              <a:rPr lang="en-US"/>
              <a:t>. The WRITE calls are to an I/O program that is a system utility and that will perform the actual I/O operation.</a:t>
            </a:r>
            <a:endParaRPr lang="en-US"/>
          </a:p>
        </p:txBody>
      </p:sp>
      <p:pic>
        <p:nvPicPr>
          <p:cNvPr id="7" name="Content Placeholder 6"/>
          <p:cNvPicPr>
            <a:picLocks noChangeAspect="1"/>
          </p:cNvPicPr>
          <p:nvPr>
            <p:ph sz="half" idx="2"/>
          </p:nvPr>
        </p:nvPicPr>
        <p:blipFill>
          <a:blip r:embed="rId1"/>
          <a:srcRect l="487" r="65832"/>
          <a:stretch>
            <a:fillRect/>
          </a:stretch>
        </p:blipFill>
        <p:spPr>
          <a:xfrm>
            <a:off x="6818630" y="485775"/>
            <a:ext cx="3862070" cy="588645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51435"/>
            <a:ext cx="10515600" cy="1325563"/>
          </a:xfrm>
        </p:spPr>
        <p:txBody>
          <a:bodyPr/>
          <a:p>
            <a:pPr algn="ctr"/>
            <a:r>
              <a:rPr lang="es-MX" altLang="en-US" b="1"/>
              <a:t>Interrupts and the Instruction Cycle</a:t>
            </a:r>
            <a:endParaRPr lang="es-MX" altLang="en-US" b="1"/>
          </a:p>
        </p:txBody>
      </p:sp>
      <p:sp>
        <p:nvSpPr>
          <p:cNvPr id="3" name="Content Placeholder 2"/>
          <p:cNvSpPr>
            <a:spLocks noGrp="1"/>
          </p:cNvSpPr>
          <p:nvPr>
            <p:ph sz="half" idx="1"/>
          </p:nvPr>
        </p:nvSpPr>
        <p:spPr>
          <a:xfrm>
            <a:off x="838200" y="1228090"/>
            <a:ext cx="5181600" cy="4687570"/>
          </a:xfrm>
        </p:spPr>
        <p:txBody>
          <a:bodyPr>
            <a:noAutofit/>
          </a:bodyPr>
          <a:p>
            <a:pPr marL="0" indent="0" algn="just">
              <a:buNone/>
            </a:pPr>
            <a:r>
              <a:rPr lang="es-MX" altLang="en-US" sz="2400"/>
              <a:t>With interrupts, the processor can execute other intructions while an I/O operation is in progress. </a:t>
            </a:r>
            <a:endParaRPr lang="es-MX" altLang="en-US" sz="2400"/>
          </a:p>
          <a:p>
            <a:pPr marL="0" indent="0" algn="just">
              <a:buNone/>
            </a:pPr>
            <a:endParaRPr lang="es-MX" altLang="en-US" sz="2000"/>
          </a:p>
          <a:p>
            <a:pPr marL="0" indent="0" algn="just">
              <a:buNone/>
            </a:pPr>
            <a:r>
              <a:rPr lang="es-MX" altLang="en-US" sz="2400"/>
              <a:t>The I/O program that is invoked consists of the preparation code and the actual I/O command. After executing these instructions, control returns to the user program, meanwhile de external device is accepting data from computer memory and printing it. </a:t>
            </a:r>
            <a:endParaRPr lang="es-MX" altLang="en-US" sz="2400"/>
          </a:p>
        </p:txBody>
      </p:sp>
      <p:pic>
        <p:nvPicPr>
          <p:cNvPr id="7" name="Content Placeholder 6"/>
          <p:cNvPicPr>
            <a:picLocks noChangeAspect="1"/>
          </p:cNvPicPr>
          <p:nvPr>
            <p:ph sz="half" idx="2"/>
          </p:nvPr>
        </p:nvPicPr>
        <p:blipFill>
          <a:blip r:embed="rId1"/>
          <a:srcRect l="33284" t="804" r="32998"/>
          <a:stretch>
            <a:fillRect/>
          </a:stretch>
        </p:blipFill>
        <p:spPr>
          <a:xfrm>
            <a:off x="7252335" y="1270000"/>
            <a:ext cx="3216910" cy="5168265"/>
          </a:xfrm>
          <a:prstGeom prst="rect">
            <a:avLst/>
          </a:prstGeom>
        </p:spPr>
      </p:pic>
      <p:sp>
        <p:nvSpPr>
          <p:cNvPr id="4" name="Text Box 3"/>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838200" y="414020"/>
            <a:ext cx="4872990" cy="5207000"/>
          </a:xfrm>
        </p:spPr>
        <p:txBody>
          <a:bodyPr/>
          <a:p>
            <a:pPr marL="0" indent="0" algn="just">
              <a:buNone/>
            </a:pPr>
            <a:r>
              <a:rPr lang="en-US" sz="2800"/>
              <a:t>When the external device becomes ready to be serviced </a:t>
            </a:r>
            <a:r>
              <a:rPr lang="es-MX" altLang="en-US" sz="2800"/>
              <a:t>t</a:t>
            </a:r>
            <a:r>
              <a:rPr lang="en-US" sz="2800"/>
              <a:t>he I/O module sends an interrupt request signal to the processor. The processor </a:t>
            </a:r>
            <a:r>
              <a:rPr lang="es-MX" altLang="en-US" sz="2800"/>
              <a:t>suspends</a:t>
            </a:r>
            <a:r>
              <a:rPr lang="en-US" sz="2800"/>
              <a:t> operation of the current program, branching off to a program to service that particular I/O device, known as an </a:t>
            </a:r>
            <a:r>
              <a:rPr lang="en-US" sz="2800" b="1"/>
              <a:t>interrupt handler</a:t>
            </a:r>
            <a:r>
              <a:rPr lang="en-US" sz="2800"/>
              <a:t>, and resuming the original execution after the device is serviced.</a:t>
            </a:r>
            <a:endParaRPr lang="en-US" sz="2800"/>
          </a:p>
          <a:p>
            <a:pPr marL="0" indent="0">
              <a:buNone/>
            </a:pPr>
            <a:endParaRPr lang="en-US" sz="2800"/>
          </a:p>
        </p:txBody>
      </p:sp>
      <p:pic>
        <p:nvPicPr>
          <p:cNvPr id="7" name="Content Placeholder 6"/>
          <p:cNvPicPr>
            <a:picLocks noChangeAspect="1"/>
          </p:cNvPicPr>
          <p:nvPr>
            <p:ph sz="half" idx="2"/>
          </p:nvPr>
        </p:nvPicPr>
        <p:blipFill>
          <a:blip r:embed="rId1"/>
          <a:stretch>
            <a:fillRect/>
          </a:stretch>
        </p:blipFill>
        <p:spPr>
          <a:xfrm>
            <a:off x="6033770" y="872490"/>
            <a:ext cx="5405120" cy="511302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1205230" y="676910"/>
            <a:ext cx="9906635" cy="5486400"/>
          </a:xfrm>
        </p:spPr>
        <p:txBody>
          <a:bodyPr/>
          <a:p>
            <a:pPr marL="0" indent="0" algn="just">
              <a:buNone/>
            </a:pPr>
            <a:r>
              <a:rPr lang="es-MX" altLang="en-US"/>
              <a:t>To accommodate interrupts, an interrupt cycle is added to the instruction cycle.</a:t>
            </a:r>
            <a:endParaRPr lang="es-MX" altLang="en-US"/>
          </a:p>
          <a:p>
            <a:pPr marL="0" indent="0">
              <a:buNone/>
            </a:pPr>
            <a:endParaRPr lang="es-MX" altLang="en-US"/>
          </a:p>
          <a:p>
            <a:pPr marL="0" indent="0">
              <a:buNone/>
            </a:pPr>
            <a:endParaRPr lang="es-MX" altLang="en-US"/>
          </a:p>
        </p:txBody>
      </p:sp>
      <p:pic>
        <p:nvPicPr>
          <p:cNvPr id="7" name="Content Placeholder 6"/>
          <p:cNvPicPr>
            <a:picLocks noChangeAspect="1"/>
          </p:cNvPicPr>
          <p:nvPr>
            <p:ph sz="half" idx="2"/>
          </p:nvPr>
        </p:nvPicPr>
        <p:blipFill>
          <a:blip r:embed="rId1"/>
          <a:stretch>
            <a:fillRect/>
          </a:stretch>
        </p:blipFill>
        <p:spPr>
          <a:xfrm>
            <a:off x="1960245" y="2226310"/>
            <a:ext cx="8270875" cy="345440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697865" y="844550"/>
            <a:ext cx="5181600" cy="5332730"/>
          </a:xfrm>
        </p:spPr>
        <p:txBody>
          <a:bodyPr/>
          <a:p>
            <a:pPr marL="0" indent="0" algn="just">
              <a:buNone/>
            </a:pPr>
            <a:r>
              <a:rPr lang="es-MX" altLang="en-US" sz="2400"/>
              <a:t>If an interrupt occurs the processor does the following:</a:t>
            </a:r>
            <a:endParaRPr lang="es-MX" altLang="en-US" sz="2400"/>
          </a:p>
          <a:p>
            <a:pPr marL="0" indent="0" algn="just">
              <a:buNone/>
            </a:pPr>
            <a:endParaRPr lang="es-MX" altLang="en-US" sz="2400"/>
          </a:p>
          <a:p>
            <a:pPr algn="just"/>
            <a:r>
              <a:rPr lang="es-MX" altLang="en-US" sz="2400"/>
              <a:t>It suspends execution of the curren program being executed and saves the address of the next instruction and data relevant to the current process.</a:t>
            </a:r>
            <a:endParaRPr lang="es-MX" altLang="en-US" sz="2400"/>
          </a:p>
          <a:p>
            <a:endParaRPr lang="es-MX" altLang="en-US" sz="2000"/>
          </a:p>
          <a:p>
            <a:pPr algn="just"/>
            <a:r>
              <a:rPr lang="es-MX" altLang="en-US" sz="2400"/>
              <a:t>It sets the PC to the starting address of a interrupt handler routine.</a:t>
            </a:r>
            <a:endParaRPr lang="es-MX" altLang="en-US" sz="2400"/>
          </a:p>
          <a:p>
            <a:pPr marL="0" indent="0">
              <a:buNone/>
            </a:pPr>
            <a:endParaRPr lang="es-MX" altLang="en-US" sz="2000"/>
          </a:p>
          <a:p>
            <a:endParaRPr lang="es-MX" altLang="en-US" sz="2000"/>
          </a:p>
        </p:txBody>
      </p:sp>
      <p:pic>
        <p:nvPicPr>
          <p:cNvPr id="9" name="Content Placeholder 8"/>
          <p:cNvPicPr>
            <a:picLocks noChangeAspect="1"/>
          </p:cNvPicPr>
          <p:nvPr>
            <p:ph sz="half" idx="2"/>
          </p:nvPr>
        </p:nvPicPr>
        <p:blipFill>
          <a:blip r:embed="rId1"/>
          <a:stretch>
            <a:fillRect/>
          </a:stretch>
        </p:blipFill>
        <p:spPr>
          <a:xfrm>
            <a:off x="6144260" y="844550"/>
            <a:ext cx="5181600" cy="5333365"/>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667385"/>
            <a:ext cx="10972800" cy="582613"/>
          </a:xfrm>
        </p:spPr>
        <p:txBody>
          <a:bodyPr/>
          <a:p>
            <a:pPr algn="ctr"/>
            <a:r>
              <a:rPr lang="es-MX" altLang="en-US" sz="4000" b="1"/>
              <a:t>COMPUTER FUNCTION</a:t>
            </a:r>
            <a:endParaRPr lang="es-MX" altLang="en-US" sz="4000" b="1"/>
          </a:p>
        </p:txBody>
      </p:sp>
      <p:sp>
        <p:nvSpPr>
          <p:cNvPr id="3" name="Content Placeholder 2"/>
          <p:cNvSpPr>
            <a:spLocks noGrp="1"/>
          </p:cNvSpPr>
          <p:nvPr>
            <p:ph idx="1"/>
          </p:nvPr>
        </p:nvSpPr>
        <p:spPr>
          <a:xfrm>
            <a:off x="838200" y="1993265"/>
            <a:ext cx="10515600" cy="4184015"/>
          </a:xfrm>
        </p:spPr>
        <p:txBody>
          <a:bodyPr/>
          <a:p>
            <a:pPr algn="just"/>
            <a:r>
              <a:rPr lang="es-MX" altLang="en-US"/>
              <a:t>The basic function of a computer is the execution of  a program, which consists of a set of instructions stored in memory. </a:t>
            </a:r>
            <a:endParaRPr lang="es-MX" altLang="en-US"/>
          </a:p>
          <a:p>
            <a:pPr algn="just"/>
            <a:endParaRPr lang="es-MX" altLang="en-US"/>
          </a:p>
          <a:p>
            <a:pPr algn="just"/>
            <a:r>
              <a:rPr lang="es-MX" altLang="en-US"/>
              <a:t>The processor does the actual work, by executing instructions specified by the program.</a:t>
            </a:r>
            <a:endParaRPr lang="es-MX" altLang="en-US"/>
          </a:p>
        </p:txBody>
      </p:sp>
      <p:sp>
        <p:nvSpPr>
          <p:cNvPr id="4" name="Text Box 3"/>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Content Placeholder 6"/>
          <p:cNvSpPr>
            <a:spLocks noGrp="1"/>
          </p:cNvSpPr>
          <p:nvPr>
            <p:ph sz="half" idx="1"/>
          </p:nvPr>
        </p:nvSpPr>
        <p:spPr>
          <a:xfrm>
            <a:off x="880110" y="687070"/>
            <a:ext cx="4872990" cy="5483860"/>
          </a:xfrm>
        </p:spPr>
        <p:txBody>
          <a:bodyPr>
            <a:normAutofit fontScale="90000"/>
          </a:bodyPr>
          <a:p>
            <a:pPr marL="0" indent="0" algn="just">
              <a:buNone/>
            </a:pPr>
            <a:r>
              <a:rPr lang="es-MX" altLang="en-US">
                <a:sym typeface="+mn-ea"/>
              </a:rPr>
              <a:t>To appreciate the gain of efficiency, consider the next timing diagram based on the flow control in figures (a) and (b).</a:t>
            </a:r>
            <a:endParaRPr lang="es-MX" altLang="en-US">
              <a:sym typeface="+mn-ea"/>
            </a:endParaRPr>
          </a:p>
          <a:p>
            <a:pPr marL="0" indent="0" algn="just">
              <a:buNone/>
            </a:pPr>
            <a:endParaRPr lang="es-MX" altLang="en-US">
              <a:sym typeface="+mn-ea"/>
            </a:endParaRPr>
          </a:p>
          <a:p>
            <a:pPr marL="0" indent="0" algn="just">
              <a:buNone/>
            </a:pPr>
            <a:r>
              <a:rPr lang="es-MX" altLang="en-US">
                <a:sym typeface="+mn-ea"/>
              </a:rPr>
              <a:t>User program code segments are shaded green.</a:t>
            </a:r>
            <a:endParaRPr lang="es-MX" altLang="en-US">
              <a:sym typeface="+mn-ea"/>
            </a:endParaRPr>
          </a:p>
          <a:p>
            <a:pPr marL="0" indent="0" algn="just">
              <a:buNone/>
            </a:pPr>
            <a:endParaRPr lang="es-MX" altLang="en-US">
              <a:sym typeface="+mn-ea"/>
            </a:endParaRPr>
          </a:p>
          <a:p>
            <a:pPr marL="0" indent="0" algn="just">
              <a:buNone/>
            </a:pPr>
            <a:r>
              <a:rPr lang="es-MX" altLang="en-US">
                <a:sym typeface="+mn-ea"/>
              </a:rPr>
              <a:t>I/O program code segmends are shaded gray.</a:t>
            </a:r>
            <a:endParaRPr lang="es-MX" altLang="en-US">
              <a:sym typeface="+mn-ea"/>
            </a:endParaRPr>
          </a:p>
          <a:p>
            <a:endParaRPr lang="es-MX" altLang="en-US"/>
          </a:p>
        </p:txBody>
      </p:sp>
      <p:pic>
        <p:nvPicPr>
          <p:cNvPr id="9" name="Content Placeholder 8"/>
          <p:cNvPicPr>
            <a:picLocks noChangeAspect="1"/>
          </p:cNvPicPr>
          <p:nvPr>
            <p:ph sz="half" idx="2"/>
          </p:nvPr>
        </p:nvPicPr>
        <p:blipFill>
          <a:blip r:embed="rId1"/>
          <a:stretch>
            <a:fillRect/>
          </a:stretch>
        </p:blipFill>
        <p:spPr>
          <a:xfrm>
            <a:off x="6015990" y="709295"/>
            <a:ext cx="5257165" cy="5438775"/>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13410" y="626745"/>
            <a:ext cx="4914900" cy="5550535"/>
          </a:xfrm>
        </p:spPr>
        <p:txBody>
          <a:bodyPr/>
          <a:p>
            <a:pPr marL="0" indent="0" algn="just">
              <a:buNone/>
            </a:pPr>
            <a:r>
              <a:rPr lang="es-MX" altLang="en-US"/>
              <a:t>Last figure (b) assumes that time required for the I/O operation is relatively short. </a:t>
            </a:r>
            <a:endParaRPr lang="es-MX" altLang="en-US"/>
          </a:p>
          <a:p>
            <a:pPr marL="0" indent="0">
              <a:buNone/>
            </a:pPr>
            <a:endParaRPr lang="es-MX" altLang="en-US" sz="3600"/>
          </a:p>
          <a:p>
            <a:pPr marL="0" indent="0" algn="just">
              <a:buNone/>
            </a:pPr>
            <a:r>
              <a:rPr lang="es-MX" altLang="en-US"/>
              <a:t>The more typical case, is that the I/O operation will take much more time executing a sequence of user instructions.</a:t>
            </a:r>
            <a:endParaRPr lang="es-MX" altLang="en-US"/>
          </a:p>
        </p:txBody>
      </p:sp>
      <p:pic>
        <p:nvPicPr>
          <p:cNvPr id="5" name="Content Placeholder 4"/>
          <p:cNvPicPr>
            <a:picLocks noChangeAspect="1"/>
          </p:cNvPicPr>
          <p:nvPr>
            <p:ph sz="half" idx="2"/>
          </p:nvPr>
        </p:nvPicPr>
        <p:blipFill>
          <a:blip r:embed="rId1"/>
          <a:stretch>
            <a:fillRect/>
          </a:stretch>
        </p:blipFill>
        <p:spPr>
          <a:xfrm>
            <a:off x="5718175" y="626110"/>
            <a:ext cx="5332095" cy="5606415"/>
          </a:xfrm>
          <a:prstGeom prst="rect">
            <a:avLst/>
          </a:prstGeom>
          <a:effectLst>
            <a:softEdge rad="127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609600" y="400685"/>
            <a:ext cx="10972800" cy="779145"/>
          </a:xfrm>
        </p:spPr>
        <p:txBody>
          <a:bodyPr/>
          <a:p>
            <a:pPr algn="ctr"/>
            <a:r>
              <a:rPr lang="es-MX" altLang="en-US" sz="4000" b="1"/>
              <a:t>Revised Instruction Cycle State Diagram </a:t>
            </a:r>
            <a:endParaRPr lang="es-MX" altLang="en-US" sz="4000" b="1"/>
          </a:p>
        </p:txBody>
      </p:sp>
      <p:pic>
        <p:nvPicPr>
          <p:cNvPr id="7" name="Content Placeholder 6"/>
          <p:cNvPicPr>
            <a:picLocks noChangeAspect="1"/>
          </p:cNvPicPr>
          <p:nvPr>
            <p:ph idx="1"/>
          </p:nvPr>
        </p:nvPicPr>
        <p:blipFill>
          <a:blip r:embed="rId1"/>
          <a:stretch>
            <a:fillRect/>
          </a:stretch>
        </p:blipFill>
        <p:spPr>
          <a:xfrm>
            <a:off x="1229995" y="1896110"/>
            <a:ext cx="9732010" cy="395732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821055"/>
          </a:xfrm>
        </p:spPr>
        <p:txBody>
          <a:bodyPr/>
          <a:p>
            <a:pPr algn="ctr"/>
            <a:r>
              <a:rPr lang="es-MX" altLang="en-US" sz="4000" b="1"/>
              <a:t>Multiple Interrupts</a:t>
            </a:r>
            <a:endParaRPr lang="es-MX" altLang="en-US" sz="4000" b="1"/>
          </a:p>
        </p:txBody>
      </p:sp>
      <p:sp>
        <p:nvSpPr>
          <p:cNvPr id="3" name="Content Placeholder 2"/>
          <p:cNvSpPr>
            <a:spLocks noGrp="1"/>
          </p:cNvSpPr>
          <p:nvPr>
            <p:ph sz="half" idx="1"/>
          </p:nvPr>
        </p:nvSpPr>
        <p:spPr>
          <a:xfrm>
            <a:off x="838200" y="1253490"/>
            <a:ext cx="10515600" cy="4954270"/>
          </a:xfrm>
        </p:spPr>
        <p:txBody>
          <a:bodyPr/>
          <a:p>
            <a:pPr marL="0" indent="0" algn="just">
              <a:buNone/>
            </a:pPr>
            <a:r>
              <a:rPr lang="es-MX" altLang="en-US" sz="2800"/>
              <a:t>Two approches can be taken when multiple interrupts occur. </a:t>
            </a:r>
            <a:br>
              <a:rPr lang="es-MX" altLang="en-US" sz="2800"/>
            </a:br>
            <a:endParaRPr lang="es-MX" altLang="en-US" sz="2800"/>
          </a:p>
          <a:p>
            <a:pPr algn="just"/>
            <a:r>
              <a:rPr lang="es-MX" altLang="en-US" sz="2800" b="1"/>
              <a:t>Sequential interrupt processing: </a:t>
            </a:r>
            <a:r>
              <a:rPr lang="es-MX" altLang="en-US" sz="2800"/>
              <a:t>The processor can and will ignore an interrupt request signal. The interrupt remainds pending and will be checked by the processor once the it has enabled interrupts. </a:t>
            </a:r>
            <a:endParaRPr lang="es-MX" altLang="en-US" sz="2800"/>
          </a:p>
          <a:p>
            <a:pPr algn="just"/>
            <a:endParaRPr lang="es-MX" altLang="en-US" sz="2400"/>
          </a:p>
          <a:p>
            <a:pPr algn="just"/>
            <a:r>
              <a:rPr lang="es-MX" altLang="en-US" sz="2800" b="1"/>
              <a:t>Nested interrupt processing: </a:t>
            </a:r>
            <a:r>
              <a:rPr lang="es-MX" altLang="en-US" sz="2800"/>
              <a:t>An </a:t>
            </a:r>
            <a:r>
              <a:rPr lang="es-MX" altLang="en-US" sz="2800" b="1"/>
              <a:t>interrupt service routine (ISR)</a:t>
            </a:r>
            <a:r>
              <a:rPr lang="es-MX" altLang="en-US" sz="2800"/>
              <a:t> with higher priority can cause a lower-priority interrupt handler to be itself interrupted. A ISR with lower-priority is simply held.</a:t>
            </a:r>
            <a:endParaRPr lang="es-MX" altLang="en-US" sz="2800"/>
          </a:p>
        </p:txBody>
      </p:sp>
      <p:sp>
        <p:nvSpPr>
          <p:cNvPr id="4" name="Text Box 3"/>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Title 7"/>
          <p:cNvSpPr>
            <a:spLocks noGrp="1"/>
          </p:cNvSpPr>
          <p:nvPr>
            <p:ph type="title"/>
          </p:nvPr>
        </p:nvSpPr>
        <p:spPr/>
        <p:txBody>
          <a:bodyPr/>
          <a:p>
            <a:endParaRPr lang="en-US"/>
          </a:p>
        </p:txBody>
      </p:sp>
      <p:sp>
        <p:nvSpPr>
          <p:cNvPr id="9" name="Text Placeholder 8"/>
          <p:cNvSpPr>
            <a:spLocks noGrp="1"/>
          </p:cNvSpPr>
          <p:nvPr>
            <p:ph type="body" idx="1"/>
          </p:nvPr>
        </p:nvSpPr>
        <p:spPr>
          <a:xfrm>
            <a:off x="831850" y="5010785"/>
            <a:ext cx="10515600" cy="1078865"/>
          </a:xfrm>
        </p:spPr>
        <p:txBody>
          <a:bodyPr/>
          <a:p>
            <a:r>
              <a:rPr lang="es-MX" altLang="en-US">
                <a:solidFill>
                  <a:schemeClr val="tx1"/>
                </a:solidFill>
              </a:rPr>
              <a:t>(a) Sequential interrupt processing		(b) Nested interrupt 				processing</a:t>
            </a:r>
            <a:endParaRPr lang="es-MX" altLang="en-US">
              <a:solidFill>
                <a:schemeClr val="tx1"/>
              </a:solidFill>
            </a:endParaRPr>
          </a:p>
        </p:txBody>
      </p:sp>
      <p:pic>
        <p:nvPicPr>
          <p:cNvPr id="5" name="Content Placeholder 4"/>
          <p:cNvPicPr>
            <a:picLocks noChangeAspect="1"/>
          </p:cNvPicPr>
          <p:nvPr>
            <p:ph sz="half" idx="4294967295"/>
          </p:nvPr>
        </p:nvPicPr>
        <p:blipFill>
          <a:blip r:embed="rId1"/>
          <a:srcRect b="7692"/>
          <a:stretch>
            <a:fillRect/>
          </a:stretch>
        </p:blipFill>
        <p:spPr>
          <a:xfrm>
            <a:off x="560070" y="953135"/>
            <a:ext cx="5267960" cy="3930650"/>
          </a:xfrm>
          <a:prstGeom prst="rect">
            <a:avLst/>
          </a:prstGeom>
          <a:effectLst>
            <a:softEdge rad="63500"/>
          </a:effectLst>
        </p:spPr>
      </p:pic>
      <p:pic>
        <p:nvPicPr>
          <p:cNvPr id="6" name="Content Placeholder 5"/>
          <p:cNvPicPr>
            <a:picLocks noChangeAspect="1"/>
          </p:cNvPicPr>
          <p:nvPr>
            <p:ph sz="half" idx="4294967295"/>
          </p:nvPr>
        </p:nvPicPr>
        <p:blipFill>
          <a:blip r:embed="rId2"/>
          <a:stretch>
            <a:fillRect/>
          </a:stretch>
        </p:blipFill>
        <p:spPr>
          <a:xfrm>
            <a:off x="5716905" y="953135"/>
            <a:ext cx="5630545" cy="3922395"/>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609600" y="414655"/>
            <a:ext cx="10972800" cy="582613"/>
          </a:xfrm>
        </p:spPr>
        <p:txBody>
          <a:bodyPr/>
          <a:p>
            <a:pPr algn="ctr"/>
            <a:r>
              <a:rPr lang="es-MX" altLang="en-US" sz="4000" b="1"/>
              <a:t>Instruction Cycle</a:t>
            </a:r>
            <a:endParaRPr lang="es-MX" altLang="en-US" sz="4000" b="1"/>
          </a:p>
        </p:txBody>
      </p:sp>
      <p:sp>
        <p:nvSpPr>
          <p:cNvPr id="3" name="Content Placeholder 2"/>
          <p:cNvSpPr>
            <a:spLocks noGrp="1"/>
          </p:cNvSpPr>
          <p:nvPr>
            <p:ph idx="1"/>
          </p:nvPr>
        </p:nvSpPr>
        <p:spPr>
          <a:xfrm>
            <a:off x="609600" y="1426845"/>
            <a:ext cx="10972800" cy="4700905"/>
          </a:xfrm>
        </p:spPr>
        <p:txBody>
          <a:bodyPr>
            <a:normAutofit lnSpcReduction="10000"/>
          </a:bodyPr>
          <a:p>
            <a:pPr marL="0" indent="0" algn="just">
              <a:buNone/>
            </a:pPr>
            <a:r>
              <a:rPr lang="es-MX" altLang="en-US"/>
              <a:t>Instructions processing, consists in two steps:</a:t>
            </a:r>
            <a:endParaRPr lang="es-MX" altLang="en-US"/>
          </a:p>
          <a:p>
            <a:pPr marL="0" indent="0" algn="just">
              <a:buNone/>
            </a:pPr>
            <a:endParaRPr lang="es-MX" altLang="en-US"/>
          </a:p>
          <a:p>
            <a:pPr algn="just"/>
            <a:r>
              <a:rPr lang="es-MX" altLang="en-US"/>
              <a:t>The processor reads (fetches) instructions from memory one at a time (fetch cycle).</a:t>
            </a:r>
            <a:endParaRPr lang="es-MX" altLang="en-US"/>
          </a:p>
          <a:p>
            <a:pPr algn="just"/>
            <a:endParaRPr lang="es-MX" altLang="en-US"/>
          </a:p>
          <a:p>
            <a:pPr algn="just"/>
            <a:r>
              <a:rPr lang="es-MX" altLang="en-US"/>
              <a:t>The processor executes each instruction (execute cycle).</a:t>
            </a:r>
            <a:endParaRPr lang="es-MX" altLang="en-US"/>
          </a:p>
          <a:p>
            <a:pPr algn="just"/>
            <a:endParaRPr lang="es-MX" altLang="en-US"/>
          </a:p>
          <a:p>
            <a:pPr algn="just"/>
            <a:r>
              <a:rPr lang="es-MX" altLang="en-US"/>
              <a:t>Program execution consists of repeating this process.</a:t>
            </a:r>
            <a:endParaRPr lang="es-MX" altLang="en-US"/>
          </a:p>
        </p:txBody>
      </p:sp>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527050"/>
            <a:ext cx="10972800" cy="582613"/>
          </a:xfrm>
        </p:spPr>
        <p:txBody>
          <a:bodyPr/>
          <a:p>
            <a:pPr algn="ctr"/>
            <a:r>
              <a:rPr lang="es-MX" altLang="en-US" sz="4000" b="1"/>
              <a:t>Instruction Cycle Diagram</a:t>
            </a:r>
            <a:endParaRPr lang="es-MX" altLang="en-US" sz="4000" b="1"/>
          </a:p>
        </p:txBody>
      </p:sp>
      <p:pic>
        <p:nvPicPr>
          <p:cNvPr id="5" name="Content Placeholder 4"/>
          <p:cNvPicPr>
            <a:picLocks noChangeAspect="1"/>
          </p:cNvPicPr>
          <p:nvPr>
            <p:ph idx="1"/>
          </p:nvPr>
        </p:nvPicPr>
        <p:blipFill>
          <a:blip r:embed="rId1"/>
          <a:stretch>
            <a:fillRect/>
          </a:stretch>
        </p:blipFill>
        <p:spPr>
          <a:xfrm>
            <a:off x="1093470" y="2369820"/>
            <a:ext cx="10005060" cy="2145665"/>
          </a:xfrm>
          <a:prstGeom prst="rect">
            <a:avLst/>
          </a:prstGeom>
        </p:spPr>
      </p:pic>
      <p:sp>
        <p:nvSpPr>
          <p:cNvPr id="3" name="Text Box 2"/>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400685"/>
            <a:ext cx="10972800" cy="779145"/>
          </a:xfrm>
        </p:spPr>
        <p:txBody>
          <a:bodyPr/>
          <a:p>
            <a:pPr algn="ctr"/>
            <a:r>
              <a:rPr lang="es-MX" altLang="en-US" sz="4000" b="1"/>
              <a:t>Instruction Fetch and Execute</a:t>
            </a:r>
            <a:endParaRPr lang="es-MX" altLang="en-US" sz="4000" b="1"/>
          </a:p>
        </p:txBody>
      </p:sp>
      <p:sp>
        <p:nvSpPr>
          <p:cNvPr id="3" name="Content Placeholder 2"/>
          <p:cNvSpPr>
            <a:spLocks noGrp="1"/>
          </p:cNvSpPr>
          <p:nvPr>
            <p:ph idx="1"/>
          </p:nvPr>
        </p:nvSpPr>
        <p:spPr>
          <a:xfrm>
            <a:off x="609600" y="1524635"/>
            <a:ext cx="10972800" cy="4603115"/>
          </a:xfrm>
        </p:spPr>
        <p:txBody>
          <a:bodyPr/>
          <a:p>
            <a:pPr algn="just"/>
            <a:r>
              <a:rPr lang="es-MX" altLang="en-US"/>
              <a:t>For each instruction cycle, the processor fetches an instruction from memory. </a:t>
            </a:r>
            <a:endParaRPr lang="es-MX" altLang="en-US"/>
          </a:p>
          <a:p>
            <a:endParaRPr lang="es-MX" altLang="en-US"/>
          </a:p>
          <a:p>
            <a:pPr algn="just"/>
            <a:r>
              <a:rPr lang="es-MX" altLang="en-US"/>
              <a:t>In a typical processor, a register called program counter (PC) holds the address of the instruction to be fetched next.</a:t>
            </a:r>
            <a:endParaRPr lang="es-MX" altLang="en-US"/>
          </a:p>
          <a:p>
            <a:endParaRPr lang="es-MX" altLang="en-US"/>
          </a:p>
          <a:p>
            <a:pPr algn="just"/>
            <a:r>
              <a:rPr lang="es-MX" altLang="en-US"/>
              <a:t>The PC is incremented after each instruction fetch.</a:t>
            </a:r>
            <a:endParaRPr lang="es-MX" altLang="en-US"/>
          </a:p>
        </p:txBody>
      </p:sp>
      <p:sp>
        <p:nvSpPr>
          <p:cNvPr id="4" name="Text Box 3"/>
          <p:cNvSpPr txBox="1"/>
          <p:nvPr/>
        </p:nvSpPr>
        <p:spPr>
          <a:xfrm>
            <a:off x="811530" y="15367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549275"/>
            <a:ext cx="10917555" cy="5628005"/>
          </a:xfrm>
        </p:spPr>
        <p:txBody>
          <a:bodyPr/>
          <a:p>
            <a:pPr algn="just"/>
            <a:r>
              <a:rPr lang="es-MX" altLang="en-US"/>
              <a:t>The fetched instruction is loaded into a register in the processor known as the </a:t>
            </a:r>
            <a:r>
              <a:rPr lang="es-MX" altLang="en-US" b="1"/>
              <a:t>instruction register (IR)</a:t>
            </a:r>
            <a:r>
              <a:rPr lang="es-MX" altLang="en-US"/>
              <a:t>, storing the action the processor is to take. </a:t>
            </a:r>
            <a:endParaRPr lang="es-MX" altLang="en-US"/>
          </a:p>
          <a:p>
            <a:endParaRPr lang="es-MX" altLang="en-US"/>
          </a:p>
          <a:p>
            <a:pPr algn="just"/>
            <a:r>
              <a:rPr lang="es-MX" altLang="en-US"/>
              <a:t>The processor interprets the instruction and perform the required action.  </a:t>
            </a:r>
            <a:endParaRPr lang="es-MX" altLang="en-US"/>
          </a:p>
          <a:p>
            <a:endParaRPr lang="es-MX" altLang="en-US"/>
          </a:p>
        </p:txBody>
      </p:sp>
      <p:pic>
        <p:nvPicPr>
          <p:cNvPr id="4" name="Content Placeholder 3" descr="ExecuteCycle"/>
          <p:cNvPicPr>
            <a:picLocks noChangeAspect="1"/>
          </p:cNvPicPr>
          <p:nvPr>
            <p:ph sz="half" idx="2"/>
          </p:nvPr>
        </p:nvPicPr>
        <p:blipFill>
          <a:blip r:embed="rId1"/>
          <a:stretch>
            <a:fillRect/>
          </a:stretch>
        </p:blipFill>
        <p:spPr>
          <a:xfrm>
            <a:off x="6111875" y="3683635"/>
            <a:ext cx="4498340" cy="2473325"/>
          </a:xfrm>
          <a:prstGeom prst="rect">
            <a:avLst/>
          </a:prstGeom>
        </p:spPr>
      </p:pic>
      <p:pic>
        <p:nvPicPr>
          <p:cNvPr id="6" name="Picture 5" descr="machine_cycle"/>
          <p:cNvPicPr>
            <a:picLocks noChangeAspect="1"/>
          </p:cNvPicPr>
          <p:nvPr/>
        </p:nvPicPr>
        <p:blipFill>
          <a:blip r:embed="rId2"/>
          <a:srcRect r="1249" b="801"/>
          <a:stretch>
            <a:fillRect/>
          </a:stretch>
        </p:blipFill>
        <p:spPr>
          <a:xfrm>
            <a:off x="2122170" y="3613150"/>
            <a:ext cx="2493645" cy="2564130"/>
          </a:xfrm>
          <a:prstGeom prst="rect">
            <a:avLst/>
          </a:prstGeom>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838200" y="717550"/>
            <a:ext cx="10515600" cy="5207635"/>
          </a:xfrm>
        </p:spPr>
        <p:txBody>
          <a:bodyPr>
            <a:noAutofit/>
          </a:bodyPr>
          <a:p>
            <a:pPr marL="0" indent="0" algn="just">
              <a:buNone/>
            </a:pPr>
            <a:r>
              <a:rPr lang="es-MX" altLang="en-US" sz="2800"/>
              <a:t>The actions to be taken by the processor falls in one of 4 categories:</a:t>
            </a:r>
            <a:endParaRPr lang="es-MX" altLang="en-US" sz="2800"/>
          </a:p>
          <a:p>
            <a:pPr marL="0" indent="0">
              <a:buNone/>
            </a:pPr>
            <a:endParaRPr lang="es-MX" altLang="en-US"/>
          </a:p>
          <a:p>
            <a:pPr algn="just">
              <a:buFont typeface="Arial" panose="020B0604020202020204" pitchFamily="34" charset="0"/>
              <a:buChar char="•"/>
            </a:pPr>
            <a:r>
              <a:rPr lang="es-MX" altLang="en-US" sz="2800" b="1"/>
              <a:t>Processor-Memory</a:t>
            </a:r>
            <a:r>
              <a:rPr lang="es-MX" altLang="en-US" sz="2800"/>
              <a:t>: Data transferred from processor to memory or from memory to processor.</a:t>
            </a:r>
            <a:endParaRPr lang="es-MX" altLang="en-US"/>
          </a:p>
          <a:p>
            <a:pPr algn="just">
              <a:buFont typeface="Arial" panose="020B0604020202020204" pitchFamily="34" charset="0"/>
              <a:buChar char="•"/>
            </a:pPr>
            <a:r>
              <a:rPr lang="es-MX" altLang="en-US" sz="2800" b="1"/>
              <a:t>Processor-I/O: </a:t>
            </a:r>
            <a:r>
              <a:rPr lang="es-MX" altLang="en-US" sz="2800"/>
              <a:t>Data transferred from or to a a peripheral device. </a:t>
            </a:r>
            <a:endParaRPr lang="es-MX" altLang="en-US" b="1"/>
          </a:p>
          <a:p>
            <a:pPr algn="just">
              <a:buFont typeface="Arial" panose="020B0604020202020204" pitchFamily="34" charset="0"/>
              <a:buChar char="•"/>
            </a:pPr>
            <a:r>
              <a:rPr lang="es-MX" altLang="en-US" sz="2800" b="1"/>
              <a:t>Data processing: </a:t>
            </a:r>
            <a:r>
              <a:rPr lang="es-MX" altLang="en-US" sz="2800"/>
              <a:t>Processor performs some arithmetic or logic operation on data.</a:t>
            </a:r>
            <a:endParaRPr lang="es-MX" altLang="en-US" b="1"/>
          </a:p>
          <a:p>
            <a:pPr algn="just">
              <a:buFont typeface="Arial" panose="020B0604020202020204" pitchFamily="34" charset="0"/>
              <a:buChar char="•"/>
            </a:pPr>
            <a:r>
              <a:rPr lang="es-MX" altLang="en-US" sz="2800" b="1"/>
              <a:t>Control: </a:t>
            </a:r>
            <a:r>
              <a:rPr lang="es-MX" altLang="en-US" sz="2800"/>
              <a:t>An instruction may specify that the sequence of execution be altered.</a:t>
            </a:r>
            <a:endParaRPr lang="es-MX" altLang="en-US" sz="2800"/>
          </a:p>
          <a:p>
            <a:pPr>
              <a:buFont typeface="Arial" panose="020B0604020202020204" pitchFamily="34" charset="0"/>
              <a:buChar char="•"/>
            </a:pPr>
            <a:endParaRPr lang="es-MX" altLang="en-US" sz="2800"/>
          </a:p>
        </p:txBody>
      </p:sp>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Title 5"/>
          <p:cNvSpPr>
            <a:spLocks noGrp="1"/>
          </p:cNvSpPr>
          <p:nvPr>
            <p:ph type="title"/>
          </p:nvPr>
        </p:nvSpPr>
        <p:spPr>
          <a:xfrm>
            <a:off x="838200" y="365125"/>
            <a:ext cx="10515600" cy="1059815"/>
          </a:xfrm>
        </p:spPr>
        <p:txBody>
          <a:bodyPr/>
          <a:p>
            <a:pPr algn="ctr"/>
            <a:r>
              <a:rPr lang="es-MX" altLang="en-US" sz="4000" b="1"/>
              <a:t>Example</a:t>
            </a:r>
            <a:endParaRPr lang="es-MX" altLang="en-US" sz="4000" b="1"/>
          </a:p>
        </p:txBody>
      </p:sp>
      <p:pic>
        <p:nvPicPr>
          <p:cNvPr id="5" name="Content Placeholder 4"/>
          <p:cNvPicPr>
            <a:picLocks noChangeAspect="1"/>
          </p:cNvPicPr>
          <p:nvPr>
            <p:ph idx="1"/>
          </p:nvPr>
        </p:nvPicPr>
        <p:blipFill>
          <a:blip r:embed="rId1"/>
          <a:stretch>
            <a:fillRect/>
          </a:stretch>
        </p:blipFill>
        <p:spPr>
          <a:xfrm>
            <a:off x="2070735" y="1424940"/>
            <a:ext cx="8050530" cy="4681220"/>
          </a:xfrm>
          <a:prstGeom prst="rect">
            <a:avLst/>
          </a:prstGeom>
          <a:effectLst>
            <a:softEdge rad="63500"/>
          </a:effectLst>
        </p:spPr>
      </p:pic>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Picture Placeholder 3"/>
          <p:cNvPicPr>
            <a:picLocks noChangeAspect="1"/>
          </p:cNvPicPr>
          <p:nvPr>
            <p:ph type="pic" idx="1"/>
          </p:nvPr>
        </p:nvPicPr>
        <p:blipFill>
          <a:blip r:embed="rId1"/>
          <a:stretch>
            <a:fillRect/>
          </a:stretch>
        </p:blipFill>
        <p:spPr>
          <a:xfrm>
            <a:off x="5732780" y="703580"/>
            <a:ext cx="5419725" cy="5448935"/>
          </a:xfrm>
          <a:prstGeom prst="rect">
            <a:avLst/>
          </a:prstGeom>
          <a:effectLst>
            <a:softEdge rad="31750"/>
          </a:effectLst>
        </p:spPr>
      </p:pic>
      <p:sp>
        <p:nvSpPr>
          <p:cNvPr id="6" name="Text Placeholder 5"/>
          <p:cNvSpPr>
            <a:spLocks noGrp="1"/>
          </p:cNvSpPr>
          <p:nvPr>
            <p:ph type="body" sz="half" idx="2"/>
          </p:nvPr>
        </p:nvSpPr>
        <p:spPr>
          <a:xfrm>
            <a:off x="840105" y="702945"/>
            <a:ext cx="3931920" cy="5166360"/>
          </a:xfrm>
        </p:spPr>
        <p:txBody>
          <a:bodyPr/>
          <a:p>
            <a:pPr algn="just"/>
            <a:r>
              <a:rPr lang="es-MX" altLang="en-US" sz="3200"/>
              <a:t>The program fragment shown adds the contents of the memory word at address 940 to the contents of the memory word at address 941 and stores the result in the later location. </a:t>
            </a:r>
            <a:endParaRPr lang="es-MX" altLang="en-US" sz="3200"/>
          </a:p>
        </p:txBody>
      </p:sp>
      <p:sp>
        <p:nvSpPr>
          <p:cNvPr id="2" name="Text Box 1"/>
          <p:cNvSpPr txBox="1"/>
          <p:nvPr/>
        </p:nvSpPr>
        <p:spPr>
          <a:xfrm>
            <a:off x="811530" y="139700"/>
            <a:ext cx="1838325" cy="306705"/>
          </a:xfrm>
          <a:prstGeom prst="rect">
            <a:avLst/>
          </a:prstGeom>
          <a:noFill/>
        </p:spPr>
        <p:txBody>
          <a:bodyPr wrap="square" rtlCol="0">
            <a:spAutoFit/>
          </a:bodyPr>
          <a:p>
            <a:r>
              <a:rPr lang="es-MX" altLang="en-US" sz="1400" b="1"/>
              <a:t>Computer Function</a:t>
            </a:r>
            <a:endParaRPr lang="es-MX" altLang="en-US" sz="1400" b="1"/>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5005</Words>
  <Application>WPS Presentation</Application>
  <PresentationFormat>Widescreen</PresentationFormat>
  <Paragraphs>154</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Arial</vt:lpstr>
      <vt:lpstr>SimSun</vt:lpstr>
      <vt:lpstr>Wingdings</vt:lpstr>
      <vt:lpstr>Microsoft YaHei</vt:lpstr>
      <vt:lpstr/>
      <vt:lpstr>Arial Unicode MS</vt:lpstr>
      <vt:lpstr>Calibri</vt:lpstr>
      <vt:lpstr>Green Color</vt:lpstr>
      <vt:lpstr>3.2 COMPUTER FUNCTION</vt:lpstr>
      <vt:lpstr>COMPUTER FUNCTION</vt:lpstr>
      <vt:lpstr>Instruction Cycle</vt:lpstr>
      <vt:lpstr>Instruction Cycle Diagram</vt:lpstr>
      <vt:lpstr>Instruction Fetch and Execute</vt:lpstr>
      <vt:lpstr>PowerPoint 演示文稿</vt:lpstr>
      <vt:lpstr>PowerPoint 演示文稿</vt:lpstr>
      <vt:lpstr>Example</vt:lpstr>
      <vt:lpstr>PowerPoint 演示文稿</vt:lpstr>
      <vt:lpstr>PowerPoint 演示文稿</vt:lpstr>
      <vt:lpstr>Instruction Cycle State Diagram</vt:lpstr>
      <vt:lpstr>Interrupts</vt:lpstr>
      <vt:lpstr>PowerPoint 演示文稿</vt:lpstr>
      <vt:lpstr>PowerPoint 演示文稿</vt:lpstr>
      <vt:lpstr>PowerPoint 演示文稿</vt:lpstr>
      <vt:lpstr>Interrupts and the Instruction Cycle</vt:lpstr>
      <vt:lpstr>PowerPoint 演示文稿</vt:lpstr>
      <vt:lpstr>PowerPoint 演示文稿</vt:lpstr>
      <vt:lpstr>PowerPoint 演示文稿</vt:lpstr>
      <vt:lpstr>PowerPoint 演示文稿</vt:lpstr>
      <vt:lpstr>PowerPoint 演示文稿</vt:lpstr>
      <vt:lpstr>Revised Instruction Cycle State Diagram </vt:lpstr>
      <vt:lpstr>Multiple Interrupts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 COMPUTER FUNCTION</dc:title>
  <dc:creator>Damián</dc:creator>
  <cp:lastModifiedBy>Damián</cp:lastModifiedBy>
  <cp:revision>16</cp:revision>
  <dcterms:created xsi:type="dcterms:W3CDTF">2018-05-15T21:49:00Z</dcterms:created>
  <dcterms:modified xsi:type="dcterms:W3CDTF">2018-05-16T23:46:20Z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1033-10.2.0.5978</vt:lpwstr>
  </property>
</Properties>
</file>