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A0A344-FC85-4F67-91F1-A75CEAA0E17A}" type="datetimeFigureOut">
              <a:rPr lang="es-MX" smtClean="0"/>
              <a:pPr/>
              <a:t>11/06/2018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D7B047E-E4ED-40C6-9835-C94BDAA0220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0A344-FC85-4F67-91F1-A75CEAA0E17A}" type="datetimeFigureOut">
              <a:rPr lang="es-MX" smtClean="0"/>
              <a:pPr/>
              <a:t>11/06/2018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B047E-E4ED-40C6-9835-C94BDAA0220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5.1 PRINCIPIOS DE MEMORIA CACHE</a:t>
            </a:r>
            <a:endParaRPr lang="es-MX" dirty="0"/>
          </a:p>
        </p:txBody>
      </p:sp>
      <p:sp>
        <p:nvSpPr>
          <p:cNvPr id="3" name="2 Subtítulo"/>
          <p:cNvSpPr>
            <a:spLocks noGrp="1"/>
          </p:cNvSpPr>
          <p:nvPr>
            <p:ph type="subTitle" idx="1"/>
          </p:nvPr>
        </p:nvSpPr>
        <p:spPr/>
        <p:txBody>
          <a:bodyPr/>
          <a:lstStyle/>
          <a:p>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85786" y="1142984"/>
            <a:ext cx="6858048" cy="1200329"/>
          </a:xfrm>
          <a:prstGeom prst="rect">
            <a:avLst/>
          </a:prstGeom>
        </p:spPr>
        <p:txBody>
          <a:bodyPr wrap="square">
            <a:spAutoFit/>
          </a:bodyPr>
          <a:lstStyle/>
          <a:p>
            <a:pPr>
              <a:buFont typeface="Wingdings" pitchFamily="2" charset="2"/>
              <a:buChar char="v"/>
            </a:pPr>
            <a:r>
              <a:rPr lang="es-MX" dirty="0" smtClean="0"/>
              <a:t>El objetivo de la memoria caché es proveer un tipo de memoria que se acerque a la velocidad de las memorias más rápidas disponibles y al mismo tiempo proveer una mayor capacidad, todo con el precio/costo de memorias semiconductoras más baratas.</a:t>
            </a:r>
            <a:endParaRPr lang="es-MX" dirty="0"/>
          </a:p>
        </p:txBody>
      </p:sp>
      <p:sp>
        <p:nvSpPr>
          <p:cNvPr id="6" name="5 Rectángulo"/>
          <p:cNvSpPr/>
          <p:nvPr/>
        </p:nvSpPr>
        <p:spPr>
          <a:xfrm>
            <a:off x="785786" y="2643182"/>
            <a:ext cx="6786610" cy="369332"/>
          </a:xfrm>
          <a:prstGeom prst="rect">
            <a:avLst/>
          </a:prstGeom>
        </p:spPr>
        <p:txBody>
          <a:bodyPr wrap="square">
            <a:spAutoFit/>
          </a:bodyPr>
          <a:lstStyle/>
          <a:p>
            <a:pPr>
              <a:buFont typeface="Wingdings" pitchFamily="2" charset="2"/>
              <a:buChar char="v"/>
            </a:pPr>
            <a:r>
              <a:rPr lang="es-MX" dirty="0" smtClean="0"/>
              <a:t> La caché contiene una copia de porciones de la memoria principal</a:t>
            </a:r>
            <a:endParaRPr lang="es-MX" dirty="0"/>
          </a:p>
        </p:txBody>
      </p:sp>
      <p:sp>
        <p:nvSpPr>
          <p:cNvPr id="7" name="6 Rectángulo"/>
          <p:cNvSpPr/>
          <p:nvPr/>
        </p:nvSpPr>
        <p:spPr>
          <a:xfrm>
            <a:off x="785786" y="3357562"/>
            <a:ext cx="6572296" cy="923330"/>
          </a:xfrm>
          <a:prstGeom prst="rect">
            <a:avLst/>
          </a:prstGeom>
        </p:spPr>
        <p:txBody>
          <a:bodyPr wrap="square">
            <a:spAutoFit/>
          </a:bodyPr>
          <a:lstStyle/>
          <a:p>
            <a:pPr>
              <a:buFont typeface="Wingdings" pitchFamily="2" charset="2"/>
              <a:buChar char="v"/>
            </a:pPr>
            <a:r>
              <a:rPr lang="es-MX" dirty="0" smtClean="0"/>
              <a:t> Cuando el procesador intenta leer una palabra de memoria, se revisa si la palabra se encuentra en caché,  En caso afirmativo, la palabra se entrega al procesador</a:t>
            </a:r>
            <a:endParaRPr lang="es-MX" dirty="0"/>
          </a:p>
        </p:txBody>
      </p:sp>
      <p:sp>
        <p:nvSpPr>
          <p:cNvPr id="8" name="7 Rectángulo"/>
          <p:cNvSpPr/>
          <p:nvPr/>
        </p:nvSpPr>
        <p:spPr>
          <a:xfrm>
            <a:off x="857224" y="4500570"/>
            <a:ext cx="6572296" cy="923330"/>
          </a:xfrm>
          <a:prstGeom prst="rect">
            <a:avLst/>
          </a:prstGeom>
        </p:spPr>
        <p:txBody>
          <a:bodyPr wrap="square">
            <a:spAutoFit/>
          </a:bodyPr>
          <a:lstStyle/>
          <a:p>
            <a:pPr>
              <a:buFont typeface="Wingdings" pitchFamily="2" charset="2"/>
              <a:buChar char="v"/>
            </a:pPr>
            <a:r>
              <a:rPr lang="es-MX" dirty="0" smtClean="0"/>
              <a:t>De otra forma, un bloque de memoria principal, que consiste de un número fijo de palabras, se guarda en caché y entonces la palabra es entregada al procesador.</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8624" t="43372" r="49028" b="24390"/>
          <a:stretch>
            <a:fillRect/>
          </a:stretch>
        </p:blipFill>
        <p:spPr bwMode="auto">
          <a:xfrm>
            <a:off x="357158" y="1214422"/>
            <a:ext cx="7491120" cy="385765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1000108"/>
            <a:ext cx="7858180" cy="1569660"/>
          </a:xfrm>
          <a:prstGeom prst="rect">
            <a:avLst/>
          </a:prstGeom>
        </p:spPr>
        <p:txBody>
          <a:bodyPr wrap="square">
            <a:spAutoFit/>
          </a:bodyPr>
          <a:lstStyle/>
          <a:p>
            <a:pPr>
              <a:buFont typeface="Wingdings" pitchFamily="2" charset="2"/>
              <a:buChar char="v"/>
            </a:pPr>
            <a:r>
              <a:rPr lang="es-MX" sz="2400" dirty="0" smtClean="0"/>
              <a:t>La memoria Principal consiste de hasta 2^n localidades direccionales, donde cada localidad tiene una dirección única de n bits. La memoria principal consiste de un número fijo de bloques con K localidades cada uno. Existen, M=(2^n)/K</a:t>
            </a:r>
            <a:endParaRPr lang="es-MX" sz="2400" dirty="0"/>
          </a:p>
        </p:txBody>
      </p:sp>
      <p:sp>
        <p:nvSpPr>
          <p:cNvPr id="3" name="2 Rectángulo"/>
          <p:cNvSpPr/>
          <p:nvPr/>
        </p:nvSpPr>
        <p:spPr>
          <a:xfrm>
            <a:off x="642910" y="2828836"/>
            <a:ext cx="7429552" cy="1200329"/>
          </a:xfrm>
          <a:prstGeom prst="rect">
            <a:avLst/>
          </a:prstGeom>
        </p:spPr>
        <p:txBody>
          <a:bodyPr wrap="square">
            <a:spAutoFit/>
          </a:bodyPr>
          <a:lstStyle/>
          <a:p>
            <a:pPr>
              <a:buFont typeface="Wingdings" pitchFamily="2" charset="2"/>
              <a:buChar char="v"/>
            </a:pPr>
            <a:r>
              <a:rPr lang="es-MX" sz="2400" dirty="0" smtClean="0"/>
              <a:t>La memoria principal consiste de un número fijo de bloques con K localidades cada uno. Existen, M=(2^n)/K. El caché consiste de m bloques, llamados líneas.</a:t>
            </a:r>
            <a:endParaRPr lang="es-MX" sz="2400" dirty="0"/>
          </a:p>
        </p:txBody>
      </p:sp>
      <p:sp>
        <p:nvSpPr>
          <p:cNvPr id="5" name="4 Rectángulo"/>
          <p:cNvSpPr/>
          <p:nvPr/>
        </p:nvSpPr>
        <p:spPr>
          <a:xfrm>
            <a:off x="785786" y="4071942"/>
            <a:ext cx="7643866" cy="1938992"/>
          </a:xfrm>
          <a:prstGeom prst="rect">
            <a:avLst/>
          </a:prstGeom>
        </p:spPr>
        <p:txBody>
          <a:bodyPr wrap="square">
            <a:spAutoFit/>
          </a:bodyPr>
          <a:lstStyle/>
          <a:p>
            <a:pPr>
              <a:buFont typeface="Wingdings" pitchFamily="2" charset="2"/>
              <a:buChar char="v"/>
            </a:pPr>
            <a:r>
              <a:rPr lang="es-MX" sz="2400" dirty="0" smtClean="0"/>
              <a:t>Cada línea además contiene algunos bits de control que se utilizan en casos como el de indicar si una línea ha sido modificada desde que se guardó en caché. La longitud de una línea, sin </a:t>
            </a:r>
            <a:r>
              <a:rPr lang="es-MX" sz="2400" dirty="0" err="1" smtClean="0"/>
              <a:t>incluír</a:t>
            </a:r>
            <a:r>
              <a:rPr lang="es-MX" sz="2400" dirty="0" smtClean="0"/>
              <a:t> la etiqueta y los bits de control, se conoce como tamaño de línea</a:t>
            </a:r>
            <a:endParaRPr lang="es-MX"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 name="Picture 2"/>
          <p:cNvPicPr>
            <a:picLocks noChangeAspect="1" noChangeArrowheads="1"/>
          </p:cNvPicPr>
          <p:nvPr/>
        </p:nvPicPr>
        <p:blipFill>
          <a:blip r:embed="rId2"/>
          <a:srcRect l="39468" t="25643" r="24264" b="33332"/>
          <a:stretch>
            <a:fillRect/>
          </a:stretch>
        </p:blipFill>
        <p:spPr bwMode="auto">
          <a:xfrm>
            <a:off x="785786" y="1500174"/>
            <a:ext cx="7581359" cy="356769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428604"/>
            <a:ext cx="8001056" cy="1938992"/>
          </a:xfrm>
          <a:prstGeom prst="rect">
            <a:avLst/>
          </a:prstGeom>
        </p:spPr>
        <p:txBody>
          <a:bodyPr wrap="square">
            <a:spAutoFit/>
          </a:bodyPr>
          <a:lstStyle/>
          <a:p>
            <a:pPr>
              <a:buFont typeface="Wingdings" pitchFamily="2" charset="2"/>
              <a:buChar char="v"/>
            </a:pPr>
            <a:r>
              <a:rPr lang="es-MX" sz="2400" dirty="0" smtClean="0"/>
              <a:t>El </a:t>
            </a:r>
            <a:r>
              <a:rPr lang="es-MX" sz="2400" dirty="0" smtClean="0"/>
              <a:t>caché se conecta con el procesador a través de </a:t>
            </a:r>
            <a:r>
              <a:rPr lang="es-MX" sz="2400" dirty="0" smtClean="0"/>
              <a:t>líneas </a:t>
            </a:r>
            <a:r>
              <a:rPr lang="es-MX" sz="2400" dirty="0" smtClean="0"/>
              <a:t>de datos, control y dirección. Las líneas de datos y direcciones también se conectan a un buffer, los cuales a su vez, se conectan con el bus del sistema para </a:t>
            </a:r>
            <a:r>
              <a:rPr lang="es-MX" sz="2400" dirty="0" err="1" smtClean="0"/>
              <a:t>accesar</a:t>
            </a:r>
            <a:r>
              <a:rPr lang="es-MX" sz="2400" dirty="0" smtClean="0"/>
              <a:t> a la memoria principal</a:t>
            </a:r>
            <a:endParaRPr lang="es-MX" sz="2400" dirty="0"/>
          </a:p>
        </p:txBody>
      </p:sp>
      <p:sp>
        <p:nvSpPr>
          <p:cNvPr id="5" name="4 Rectángulo"/>
          <p:cNvSpPr/>
          <p:nvPr/>
        </p:nvSpPr>
        <p:spPr>
          <a:xfrm>
            <a:off x="357158" y="3000372"/>
            <a:ext cx="8572560" cy="2677656"/>
          </a:xfrm>
          <a:prstGeom prst="rect">
            <a:avLst/>
          </a:prstGeom>
        </p:spPr>
        <p:txBody>
          <a:bodyPr wrap="square">
            <a:spAutoFit/>
          </a:bodyPr>
          <a:lstStyle/>
          <a:p>
            <a:pPr>
              <a:buFont typeface="Wingdings" pitchFamily="2" charset="2"/>
              <a:buChar char="v"/>
            </a:pPr>
            <a:r>
              <a:rPr lang="es-MX" sz="2400" dirty="0" smtClean="0"/>
              <a:t> Cuando </a:t>
            </a:r>
            <a:r>
              <a:rPr lang="es-MX" sz="2400" dirty="0" smtClean="0"/>
              <a:t>la palabra buscada se encuentra en el caché (cache hit), se des activan los buffers de </a:t>
            </a:r>
            <a:r>
              <a:rPr lang="es-MX" sz="2400" dirty="0" smtClean="0"/>
              <a:t>dentro </a:t>
            </a:r>
            <a:r>
              <a:rPr lang="es-MX" sz="2400" dirty="0" smtClean="0"/>
              <a:t>el procesador y el caché </a:t>
            </a:r>
            <a:r>
              <a:rPr lang="es-MX" sz="2400" dirty="0" smtClean="0"/>
              <a:t>únicamente. </a:t>
            </a:r>
            <a:r>
              <a:rPr lang="es-MX" sz="2400" dirty="0" smtClean="0"/>
              <a:t>Cuando no se encuentra la palabra buscada en el caché (cache miss), la dirección deseada se carga en el bus del sistema y los datos se obtienen a través del buffer de datos tanto para el caché como para el </a:t>
            </a:r>
            <a:r>
              <a:rPr lang="es-MX" sz="2400" dirty="0" err="1" smtClean="0"/>
              <a:t>procesador</a:t>
            </a:r>
            <a:r>
              <a:rPr lang="es-MX" sz="2400" dirty="0" err="1" smtClean="0"/>
              <a:t>irección</a:t>
            </a:r>
            <a:r>
              <a:rPr lang="es-MX" sz="2400" dirty="0" smtClean="0"/>
              <a:t> </a:t>
            </a:r>
            <a:r>
              <a:rPr lang="es-MX" sz="2400" dirty="0" smtClean="0"/>
              <a:t>y de datos y la comunicación </a:t>
            </a:r>
            <a:r>
              <a:rPr lang="es-MX" sz="2400" dirty="0" smtClean="0"/>
              <a:t>ocurre</a:t>
            </a:r>
            <a:endParaRPr lang="es-MX"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2050" name="Picture 2"/>
          <p:cNvPicPr>
            <a:picLocks noChangeAspect="1" noChangeArrowheads="1"/>
          </p:cNvPicPr>
          <p:nvPr/>
        </p:nvPicPr>
        <p:blipFill>
          <a:blip r:embed="rId2"/>
          <a:srcRect l="41853" t="47692" r="22580" b="18462"/>
          <a:stretch>
            <a:fillRect/>
          </a:stretch>
        </p:blipFill>
        <p:spPr bwMode="auto">
          <a:xfrm>
            <a:off x="1214414" y="857232"/>
            <a:ext cx="7020407" cy="525307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381</Words>
  <Application>Microsoft Office PowerPoint</Application>
  <PresentationFormat>Presentación en pantalla (4:3)</PresentationFormat>
  <Paragraphs>10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5.1 PRINCIPIOS DE MEMORIA CACHE</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PRINCIPIOS DE MEMORIA CACHE</dc:title>
  <dc:creator>PC 5</dc:creator>
  <cp:lastModifiedBy>PC 5</cp:lastModifiedBy>
  <cp:revision>10</cp:revision>
  <dcterms:created xsi:type="dcterms:W3CDTF">2018-06-11T23:52:15Z</dcterms:created>
  <dcterms:modified xsi:type="dcterms:W3CDTF">2018-06-12T01:51:50Z</dcterms:modified>
</cp:coreProperties>
</file>